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1" r:id="rId5"/>
  </p:sldIdLst>
  <p:sldSz cx="12192000" cy="6858000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55"/>
    <a:srgbClr val="E4E5E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2CA6B66-06E6-57B7-8E2A-AC0E304259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1214" y="3602038"/>
            <a:ext cx="3362632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Insira aqui o nº do informe</a:t>
            </a:r>
          </a:p>
        </p:txBody>
      </p:sp>
    </p:spTree>
    <p:extLst>
      <p:ext uri="{BB962C8B-B14F-4D97-AF65-F5344CB8AC3E}">
        <p14:creationId xmlns:p14="http://schemas.microsoft.com/office/powerpoint/2010/main" val="116363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7CC81-F485-1500-FCC0-B3A37197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3B799-30EE-E5E5-945E-F46FD8A9C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921AA-BD69-CCE0-412E-EA8ACD8C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09705-6148-43DE-BBE1-01545E08C3B5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333222-315C-D16F-FC79-534ACF52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485BEC-FCF2-68C5-1C56-ACD236D5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137F0-FF65-4F9C-B60B-532859D8B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28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EAF1583-37FC-46B7-5AE2-1B6F96AC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581"/>
            <a:ext cx="10515600" cy="90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667A4B-8AE3-FA6F-570A-035B6EF98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477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AXxNF0BHai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2B4EDA1-470C-4810-D0CE-46D89C2EB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IRI Nº 131</a:t>
            </a:r>
          </a:p>
          <a:p>
            <a:r>
              <a:rPr lang="pt-BR" dirty="0"/>
              <a:t>22 a 26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180291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32D5A4D-FF4A-58CA-AB17-209E70859167}"/>
              </a:ext>
            </a:extLst>
          </p:cNvPr>
          <p:cNvSpPr/>
          <p:nvPr/>
        </p:nvSpPr>
        <p:spPr>
          <a:xfrm>
            <a:off x="6096000" y="4738255"/>
            <a:ext cx="1062182" cy="211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7772970-C029-0034-3D8F-7130FFE2F03D}"/>
              </a:ext>
            </a:extLst>
          </p:cNvPr>
          <p:cNvSpPr/>
          <p:nvPr/>
        </p:nvSpPr>
        <p:spPr>
          <a:xfrm>
            <a:off x="23247" y="0"/>
            <a:ext cx="6083447" cy="6858000"/>
          </a:xfrm>
          <a:prstGeom prst="rect">
            <a:avLst/>
          </a:prstGeom>
          <a:solidFill>
            <a:srgbClr val="002060"/>
          </a:solidFill>
          <a:ln>
            <a:solidFill>
              <a:srgbClr val="1D20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46D564-0147-702B-F10C-F8630D0130DB}"/>
              </a:ext>
            </a:extLst>
          </p:cNvPr>
          <p:cNvSpPr txBox="1"/>
          <p:nvPr/>
        </p:nvSpPr>
        <p:spPr>
          <a:xfrm>
            <a:off x="6163108" y="5519910"/>
            <a:ext cx="483177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600" dirty="0">
                <a:latin typeface="+mj-lt"/>
              </a:rPr>
              <a:t>Nesta semana o Presidente da República sancionou a lei orçamentária anual (LOA) 2024, que estima a receita e fixa a despesa dos 03 Poderes – Executivo, Legislativo e Judiciário – para o </a:t>
            </a:r>
            <a:r>
              <a:rPr lang="pt-BR" sz="1600">
                <a:latin typeface="+mj-lt"/>
              </a:rPr>
              <a:t>exercício financeiro de 2024</a:t>
            </a:r>
            <a:endParaRPr lang="pt-BR" sz="1600" dirty="0">
              <a:latin typeface="+mj-lt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C58EE4F-A17E-F7D3-0AB4-CF663C4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5" y="5343916"/>
            <a:ext cx="4284417" cy="166349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SANÇÃO DA LEI ORÇAMENTÁRIA PARA 2024</a:t>
            </a:r>
            <a:b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7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F48E64CA-AC1D-5C53-802C-DF63F4468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 b="3960"/>
          <a:stretch/>
        </p:blipFill>
        <p:spPr>
          <a:xfrm>
            <a:off x="1666875" y="900627"/>
            <a:ext cx="9315449" cy="437441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01C3DA-8C9D-C663-9DB5-36B107E5AC23}"/>
              </a:ext>
            </a:extLst>
          </p:cNvPr>
          <p:cNvSpPr txBox="1"/>
          <p:nvPr/>
        </p:nvSpPr>
        <p:spPr>
          <a:xfrm>
            <a:off x="6028894" y="5275037"/>
            <a:ext cx="49534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0" i="0" dirty="0">
                <a:solidFill>
                  <a:srgbClr val="727272"/>
                </a:solidFill>
                <a:effectLst/>
                <a:latin typeface="Inter"/>
              </a:rPr>
              <a:t> Foto: Ricardo Stuckert/PR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29086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28EADA67-CF3B-53D8-8767-3404818B0FAD}"/>
              </a:ext>
            </a:extLst>
          </p:cNvPr>
          <p:cNvSpPr txBox="1"/>
          <p:nvPr/>
        </p:nvSpPr>
        <p:spPr>
          <a:xfrm>
            <a:off x="812846" y="5043497"/>
            <a:ext cx="117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R$ 11 bi</a:t>
            </a:r>
            <a:endParaRPr lang="pt-BR" sz="1400" b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D7DBA24-3C48-96AE-0054-6063239572C2}"/>
              </a:ext>
            </a:extLst>
          </p:cNvPr>
          <p:cNvSpPr txBox="1"/>
          <p:nvPr/>
        </p:nvSpPr>
        <p:spPr>
          <a:xfrm>
            <a:off x="849281" y="5687004"/>
            <a:ext cx="110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R$ 25 bi</a:t>
            </a:r>
            <a:r>
              <a:rPr lang="pt-BR" sz="2000" dirty="0"/>
              <a:t> </a:t>
            </a:r>
            <a:endParaRPr lang="pt-BR" sz="1400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45BEBE2-4D6F-DAA3-73C6-4278C0601A54}"/>
              </a:ext>
            </a:extLst>
          </p:cNvPr>
          <p:cNvSpPr txBox="1"/>
          <p:nvPr/>
        </p:nvSpPr>
        <p:spPr>
          <a:xfrm>
            <a:off x="772328" y="6137732"/>
            <a:ext cx="125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R$ 11,3 bi</a:t>
            </a:r>
            <a:endParaRPr lang="pt-BR" sz="15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35751FA-4CCD-B743-C6AD-F72C1A43759F}"/>
              </a:ext>
            </a:extLst>
          </p:cNvPr>
          <p:cNvSpPr txBox="1"/>
          <p:nvPr/>
        </p:nvSpPr>
        <p:spPr>
          <a:xfrm>
            <a:off x="789186" y="4649094"/>
            <a:ext cx="134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R$ 73,2 bi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6184A2-50DF-C9FA-0921-E94715C3CD32}"/>
              </a:ext>
            </a:extLst>
          </p:cNvPr>
          <p:cNvSpPr txBox="1"/>
          <p:nvPr/>
        </p:nvSpPr>
        <p:spPr>
          <a:xfrm>
            <a:off x="793668" y="3615402"/>
            <a:ext cx="121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R$ 5.5 tri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511DB-5445-2789-6303-BDDD218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48" y="750462"/>
            <a:ext cx="10515600" cy="90410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A importância do orçamento público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B8C011-38F9-000A-925A-751ACD30E58F}"/>
              </a:ext>
            </a:extLst>
          </p:cNvPr>
          <p:cNvSpPr txBox="1"/>
          <p:nvPr/>
        </p:nvSpPr>
        <p:spPr>
          <a:xfrm>
            <a:off x="565826" y="1610098"/>
            <a:ext cx="5834974" cy="195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50" dirty="0">
                <a:latin typeface="+mj-lt"/>
              </a:rPr>
              <a:t>O orçamento público federal é o instrumento que define a previsão de recursos que serão utilizados para a formulação de políticas públicas e ações governamentais durante o ano, considerando a previsão de receitas a serem arrecadadas.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50" dirty="0">
                <a:latin typeface="+mj-lt"/>
              </a:rPr>
              <a:t>Além disso, a LOA também projeta parâmetros macroeconômicos, define metas para a política fiscal, recursos para investimentos, dentre outros.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50" dirty="0">
                <a:latin typeface="+mj-lt"/>
              </a:rPr>
              <a:t>Abaixo destacamos alguns parâmetros formalizados na LOA 2024: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D4E09F-DC5D-10DB-F77B-96EF128D232B}"/>
              </a:ext>
            </a:extLst>
          </p:cNvPr>
          <p:cNvSpPr txBox="1"/>
          <p:nvPr/>
        </p:nvSpPr>
        <p:spPr>
          <a:xfrm>
            <a:off x="7832654" y="4548942"/>
            <a:ext cx="4110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Recursos destinados à saúde, com ampliação da </a:t>
            </a:r>
            <a:r>
              <a:rPr lang="pt-BR" sz="1300" b="1" dirty="0" err="1"/>
              <a:t>telessaúde</a:t>
            </a:r>
            <a:r>
              <a:rPr lang="pt-BR" sz="1300" b="1" dirty="0"/>
              <a:t> e atenção primária à saúde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4E6DA1-5E8A-4618-939C-8C335071AEB2}"/>
              </a:ext>
            </a:extLst>
          </p:cNvPr>
          <p:cNvSpPr txBox="1"/>
          <p:nvPr/>
        </p:nvSpPr>
        <p:spPr>
          <a:xfrm>
            <a:off x="7832654" y="5331076"/>
            <a:ext cx="44500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Políticas de incentivo à </a:t>
            </a:r>
            <a:r>
              <a:rPr lang="pt-BR" sz="1300" b="1" dirty="0"/>
              <a:t>conectividade rural</a:t>
            </a:r>
            <a:endParaRPr lang="pt-BR" sz="13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F5E915-C467-FBC7-56AF-2DD0E532225F}"/>
              </a:ext>
            </a:extLst>
          </p:cNvPr>
          <p:cNvSpPr txBox="1"/>
          <p:nvPr/>
        </p:nvSpPr>
        <p:spPr>
          <a:xfrm>
            <a:off x="7803537" y="3452098"/>
            <a:ext cx="4255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Assegurar recursos para subsidiar </a:t>
            </a:r>
            <a:r>
              <a:rPr lang="pt-BR" sz="1300" b="1" dirty="0"/>
              <a:t>políticas de financiamento de crédito e seguro rural</a:t>
            </a:r>
            <a:r>
              <a:rPr lang="pt-BR" sz="1300" dirty="0"/>
              <a:t>;</a:t>
            </a:r>
          </a:p>
        </p:txBody>
      </p:sp>
      <p:pic>
        <p:nvPicPr>
          <p:cNvPr id="18" name="Gráfico 17" descr="Trator estrutura de tópicos">
            <a:extLst>
              <a:ext uri="{FF2B5EF4-FFF2-40B4-BE49-F238E27FC236}">
                <a16:creationId xmlns:a16="http://schemas.microsoft.com/office/drawing/2014/main" id="{A67A8895-8D4C-6A56-5DDE-294F6806E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7282" y="3352071"/>
            <a:ext cx="492443" cy="492443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A07BB047-A1FB-3CC3-9A25-881E637726CD}"/>
              </a:ext>
            </a:extLst>
          </p:cNvPr>
          <p:cNvSpPr txBox="1"/>
          <p:nvPr/>
        </p:nvSpPr>
        <p:spPr>
          <a:xfrm>
            <a:off x="6568191" y="1698188"/>
            <a:ext cx="5623809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t-BR" sz="1450" b="1" dirty="0">
                <a:latin typeface="+mj-lt"/>
              </a:rPr>
              <a:t>Destaques do orçamento de interesse para o cooperativismo: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FD6E12-0227-FDF4-CE02-E31286E80B7D}"/>
              </a:ext>
            </a:extLst>
          </p:cNvPr>
          <p:cNvSpPr txBox="1"/>
          <p:nvPr/>
        </p:nvSpPr>
        <p:spPr>
          <a:xfrm>
            <a:off x="7844418" y="5940124"/>
            <a:ext cx="3887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Incentivo para a produção e </a:t>
            </a:r>
            <a:r>
              <a:rPr lang="pt-BR" sz="1300" b="1" dirty="0"/>
              <a:t>distribuição de energia limpa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6D0233-6C6F-73F0-680B-F4D6B1DF0EF2}"/>
              </a:ext>
            </a:extLst>
          </p:cNvPr>
          <p:cNvSpPr txBox="1"/>
          <p:nvPr/>
        </p:nvSpPr>
        <p:spPr>
          <a:xfrm>
            <a:off x="7038385" y="2115038"/>
            <a:ext cx="4904715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00" dirty="0">
                <a:latin typeface="+mj-lt"/>
              </a:rPr>
              <a:t>O acompanhamento da construção e aprovação da lei orçamentária é uma oportunidade para que se possa ampliar o diálogo e desenvolver parcerias com os órgãos públicos, visando prioridades setoriais, tais como:</a:t>
            </a:r>
          </a:p>
        </p:txBody>
      </p:sp>
      <p:pic>
        <p:nvPicPr>
          <p:cNvPr id="16" name="Gráfico 15" descr="Médico estrutura de tópicos">
            <a:extLst>
              <a:ext uri="{FF2B5EF4-FFF2-40B4-BE49-F238E27FC236}">
                <a16:creationId xmlns:a16="http://schemas.microsoft.com/office/drawing/2014/main" id="{1A98FD58-F04A-CB9E-DA15-24A8969E2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282" y="4529996"/>
            <a:ext cx="586966" cy="586966"/>
          </a:xfrm>
          <a:prstGeom prst="rect">
            <a:avLst/>
          </a:prstGeom>
        </p:spPr>
      </p:pic>
      <p:pic>
        <p:nvPicPr>
          <p:cNvPr id="21" name="Gráfico 20" descr="Torre elétrica estrutura de tópicos">
            <a:extLst>
              <a:ext uri="{FF2B5EF4-FFF2-40B4-BE49-F238E27FC236}">
                <a16:creationId xmlns:a16="http://schemas.microsoft.com/office/drawing/2014/main" id="{48543BD2-5F82-1663-5AE9-7A56109D4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7282" y="5879630"/>
            <a:ext cx="586966" cy="586966"/>
          </a:xfrm>
          <a:prstGeom prst="rect">
            <a:avLst/>
          </a:prstGeom>
        </p:spPr>
      </p:pic>
      <p:pic>
        <p:nvPicPr>
          <p:cNvPr id="23" name="Gráfico 22" descr="Conexões estrutura de tópicos">
            <a:extLst>
              <a:ext uri="{FF2B5EF4-FFF2-40B4-BE49-F238E27FC236}">
                <a16:creationId xmlns:a16="http://schemas.microsoft.com/office/drawing/2014/main" id="{725EDE95-30D1-10F4-0092-151FC1552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7282" y="5162347"/>
            <a:ext cx="586966" cy="586966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827233F5-9141-C948-7351-DC8D4615A59D}"/>
              </a:ext>
            </a:extLst>
          </p:cNvPr>
          <p:cNvSpPr txBox="1"/>
          <p:nvPr/>
        </p:nvSpPr>
        <p:spPr>
          <a:xfrm>
            <a:off x="3954304" y="4314294"/>
            <a:ext cx="121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R$ 2,3 tri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88CC0F2-FD5A-D8D9-339B-C9A7A3DC139E}"/>
              </a:ext>
            </a:extLst>
          </p:cNvPr>
          <p:cNvSpPr txBox="1"/>
          <p:nvPr/>
        </p:nvSpPr>
        <p:spPr>
          <a:xfrm>
            <a:off x="2115224" y="5015868"/>
            <a:ext cx="335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Emendas parlamentares de comissão</a:t>
            </a:r>
          </a:p>
          <a:p>
            <a:r>
              <a:rPr lang="pt-BR" sz="1300" dirty="0"/>
              <a:t>*proposta original era de R$ 16,6 bi e foi vetada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7FA89D5-DE52-B2F4-FAC7-3093C1D28C00}"/>
              </a:ext>
            </a:extLst>
          </p:cNvPr>
          <p:cNvSpPr txBox="1"/>
          <p:nvPr/>
        </p:nvSpPr>
        <p:spPr>
          <a:xfrm>
            <a:off x="2119307" y="5724693"/>
            <a:ext cx="3357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Emendas individuais obrigatórias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D703123-E342-092E-7DE3-5B96FF088BD5}"/>
              </a:ext>
            </a:extLst>
          </p:cNvPr>
          <p:cNvSpPr txBox="1"/>
          <p:nvPr/>
        </p:nvSpPr>
        <p:spPr>
          <a:xfrm>
            <a:off x="2119307" y="6154343"/>
            <a:ext cx="3357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Emendas de bancadas</a:t>
            </a:r>
          </a:p>
        </p:txBody>
      </p:sp>
      <p:pic>
        <p:nvPicPr>
          <p:cNvPr id="34" name="Gráfico 33" descr="Gráfico de barras com tendência ascendente estrutura de tópicos">
            <a:extLst>
              <a:ext uri="{FF2B5EF4-FFF2-40B4-BE49-F238E27FC236}">
                <a16:creationId xmlns:a16="http://schemas.microsoft.com/office/drawing/2014/main" id="{C43F90F2-B3E3-117C-B4E7-F2141D592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40210" y="3935536"/>
            <a:ext cx="492444" cy="492444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6271CFF6-65BC-15DD-BB1D-8F8BF957BF20}"/>
              </a:ext>
            </a:extLst>
          </p:cNvPr>
          <p:cNvSpPr txBox="1"/>
          <p:nvPr/>
        </p:nvSpPr>
        <p:spPr>
          <a:xfrm>
            <a:off x="7864248" y="4023222"/>
            <a:ext cx="42556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Programa de </a:t>
            </a:r>
            <a:r>
              <a:rPr lang="pt-BR" sz="1300" b="1" dirty="0"/>
              <a:t>aceleração do crescimento</a:t>
            </a:r>
            <a:r>
              <a:rPr lang="pt-BR" sz="1300" dirty="0"/>
              <a:t>;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40A0989-4516-D67E-9711-704160520AC4}"/>
              </a:ext>
            </a:extLst>
          </p:cNvPr>
          <p:cNvSpPr txBox="1"/>
          <p:nvPr/>
        </p:nvSpPr>
        <p:spPr>
          <a:xfrm>
            <a:off x="5201649" y="4336610"/>
            <a:ext cx="164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Orçamento fiscal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43C016F-8B20-316E-6C2B-BE284954D5E4}"/>
              </a:ext>
            </a:extLst>
          </p:cNvPr>
          <p:cNvSpPr txBox="1"/>
          <p:nvPr/>
        </p:nvSpPr>
        <p:spPr>
          <a:xfrm>
            <a:off x="3840562" y="3815286"/>
            <a:ext cx="152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R$ 1.412,00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1916334-09FF-934C-BCC6-5CB717E79B14}"/>
              </a:ext>
            </a:extLst>
          </p:cNvPr>
          <p:cNvSpPr txBox="1"/>
          <p:nvPr/>
        </p:nvSpPr>
        <p:spPr>
          <a:xfrm>
            <a:off x="5236955" y="3743775"/>
            <a:ext cx="157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Salário mínimo </a:t>
            </a:r>
          </a:p>
          <a:p>
            <a:r>
              <a:rPr lang="pt-BR" sz="1600" dirty="0"/>
              <a:t>nacional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D7A20EE-C91A-075E-8D16-EE7B80671D21}"/>
              </a:ext>
            </a:extLst>
          </p:cNvPr>
          <p:cNvSpPr txBox="1"/>
          <p:nvPr/>
        </p:nvSpPr>
        <p:spPr>
          <a:xfrm>
            <a:off x="2119307" y="4710650"/>
            <a:ext cx="148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Investimentos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A80D33-CD34-E6AC-655C-F54DF350F0D7}"/>
              </a:ext>
            </a:extLst>
          </p:cNvPr>
          <p:cNvSpPr txBox="1"/>
          <p:nvPr/>
        </p:nvSpPr>
        <p:spPr>
          <a:xfrm>
            <a:off x="2133787" y="3653331"/>
            <a:ext cx="1484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Receitas totais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BDF126-995B-252A-0925-9768C5D6C180}"/>
              </a:ext>
            </a:extLst>
          </p:cNvPr>
          <p:cNvSpPr txBox="1"/>
          <p:nvPr/>
        </p:nvSpPr>
        <p:spPr>
          <a:xfrm>
            <a:off x="821697" y="4129886"/>
            <a:ext cx="121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R$ 1,7 tri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3B2C199-F1B4-FB28-D3DF-7305E86A04A7}"/>
              </a:ext>
            </a:extLst>
          </p:cNvPr>
          <p:cNvSpPr txBox="1"/>
          <p:nvPr/>
        </p:nvSpPr>
        <p:spPr>
          <a:xfrm>
            <a:off x="2112128" y="4108135"/>
            <a:ext cx="167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Refinanciamento da dívida</a:t>
            </a:r>
          </a:p>
        </p:txBody>
      </p:sp>
    </p:spTree>
    <p:extLst>
      <p:ext uri="{BB962C8B-B14F-4D97-AF65-F5344CB8AC3E}">
        <p14:creationId xmlns:p14="http://schemas.microsoft.com/office/powerpoint/2010/main" val="2254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511DB-5445-2789-6303-BDDD218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48" y="750462"/>
            <a:ext cx="10515600" cy="90410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O orçamento e as eleições municipais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B8C011-38F9-000A-925A-751ACD30E58F}"/>
              </a:ext>
            </a:extLst>
          </p:cNvPr>
          <p:cNvSpPr txBox="1"/>
          <p:nvPr/>
        </p:nvSpPr>
        <p:spPr>
          <a:xfrm>
            <a:off x="589887" y="1654569"/>
            <a:ext cx="5059475" cy="446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50" dirty="0">
                <a:latin typeface="+mj-lt"/>
              </a:rPr>
              <a:t>O Fundo Especial de Financiamento de Campanha, popularmente conhecido como Fundo Eleitoral, é uma fonte de recursos públicos destinada a financiar as campanhas políticas no Brasil.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50" dirty="0">
              <a:latin typeface="+mj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50" dirty="0">
                <a:latin typeface="+mj-lt"/>
              </a:rPr>
              <a:t>Criado em 2017, seu objetivo é reduzir a dependência dos candidatos em relação a doações privadas, buscando assim maior </a:t>
            </a:r>
            <a:r>
              <a:rPr lang="pt-BR" sz="1450" b="1" dirty="0">
                <a:latin typeface="+mj-lt"/>
              </a:rPr>
              <a:t>transparência e equidade</a:t>
            </a:r>
            <a:r>
              <a:rPr lang="pt-BR" sz="1450" dirty="0">
                <a:latin typeface="+mj-lt"/>
              </a:rPr>
              <a:t> no processo eleitoral.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50" dirty="0">
              <a:latin typeface="+mj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50" dirty="0">
                <a:latin typeface="+mj-lt"/>
              </a:rPr>
              <a:t>Por se tratar de destinação orçamentária, os valores a serem liberados através do fundo eleitoral dependem de previsão na LOA que, em 2024, manteve o valor de </a:t>
            </a:r>
            <a:r>
              <a:rPr lang="pt-BR" sz="1450" b="1" dirty="0">
                <a:latin typeface="+mj-lt"/>
              </a:rPr>
              <a:t>R$ 4,9 bilhões de reais</a:t>
            </a:r>
            <a:r>
              <a:rPr lang="pt-BR" sz="1450" dirty="0">
                <a:latin typeface="+mj-lt"/>
              </a:rPr>
              <a:t>, a exemplo da previsão orçamentária das eleições de 2022.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50" dirty="0">
              <a:latin typeface="+mj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50" dirty="0">
                <a:latin typeface="+mj-lt"/>
              </a:rPr>
              <a:t>Os valores aprovados na LOA para o fundo eleitoral serão destinados ao custeio de campanhas eleitorais municipais que acontecem neste ano.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6D0233-6C6F-73F0-680B-F4D6B1DF0EF2}"/>
              </a:ext>
            </a:extLst>
          </p:cNvPr>
          <p:cNvSpPr txBox="1"/>
          <p:nvPr/>
        </p:nvSpPr>
        <p:spPr>
          <a:xfrm>
            <a:off x="6697397" y="2253895"/>
            <a:ext cx="4904715" cy="440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00" dirty="0">
                <a:latin typeface="+mj-lt"/>
              </a:rPr>
              <a:t>As regras de distribuição do fundo eleitoral são definidas pelo Tribunal Superior Eleitoral (TSE), tomando por base o número de parlamentares de cada partido, conforme diretrizes legais dadas pela Lei n. 13.487/2017: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00" dirty="0">
              <a:latin typeface="+mj-lt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</a:rPr>
              <a:t>2% entre todos os partidos registrados no TSE;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</a:rPr>
              <a:t>35% dividido na proporção de votos válidos na eleição para deputados federais;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</a:rPr>
              <a:t>48% na proporção das bancadas no ano da eleição;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</a:rPr>
              <a:t>15% na proporção dos representantes do Senado.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00" dirty="0">
              <a:latin typeface="+mj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00" dirty="0">
              <a:latin typeface="+mj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00" dirty="0">
              <a:latin typeface="+mj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00" dirty="0">
              <a:latin typeface="+mj-lt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pt-BR" sz="1400" dirty="0"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AF3D23-F873-A5FC-3F0F-277F17B9039E}"/>
              </a:ext>
            </a:extLst>
          </p:cNvPr>
          <p:cNvSpPr txBox="1"/>
          <p:nvPr/>
        </p:nvSpPr>
        <p:spPr>
          <a:xfrm>
            <a:off x="6697397" y="1745414"/>
            <a:ext cx="4904715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BR" sz="1400" b="1" dirty="0">
                <a:latin typeface="+mj-lt"/>
              </a:rPr>
              <a:t>Como se dá a distribuição do fundo eleitoral?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EDBB238-5F97-2E7E-6129-6971882F9C40}"/>
              </a:ext>
            </a:extLst>
          </p:cNvPr>
          <p:cNvSpPr/>
          <p:nvPr/>
        </p:nvSpPr>
        <p:spPr>
          <a:xfrm>
            <a:off x="6808205" y="5187637"/>
            <a:ext cx="5133315" cy="13036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Nesta semana o TSE realiza audiência pública para sobre as 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resoluções das eleições 2024, discutindo temas, dentre os quais,        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requisitos para a distribuição do fundo eleitoral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Acesse aqui:  </a:t>
            </a:r>
            <a:r>
              <a:rPr lang="pt-BR" sz="1200" dirty="0">
                <a:hlinkClick r:id="rId2"/>
              </a:rPr>
              <a:t>Audiências Públicas TSE – Eleições 2024</a:t>
            </a:r>
            <a:endParaRPr lang="pt-BR" sz="1200" dirty="0"/>
          </a:p>
          <a:p>
            <a:pPr algn="ctr"/>
            <a:endParaRPr lang="pt-BR" sz="1400" dirty="0"/>
          </a:p>
        </p:txBody>
      </p:sp>
      <p:pic>
        <p:nvPicPr>
          <p:cNvPr id="20" name="Gráfico 19" descr="Megafone1 estrutura de tópicos">
            <a:extLst>
              <a:ext uri="{FF2B5EF4-FFF2-40B4-BE49-F238E27FC236}">
                <a16:creationId xmlns:a16="http://schemas.microsoft.com/office/drawing/2014/main" id="{49466DF3-339C-A7A8-CBDE-40F34758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8027" y="5401366"/>
            <a:ext cx="706172" cy="7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2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560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Inter</vt:lpstr>
      <vt:lpstr>Tahoma</vt:lpstr>
      <vt:lpstr>Verdana</vt:lpstr>
      <vt:lpstr>Tema do Office</vt:lpstr>
      <vt:lpstr>Apresentação do PowerPoint</vt:lpstr>
      <vt:lpstr>SANÇÃO DA LEI ORÇAMENTÁRIA PARA 2024 </vt:lpstr>
      <vt:lpstr>A importância do orçamento público</vt:lpstr>
      <vt:lpstr>O orçamento e as eleições municipais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Stella C. Soliman Tonatto</dc:creator>
  <cp:lastModifiedBy>Daniely Andressa da Silva</cp:lastModifiedBy>
  <cp:revision>60</cp:revision>
  <cp:lastPrinted>2023-07-28T11:25:03Z</cp:lastPrinted>
  <dcterms:created xsi:type="dcterms:W3CDTF">2023-04-13T18:18:56Z</dcterms:created>
  <dcterms:modified xsi:type="dcterms:W3CDTF">2024-01-26T17:20:54Z</dcterms:modified>
</cp:coreProperties>
</file>