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8" r:id="rId2"/>
    <p:sldId id="285" r:id="rId3"/>
    <p:sldId id="283" r:id="rId4"/>
    <p:sldId id="286" r:id="rId5"/>
    <p:sldId id="287" r:id="rId6"/>
    <p:sldId id="288" r:id="rId7"/>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Estilo Médio 3 - Ênfas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9B44026-94D0-48BC-968C-410990E5F71C}" type="datetimeFigureOut">
              <a:rPr lang="pt-BR" smtClean="0"/>
              <a:t>06/01/2015</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CA24B70-29B6-4208-BD01-37B8FE2CAF9D}" type="slidenum">
              <a:rPr lang="pt-BR" smtClean="0"/>
              <a:t>‹nº›</a:t>
            </a:fld>
            <a:endParaRPr lang="pt-BR"/>
          </a:p>
        </p:txBody>
      </p:sp>
    </p:spTree>
    <p:extLst>
      <p:ext uri="{BB962C8B-B14F-4D97-AF65-F5344CB8AC3E}">
        <p14:creationId xmlns:p14="http://schemas.microsoft.com/office/powerpoint/2010/main" val="48929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0F89AD0-85E5-43BE-82B2-3955BA991739}" type="datetimeFigureOut">
              <a:rPr lang="pt-BR" smtClean="0"/>
              <a:t>06/01/2015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254158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0F89AD0-85E5-43BE-82B2-3955BA991739}" type="datetimeFigureOut">
              <a:rPr lang="pt-BR" smtClean="0"/>
              <a:t>06/01/2015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101582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0F89AD0-85E5-43BE-82B2-3955BA991739}" type="datetimeFigureOut">
              <a:rPr lang="pt-BR" smtClean="0"/>
              <a:t>06/01/2015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59798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0F89AD0-85E5-43BE-82B2-3955BA991739}" type="datetimeFigureOut">
              <a:rPr lang="pt-BR" smtClean="0"/>
              <a:t>06/01/2015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3516715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0F89AD0-85E5-43BE-82B2-3955BA991739}" type="datetimeFigureOut">
              <a:rPr lang="pt-BR" smtClean="0"/>
              <a:t>06/01/2015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141074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0F89AD0-85E5-43BE-82B2-3955BA991739}" type="datetimeFigureOut">
              <a:rPr lang="pt-BR" smtClean="0"/>
              <a:t>06/01/2015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2300458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0F89AD0-85E5-43BE-82B2-3955BA991739}" type="datetimeFigureOut">
              <a:rPr lang="pt-BR" smtClean="0"/>
              <a:t>06/01/2015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40568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0F89AD0-85E5-43BE-82B2-3955BA991739}" type="datetimeFigureOut">
              <a:rPr lang="pt-BR" smtClean="0"/>
              <a:t>06/01/2015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166396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0F89AD0-85E5-43BE-82B2-3955BA991739}" type="datetimeFigureOut">
              <a:rPr lang="pt-BR" smtClean="0"/>
              <a:t>06/01/2015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123711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0F89AD0-85E5-43BE-82B2-3955BA991739}" type="datetimeFigureOut">
              <a:rPr lang="pt-BR" smtClean="0"/>
              <a:t>06/01/2015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301802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0F89AD0-85E5-43BE-82B2-3955BA991739}" type="datetimeFigureOut">
              <a:rPr lang="pt-BR" smtClean="0"/>
              <a:t>06/01/2015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08E8D01-A037-48CC-8B07-80A031618372}" type="slidenum">
              <a:rPr lang="pt-BR" smtClean="0"/>
              <a:t>‹nº›</a:t>
            </a:fld>
            <a:endParaRPr lang="pt-BR"/>
          </a:p>
        </p:txBody>
      </p:sp>
    </p:spTree>
    <p:extLst>
      <p:ext uri="{BB962C8B-B14F-4D97-AF65-F5344CB8AC3E}">
        <p14:creationId xmlns:p14="http://schemas.microsoft.com/office/powerpoint/2010/main" val="242852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F89AD0-85E5-43BE-82B2-3955BA991739}" type="datetimeFigureOut">
              <a:rPr lang="pt-BR" smtClean="0"/>
              <a:t>06/01/2015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E8D01-A037-48CC-8B07-80A031618372}" type="slidenum">
              <a:rPr lang="pt-BR" smtClean="0"/>
              <a:t>‹nº›</a:t>
            </a:fld>
            <a:endParaRPr lang="pt-BR"/>
          </a:p>
        </p:txBody>
      </p:sp>
    </p:spTree>
    <p:extLst>
      <p:ext uri="{BB962C8B-B14F-4D97-AF65-F5344CB8AC3E}">
        <p14:creationId xmlns:p14="http://schemas.microsoft.com/office/powerpoint/2010/main" val="771803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planalto.gov.br/ccivil_03/_Ato2011-2014/2014/Mpv/mpv664.htm#art6iid" TargetMode="External"/><Relationship Id="rId13" Type="http://schemas.openxmlformats.org/officeDocument/2006/relationships/hyperlink" Target="http://www.planalto.gov.br/ccivil_03/LEIS/L7998.htm#art4" TargetMode="External"/><Relationship Id="rId18" Type="http://schemas.openxmlformats.org/officeDocument/2006/relationships/hyperlink" Target="http://www.planalto.gov.br/ccivil_03/LEIS/L8900.htm" TargetMode="External"/><Relationship Id="rId3" Type="http://schemas.openxmlformats.org/officeDocument/2006/relationships/hyperlink" Target="http://www.planalto.gov.br/ccivil_03/LEIS/L8213cons.htm#art60&#167;6" TargetMode="External"/><Relationship Id="rId7" Type="http://schemas.openxmlformats.org/officeDocument/2006/relationships/hyperlink" Target="http://www.planalto.gov.br/ccivil_03/_Ato2011-2014/2014/Mpv/mpv664.htm#art6iia" TargetMode="External"/><Relationship Id="rId12" Type="http://schemas.openxmlformats.org/officeDocument/2006/relationships/hyperlink" Target="http://www.planalto.gov.br/ccivil_03/LEIS/L7998.htm#art3" TargetMode="External"/><Relationship Id="rId17" Type="http://schemas.openxmlformats.org/officeDocument/2006/relationships/hyperlink" Target="http://www.planalto.gov.br/ccivil_03/LEIS/L7998.htm#art9p" TargetMode="External"/><Relationship Id="rId2" Type="http://schemas.openxmlformats.org/officeDocument/2006/relationships/hyperlink" Target="http://www.planalto.gov.br/ccivil_03/LEIS/L8213cons.htm#art60&#167;5" TargetMode="External"/><Relationship Id="rId16" Type="http://schemas.openxmlformats.org/officeDocument/2006/relationships/hyperlink" Target="http://www.planalto.gov.br/ccivil_03/LEIS/L7998.htm#art3ii" TargetMode="External"/><Relationship Id="rId1" Type="http://schemas.openxmlformats.org/officeDocument/2006/relationships/slideLayout" Target="../slideLayouts/slideLayout2.xml"/><Relationship Id="rId6" Type="http://schemas.openxmlformats.org/officeDocument/2006/relationships/hyperlink" Target="http://www.planalto.gov.br/ccivil_03/_Ato2011-2014/2014/Mpv/mpv664.htm#art4" TargetMode="External"/><Relationship Id="rId11" Type="http://schemas.openxmlformats.org/officeDocument/2006/relationships/hyperlink" Target="http://www.planalto.gov.br/ccivil_03/LEIS/L8213cons.htm#art151" TargetMode="External"/><Relationship Id="rId5" Type="http://schemas.openxmlformats.org/officeDocument/2006/relationships/hyperlink" Target="http://www.planalto.gov.br/ccivil_03/_Ato2011-2014/2014/Mpv/mpv664.htm#art2" TargetMode="External"/><Relationship Id="rId15" Type="http://schemas.openxmlformats.org/officeDocument/2006/relationships/hyperlink" Target="http://www.planalto.gov.br/ccivil_03/LEIS/L7998.htm#art2b" TargetMode="External"/><Relationship Id="rId10" Type="http://schemas.openxmlformats.org/officeDocument/2006/relationships/hyperlink" Target="http://www.planalto.gov.br/ccivil_03/LEIS/L8213cons.htm#art17&#167;2" TargetMode="External"/><Relationship Id="rId19" Type="http://schemas.openxmlformats.org/officeDocument/2006/relationships/hyperlink" Target="http://www.planalto.gov.br/ccivil_03/LEIS/2003/L10.779.htm#art2p" TargetMode="External"/><Relationship Id="rId4" Type="http://schemas.openxmlformats.org/officeDocument/2006/relationships/hyperlink" Target="http://www.planalto.gov.br/ccivil_03/LEIS/L8213cons.htm#art74&#167;1" TargetMode="External"/><Relationship Id="rId9" Type="http://schemas.openxmlformats.org/officeDocument/2006/relationships/hyperlink" Target="http://www.planalto.gov.br/ccivil_03/LEIS/L8213cons.htm" TargetMode="External"/><Relationship Id="rId14" Type="http://schemas.openxmlformats.org/officeDocument/2006/relationships/hyperlink" Target="http://www.planalto.gov.br/ccivil_03/LEIS/L7859.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2"/>
          <p:cNvSpPr txBox="1">
            <a:spLocks/>
          </p:cNvSpPr>
          <p:nvPr/>
        </p:nvSpPr>
        <p:spPr>
          <a:xfrm>
            <a:off x="899592" y="0"/>
            <a:ext cx="7304856" cy="8389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pt-BR" sz="2200" b="1" dirty="0">
                <a:latin typeface="Arial" panose="020B0604020202020204" pitchFamily="34" charset="0"/>
                <a:cs typeface="Arial" panose="020B0604020202020204" pitchFamily="34" charset="0"/>
              </a:rPr>
              <a:t>Plano de Benefícios da Previdência </a:t>
            </a:r>
            <a:r>
              <a:rPr lang="pt-BR" sz="2200" b="1" dirty="0" smtClean="0">
                <a:latin typeface="Arial" panose="020B0604020202020204" pitchFamily="34" charset="0"/>
                <a:cs typeface="Arial" panose="020B0604020202020204" pitchFamily="34" charset="0"/>
              </a:rPr>
              <a:t>Social Lei n. 8213/91</a:t>
            </a:r>
            <a:endParaRPr lang="pt-BR" dirty="0"/>
          </a:p>
          <a:p>
            <a:pPr marL="0" indent="0" algn="ctr">
              <a:buNone/>
            </a:pPr>
            <a:endParaRPr lang="pt-B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8" name="Tabela 17"/>
          <p:cNvGraphicFramePr>
            <a:graphicFrameLocks noGrp="1"/>
          </p:cNvGraphicFramePr>
          <p:nvPr>
            <p:extLst>
              <p:ext uri="{D42A27DB-BD31-4B8C-83A1-F6EECF244321}">
                <p14:modId xmlns:p14="http://schemas.microsoft.com/office/powerpoint/2010/main" val="212524144"/>
              </p:ext>
            </p:extLst>
          </p:nvPr>
        </p:nvGraphicFramePr>
        <p:xfrm>
          <a:off x="755576" y="664632"/>
          <a:ext cx="7776864" cy="5571992"/>
        </p:xfrm>
        <a:graphic>
          <a:graphicData uri="http://schemas.openxmlformats.org/drawingml/2006/table">
            <a:tbl>
              <a:tblPr firstRow="1" bandRow="1">
                <a:tableStyleId>{2A488322-F2BA-4B5B-9748-0D474271808F}</a:tableStyleId>
              </a:tblPr>
              <a:tblGrid>
                <a:gridCol w="741545"/>
                <a:gridCol w="2629113"/>
                <a:gridCol w="4406206"/>
              </a:tblGrid>
              <a:tr h="0">
                <a:tc>
                  <a:txBody>
                    <a:bodyPr/>
                    <a:lstStyle/>
                    <a:p>
                      <a:pPr algn="ctr"/>
                      <a:r>
                        <a:rPr lang="pt-BR" sz="1400" dirty="0" smtClean="0"/>
                        <a:t>Artigo</a:t>
                      </a:r>
                      <a:endParaRPr lang="pt-BR" sz="1400" dirty="0"/>
                    </a:p>
                  </a:txBody>
                  <a:tcPr anchor="ctr"/>
                </a:tc>
                <a:tc>
                  <a:txBody>
                    <a:bodyPr/>
                    <a:lstStyle/>
                    <a:p>
                      <a:pPr algn="ctr"/>
                      <a:r>
                        <a:rPr lang="pt-BR" sz="1400" dirty="0" smtClean="0"/>
                        <a:t>Antes da MP 664 de 2014</a:t>
                      </a:r>
                      <a:endParaRPr lang="pt-BR" sz="1400" dirty="0"/>
                    </a:p>
                  </a:txBody>
                  <a:tcPr anchor="ctr"/>
                </a:tc>
                <a:tc>
                  <a:txBody>
                    <a:bodyPr/>
                    <a:lstStyle/>
                    <a:p>
                      <a:pPr algn="ctr"/>
                      <a:r>
                        <a:rPr lang="pt-BR" sz="1400" dirty="0" smtClean="0"/>
                        <a:t>Após a MP 664 de 2014</a:t>
                      </a:r>
                      <a:endParaRPr lang="pt-BR" sz="1400" dirty="0"/>
                    </a:p>
                  </a:txBody>
                  <a:tcPr anchor="ctr"/>
                </a:tc>
              </a:tr>
              <a:tr h="475929">
                <a:tc>
                  <a:txBody>
                    <a:bodyPr/>
                    <a:lstStyle/>
                    <a:p>
                      <a:pPr algn="ctr"/>
                      <a:r>
                        <a:rPr lang="pt-BR" sz="1400" dirty="0" smtClean="0"/>
                        <a:t>25</a:t>
                      </a:r>
                      <a:endParaRPr lang="pt-BR" sz="1400" dirty="0"/>
                    </a:p>
                  </a:txBody>
                  <a:tcPr/>
                </a:tc>
                <a:tc>
                  <a:txBody>
                    <a:bodyPr/>
                    <a:lstStyle/>
                    <a:p>
                      <a:pPr algn="just"/>
                      <a:r>
                        <a:rPr lang="pt-BR" sz="1000" b="1" kern="1200" dirty="0" smtClean="0">
                          <a:solidFill>
                            <a:schemeClr val="dk1"/>
                          </a:solidFill>
                          <a:effectLst/>
                          <a:latin typeface="Arial" panose="020B0604020202020204" pitchFamily="34" charset="0"/>
                          <a:ea typeface="+mn-ea"/>
                          <a:cs typeface="Arial" panose="020B0604020202020204" pitchFamily="34" charset="0"/>
                        </a:rPr>
                        <a:t>Pensão por morte: não tinha prazo de “carência” para obtenção do benefício, basta ser segurado na data de morte.</a:t>
                      </a:r>
                      <a:endParaRPr lang="pt-BR" sz="1000" dirty="0">
                        <a:latin typeface="Arial" panose="020B0604020202020204" pitchFamily="34" charset="0"/>
                        <a:cs typeface="Arial" panose="020B0604020202020204" pitchFamily="34" charset="0"/>
                      </a:endParaRPr>
                    </a:p>
                  </a:txBody>
                  <a:tcPr/>
                </a:tc>
                <a:tc>
                  <a:txBody>
                    <a:bodyPr/>
                    <a:lstStyle/>
                    <a:p>
                      <a:pPr algn="just"/>
                      <a:r>
                        <a:rPr lang="pt-BR" sz="1000" b="1" kern="1200" dirty="0" smtClean="0">
                          <a:solidFill>
                            <a:schemeClr val="dk1"/>
                          </a:solidFill>
                          <a:effectLst/>
                          <a:latin typeface="Arial" panose="020B0604020202020204" pitchFamily="34" charset="0"/>
                          <a:ea typeface="+mn-ea"/>
                          <a:cs typeface="Arial" panose="020B0604020202020204" pitchFamily="34" charset="0"/>
                        </a:rPr>
                        <a:t>Institui um prazo de “carência” de 24 meses de contribuição do segurado para que o dependente obtenha o recurso.</a:t>
                      </a:r>
                      <a:endParaRPr lang="pt-BR" sz="1000" b="1" dirty="0">
                        <a:latin typeface="Arial" panose="020B0604020202020204" pitchFamily="34" charset="0"/>
                        <a:cs typeface="Arial" panose="020B0604020202020204" pitchFamily="34" charset="0"/>
                      </a:endParaRPr>
                    </a:p>
                  </a:txBody>
                  <a:tcPr/>
                </a:tc>
              </a:tr>
              <a:tr h="852984">
                <a:tc>
                  <a:txBody>
                    <a:bodyPr/>
                    <a:lstStyle/>
                    <a:p>
                      <a:pPr algn="ctr"/>
                      <a:r>
                        <a:rPr lang="pt-BR" sz="1400" dirty="0" smtClean="0"/>
                        <a:t>43</a:t>
                      </a: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Os primeiros 15 dias de afastamento da atividade caberá a empresa pagar ao segurado.</a:t>
                      </a:r>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ct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Durante os primeiros trinta dias de afastamento da atividade por motivo de invalidez, caberá à empresa pagar ao segurado empregado o seu salário integral</a:t>
                      </a:r>
                      <a:r>
                        <a:rPr lang="pt-BR" sz="1800" kern="1200" dirty="0" smtClean="0">
                          <a:solidFill>
                            <a:schemeClr val="dk1"/>
                          </a:solidFill>
                          <a:effectLst/>
                          <a:latin typeface="+mn-lt"/>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r>
              <a:tr h="727546">
                <a:tc>
                  <a:txBody>
                    <a:bodyPr/>
                    <a:lstStyle/>
                    <a:p>
                      <a:pPr algn="ctr"/>
                      <a:r>
                        <a:rPr lang="pt-BR" sz="1400" dirty="0" smtClean="0"/>
                        <a:t>60 § 4°</a:t>
                      </a: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Encaminhamento para perícia da previdência ou particular após 15 dias de incapacidade</a:t>
                      </a:r>
                      <a:r>
                        <a:rPr lang="pt-BR" sz="1800" b="1" kern="1200" dirty="0" smtClean="0">
                          <a:solidFill>
                            <a:schemeClr val="dk1"/>
                          </a:solidFill>
                          <a:effectLst/>
                          <a:latin typeface="+mn-lt"/>
                          <a:ea typeface="+mn-ea"/>
                          <a:cs typeface="+mn-cs"/>
                        </a:rPr>
                        <a:t>.</a:t>
                      </a:r>
                      <a:endParaRPr lang="pt-BR" sz="1800" kern="1200" dirty="0" smtClean="0">
                        <a:solidFill>
                          <a:schemeClr val="dk1"/>
                        </a:solidFill>
                        <a:effectLst/>
                        <a:latin typeface="+mn-lt"/>
                        <a:ea typeface="+mn-ea"/>
                        <a:cs typeface="+mn-cs"/>
                      </a:endParaRPr>
                    </a:p>
                    <a:p>
                      <a:pPr algn="ct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Abono de faltas e exame médico “próprio” da empresa bem como encaminhamento para perícia do INSS após 30 dias de incapacidade. </a:t>
                      </a:r>
                    </a:p>
                    <a:p>
                      <a:pPr marL="0" marR="0" indent="0" algn="ctr"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r>
              <a:tr h="878072">
                <a:tc>
                  <a:txBody>
                    <a:bodyPr/>
                    <a:lstStyle/>
                    <a:p>
                      <a:pPr algn="ctr"/>
                      <a:r>
                        <a:rPr lang="pt-BR" sz="1400" dirty="0" smtClean="0"/>
                        <a:t>74§2°</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Não tinha data de carência para cônjuge ou companheiro na pensão por morte</a:t>
                      </a:r>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ct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O cônjuge, companheiro ou companheira não terá direito ao benefício da pensão por morte se o casamento ou o início da união estável tiver ocorrido há menos de dois anos da data do óbito.</a:t>
                      </a:r>
                    </a:p>
                    <a:p>
                      <a:pPr algn="ctr"/>
                      <a:endParaRPr lang="pt-BR" sz="1400" dirty="0"/>
                    </a:p>
                  </a:txBody>
                  <a:tcPr/>
                </a:tc>
              </a:tr>
              <a:tr h="1003511">
                <a:tc>
                  <a:txBody>
                    <a:bodyPr/>
                    <a:lstStyle/>
                    <a:p>
                      <a:pPr algn="ctr"/>
                      <a:r>
                        <a:rPr lang="pt-BR" sz="1400" dirty="0" smtClean="0"/>
                        <a:t>75</a:t>
                      </a: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O valor mensal da pensão por morte será de cem por cento do valor da aposentadoria que o segurado recebia ou daquela a que teria direito se estivesse aposentado por invalidez na data de seu falecimento</a:t>
                      </a:r>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ctr"/>
                      <a:endParaRPr lang="pt-BR" sz="1400" dirty="0"/>
                    </a:p>
                  </a:txBody>
                  <a:tcPr/>
                </a:tc>
                <a:tc>
                  <a:txBody>
                    <a:bodyPr/>
                    <a:lstStyle/>
                    <a:p>
                      <a:pPr algn="just"/>
                      <a:r>
                        <a:rPr lang="pt-BR" sz="1000" b="1" kern="1200" dirty="0" smtClean="0">
                          <a:solidFill>
                            <a:schemeClr val="dk1"/>
                          </a:solidFill>
                          <a:effectLst/>
                          <a:latin typeface="Arial" panose="020B0604020202020204" pitchFamily="34" charset="0"/>
                          <a:ea typeface="+mn-ea"/>
                          <a:cs typeface="Arial" panose="020B0604020202020204" pitchFamily="34" charset="0"/>
                        </a:rPr>
                        <a:t>Reduz o patamar de 100% do salário de benefício para 50% mais 10% por dependente até o limite de 100%</a:t>
                      </a:r>
                      <a:r>
                        <a:rPr lang="pt-BR" sz="1000" kern="1200" dirty="0" smtClean="0">
                          <a:solidFill>
                            <a:schemeClr val="dk1"/>
                          </a:solidFill>
                          <a:effectLst/>
                          <a:latin typeface="+mn-lt"/>
                          <a:ea typeface="+mn-ea"/>
                          <a:cs typeface="+mn-cs"/>
                        </a:rPr>
                        <a:t>.</a:t>
                      </a:r>
                    </a:p>
                    <a:p>
                      <a:pPr algn="just"/>
                      <a:r>
                        <a:rPr lang="pt-BR" sz="1000" kern="1200" dirty="0" smtClean="0">
                          <a:solidFill>
                            <a:schemeClr val="dk1"/>
                          </a:solidFill>
                          <a:effectLst/>
                          <a:latin typeface="+mn-lt"/>
                          <a:ea typeface="+mn-ea"/>
                          <a:cs typeface="+mn-cs"/>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r>
              <a:tr h="250878">
                <a:tc>
                  <a:txBody>
                    <a:bodyPr/>
                    <a:lstStyle/>
                    <a:p>
                      <a:pPr algn="ctr"/>
                      <a:r>
                        <a:rPr lang="pt-BR" sz="1400" dirty="0" smtClean="0"/>
                        <a:t>77</a:t>
                      </a:r>
                      <a:endParaRPr lang="pt-BR" sz="1400" dirty="0"/>
                    </a:p>
                  </a:txBody>
                  <a:tcPr/>
                </a:tc>
                <a:tc>
                  <a:txBody>
                    <a:bodyPr/>
                    <a:lstStyle/>
                    <a:p>
                      <a:pPr algn="just"/>
                      <a:r>
                        <a:rPr lang="pt-BR" sz="1000" b="1" kern="1200" dirty="0" smtClean="0">
                          <a:solidFill>
                            <a:schemeClr val="dk1"/>
                          </a:solidFill>
                          <a:effectLst/>
                          <a:latin typeface="Arial" panose="020B0604020202020204" pitchFamily="34" charset="0"/>
                          <a:ea typeface="+mn-ea"/>
                          <a:cs typeface="Arial" panose="020B0604020202020204" pitchFamily="34" charset="0"/>
                        </a:rPr>
                        <a:t>Não tinha proporcionalidade de idade na pensão por morte </a:t>
                      </a:r>
                      <a:endParaRPr lang="pt-BR" sz="10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kern="1200" dirty="0" smtClean="0">
                          <a:solidFill>
                            <a:schemeClr val="dk1"/>
                          </a:solidFill>
                          <a:effectLst/>
                          <a:latin typeface="Arial" panose="020B0604020202020204" pitchFamily="34" charset="0"/>
                          <a:ea typeface="+mn-ea"/>
                          <a:cs typeface="Arial" panose="020B0604020202020204" pitchFamily="34" charset="0"/>
                        </a:rPr>
                        <a:t>O tempo de duração da pensão por morte devida ao cônjuge, companheiro ou companheira, inclusive na hipótese de que trata o § 2</a:t>
                      </a:r>
                      <a:r>
                        <a:rPr lang="pt-BR" sz="1000" b="1" strike="sngStrike" kern="1200" dirty="0" smtClean="0">
                          <a:solidFill>
                            <a:schemeClr val="dk1"/>
                          </a:solidFill>
                          <a:effectLst/>
                          <a:latin typeface="Arial" panose="020B0604020202020204" pitchFamily="34" charset="0"/>
                          <a:ea typeface="+mn-ea"/>
                          <a:cs typeface="Arial" panose="020B0604020202020204" pitchFamily="34" charset="0"/>
                        </a:rPr>
                        <a:t>º</a:t>
                      </a:r>
                      <a:r>
                        <a:rPr lang="pt-BR" sz="1000" b="1" kern="1200" dirty="0" smtClean="0">
                          <a:solidFill>
                            <a:schemeClr val="dk1"/>
                          </a:solidFill>
                          <a:effectLst/>
                          <a:latin typeface="Arial" panose="020B0604020202020204" pitchFamily="34" charset="0"/>
                          <a:ea typeface="+mn-ea"/>
                          <a:cs typeface="Arial" panose="020B0604020202020204" pitchFamily="34" charset="0"/>
                        </a:rPr>
                        <a:t> do art. 76, será calculado de acordo com sua expectativa de sobrevida no momento do óbito do instituidor segurado, conforme tabela abaixo:</a:t>
                      </a:r>
                      <a:endParaRPr lang="pt-BR" sz="1000" b="1" dirty="0" smtClean="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12534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2"/>
          <p:cNvSpPr txBox="1">
            <a:spLocks/>
          </p:cNvSpPr>
          <p:nvPr/>
        </p:nvSpPr>
        <p:spPr>
          <a:xfrm>
            <a:off x="899592" y="0"/>
            <a:ext cx="7304856" cy="8389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pt-BR" sz="2200" b="1" dirty="0">
                <a:latin typeface="Arial" panose="020B0604020202020204" pitchFamily="34" charset="0"/>
                <a:cs typeface="Arial" panose="020B0604020202020204" pitchFamily="34" charset="0"/>
              </a:rPr>
              <a:t>Plano de Benefícios da Previdência </a:t>
            </a:r>
            <a:r>
              <a:rPr lang="pt-BR" sz="2200" b="1" dirty="0" smtClean="0">
                <a:latin typeface="Arial" panose="020B0604020202020204" pitchFamily="34" charset="0"/>
                <a:cs typeface="Arial" panose="020B0604020202020204" pitchFamily="34" charset="0"/>
              </a:rPr>
              <a:t>Social Lei n. 8213/91</a:t>
            </a:r>
            <a:endParaRPr lang="pt-BR" dirty="0"/>
          </a:p>
          <a:p>
            <a:pPr marL="0" indent="0" algn="ctr">
              <a:buNone/>
            </a:pPr>
            <a:endParaRPr lang="pt-B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8" name="Tabela 17"/>
          <p:cNvGraphicFramePr>
            <a:graphicFrameLocks noGrp="1"/>
          </p:cNvGraphicFramePr>
          <p:nvPr>
            <p:extLst>
              <p:ext uri="{D42A27DB-BD31-4B8C-83A1-F6EECF244321}">
                <p14:modId xmlns:p14="http://schemas.microsoft.com/office/powerpoint/2010/main" val="1731139922"/>
              </p:ext>
            </p:extLst>
          </p:nvPr>
        </p:nvGraphicFramePr>
        <p:xfrm>
          <a:off x="755576" y="874692"/>
          <a:ext cx="7035319" cy="4852442"/>
        </p:xfrm>
        <a:graphic>
          <a:graphicData uri="http://schemas.openxmlformats.org/drawingml/2006/table">
            <a:tbl>
              <a:tblPr firstRow="1" bandRow="1">
                <a:tableStyleId>{2A488322-F2BA-4B5B-9748-0D474271808F}</a:tableStyleId>
              </a:tblPr>
              <a:tblGrid>
                <a:gridCol w="2664296"/>
                <a:gridCol w="4371023"/>
              </a:tblGrid>
              <a:tr h="0">
                <a:tc>
                  <a:txBody>
                    <a:bodyPr/>
                    <a:lstStyle/>
                    <a:p>
                      <a:pPr algn="just"/>
                      <a:r>
                        <a:rPr lang="pt-BR" sz="1000" b="1" kern="1200" dirty="0" smtClean="0">
                          <a:solidFill>
                            <a:schemeClr val="lt1"/>
                          </a:solidFill>
                          <a:effectLst/>
                          <a:latin typeface="Arial" panose="020B0604020202020204" pitchFamily="34" charset="0"/>
                          <a:ea typeface="+mn-ea"/>
                          <a:cs typeface="Arial" panose="020B0604020202020204" pitchFamily="34" charset="0"/>
                        </a:rPr>
                        <a:t>Expectativa de sobrevida à idade x do cônjuge, companheiro ou companheira, em anos (E(x))</a:t>
                      </a:r>
                      <a:endParaRPr lang="pt-BR" sz="1000" dirty="0">
                        <a:latin typeface="Arial" panose="020B0604020202020204" pitchFamily="34" charset="0"/>
                        <a:cs typeface="Arial" panose="020B0604020202020204" pitchFamily="34" charset="0"/>
                      </a:endParaRPr>
                    </a:p>
                  </a:txBody>
                  <a:tcPr anchor="ctr"/>
                </a:tc>
                <a:tc>
                  <a:txBody>
                    <a:bodyPr/>
                    <a:lstStyle/>
                    <a:p>
                      <a:pPr algn="ctr"/>
                      <a:r>
                        <a:rPr lang="pt-BR" sz="1000" b="1" kern="1200" dirty="0" smtClean="0">
                          <a:solidFill>
                            <a:schemeClr val="lt1"/>
                          </a:solidFill>
                          <a:effectLst/>
                          <a:latin typeface="Arial" panose="020B0604020202020204" pitchFamily="34" charset="0"/>
                          <a:ea typeface="+mn-ea"/>
                          <a:cs typeface="Arial" panose="020B0604020202020204" pitchFamily="34" charset="0"/>
                        </a:rPr>
                        <a:t>Duração do benefício de pensão por morte (em anos)</a:t>
                      </a:r>
                      <a:endParaRPr lang="pt-BR" sz="1000" dirty="0">
                        <a:latin typeface="Arial" panose="020B0604020202020204" pitchFamily="34" charset="0"/>
                        <a:cs typeface="Arial" panose="020B0604020202020204" pitchFamily="34" charset="0"/>
                      </a:endParaRPr>
                    </a:p>
                  </a:txBody>
                  <a:tcPr anchor="ctr"/>
                </a:tc>
              </a:tr>
              <a:tr h="475929">
                <a:tc>
                  <a:txBody>
                    <a:bodyPr/>
                    <a:lstStyle/>
                    <a:p>
                      <a:pPr algn="ctr"/>
                      <a:r>
                        <a:rPr lang="pt-BR" sz="1800" kern="1200" dirty="0" smtClean="0">
                          <a:solidFill>
                            <a:schemeClr val="dk1"/>
                          </a:solidFill>
                          <a:effectLst/>
                          <a:latin typeface="Arial" panose="020B0604020202020204" pitchFamily="34" charset="0"/>
                          <a:ea typeface="+mn-ea"/>
                          <a:cs typeface="Arial" panose="020B0604020202020204" pitchFamily="34" charset="0"/>
                        </a:rPr>
                        <a:t>55 &lt; E(x)</a:t>
                      </a:r>
                      <a:endParaRPr lang="pt-BR" sz="1000" dirty="0">
                        <a:latin typeface="Arial" panose="020B0604020202020204" pitchFamily="34" charset="0"/>
                        <a:cs typeface="Arial" panose="020B0604020202020204" pitchFamily="34" charset="0"/>
                      </a:endParaRPr>
                    </a:p>
                  </a:txBody>
                  <a:tcPr/>
                </a:tc>
                <a:tc>
                  <a:txBody>
                    <a:bodyPr/>
                    <a:lstStyle/>
                    <a:p>
                      <a:pPr algn="ctr"/>
                      <a:r>
                        <a:rPr lang="pt-BR" sz="1800" kern="1200" dirty="0" smtClean="0">
                          <a:solidFill>
                            <a:schemeClr val="dk1"/>
                          </a:solidFill>
                          <a:effectLst/>
                          <a:latin typeface="Arial" panose="020B0604020202020204" pitchFamily="34" charset="0"/>
                          <a:ea typeface="+mn-ea"/>
                          <a:cs typeface="Arial" panose="020B0604020202020204" pitchFamily="34" charset="0"/>
                        </a:rPr>
                        <a:t>3</a:t>
                      </a:r>
                      <a:endParaRPr lang="pt-BR" sz="1000" b="1" dirty="0">
                        <a:latin typeface="Arial" panose="020B0604020202020204" pitchFamily="34" charset="0"/>
                        <a:cs typeface="Arial" panose="020B0604020202020204" pitchFamily="34" charset="0"/>
                      </a:endParaRPr>
                    </a:p>
                  </a:txBody>
                  <a:tcPr/>
                </a:tc>
              </a:tr>
              <a:tr h="8529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kern="1200" dirty="0" smtClean="0">
                          <a:solidFill>
                            <a:schemeClr val="dk1"/>
                          </a:solidFill>
                          <a:effectLst/>
                          <a:latin typeface="Arial" panose="020B0604020202020204" pitchFamily="34" charset="0"/>
                          <a:ea typeface="+mn-ea"/>
                          <a:cs typeface="Arial" panose="020B0604020202020204" pitchFamily="34" charset="0"/>
                        </a:rPr>
                        <a:t>50 &lt; E(x) ≤ 55</a:t>
                      </a:r>
                      <a:endParaRPr lang="pt-BR" sz="14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b="0" kern="1200" dirty="0" smtClean="0">
                          <a:solidFill>
                            <a:schemeClr val="dk1"/>
                          </a:solidFill>
                          <a:effectLst/>
                          <a:latin typeface="Arial" panose="020B0604020202020204" pitchFamily="34" charset="0"/>
                          <a:ea typeface="+mn-ea"/>
                          <a:cs typeface="Arial" panose="020B0604020202020204" pitchFamily="34" charset="0"/>
                        </a:rPr>
                        <a:t>6</a:t>
                      </a:r>
                      <a:endParaRPr lang="pt-BR" sz="1800" b="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r>
              <a:tr h="7275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kern="1200" dirty="0" smtClean="0">
                          <a:solidFill>
                            <a:schemeClr val="dk1"/>
                          </a:solidFill>
                          <a:effectLst/>
                          <a:latin typeface="Arial" panose="020B0604020202020204" pitchFamily="34" charset="0"/>
                          <a:ea typeface="+mn-ea"/>
                          <a:cs typeface="Arial" panose="020B0604020202020204" pitchFamily="34" charset="0"/>
                        </a:rPr>
                        <a:t>45 &lt; E(x) ≤ 50</a:t>
                      </a:r>
                      <a:endParaRPr lang="pt-BR" sz="14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b="0" kern="1200" dirty="0" smtClean="0">
                          <a:solidFill>
                            <a:schemeClr val="dk1"/>
                          </a:solidFill>
                          <a:effectLst/>
                          <a:latin typeface="Arial" panose="020B0604020202020204" pitchFamily="34" charset="0"/>
                          <a:ea typeface="+mn-ea"/>
                          <a:cs typeface="Arial" panose="020B0604020202020204" pitchFamily="34" charset="0"/>
                        </a:rPr>
                        <a:t>9</a:t>
                      </a:r>
                      <a:endParaRPr lang="pt-BR" sz="1800" b="0" dirty="0" smtClean="0"/>
                    </a:p>
                  </a:txBody>
                  <a:tcPr/>
                </a:tc>
              </a:tr>
              <a:tr h="87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kern="1200" dirty="0" smtClean="0">
                          <a:solidFill>
                            <a:schemeClr val="dk1"/>
                          </a:solidFill>
                          <a:effectLst/>
                          <a:latin typeface="Arial" panose="020B0604020202020204" pitchFamily="34" charset="0"/>
                          <a:ea typeface="+mn-ea"/>
                          <a:cs typeface="Arial" panose="020B0604020202020204" pitchFamily="34" charset="0"/>
                        </a:rPr>
                        <a:t>40 &lt; E(x) ≤ 45</a:t>
                      </a:r>
                      <a:endParaRPr lang="pt-BR" sz="14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b="0" kern="1200" dirty="0" smtClean="0">
                          <a:solidFill>
                            <a:schemeClr val="dk1"/>
                          </a:solidFill>
                          <a:effectLst/>
                          <a:latin typeface="Arial" panose="020B0604020202020204" pitchFamily="34" charset="0"/>
                          <a:ea typeface="+mn-ea"/>
                          <a:cs typeface="Arial" panose="020B0604020202020204" pitchFamily="34" charset="0"/>
                        </a:rPr>
                        <a:t>12</a:t>
                      </a:r>
                      <a:endParaRPr lang="pt-BR" sz="1800" b="0" dirty="0"/>
                    </a:p>
                  </a:txBody>
                  <a:tcPr/>
                </a:tc>
              </a:tr>
              <a:tr h="1003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kern="1200" dirty="0" smtClean="0">
                          <a:solidFill>
                            <a:schemeClr val="dk1"/>
                          </a:solidFill>
                          <a:effectLst/>
                          <a:latin typeface="Arial" panose="020B0604020202020204" pitchFamily="34" charset="0"/>
                          <a:ea typeface="+mn-ea"/>
                          <a:cs typeface="Arial" panose="020B0604020202020204" pitchFamily="34" charset="0"/>
                        </a:rPr>
                        <a:t>35 &lt; E(x) ≤ 40</a:t>
                      </a:r>
                      <a:endParaRPr lang="pt-BR" sz="1400" dirty="0">
                        <a:latin typeface="Arial" panose="020B0604020202020204" pitchFamily="34" charset="0"/>
                        <a:cs typeface="Arial" panose="020B0604020202020204" pitchFamily="34" charset="0"/>
                      </a:endParaRPr>
                    </a:p>
                  </a:txBody>
                  <a:tcPr/>
                </a:tc>
                <a:tc>
                  <a:txBody>
                    <a:bodyPr/>
                    <a:lstStyle/>
                    <a:p>
                      <a:pPr algn="ctr"/>
                      <a:r>
                        <a:rPr lang="pt-BR" sz="1800" b="0" kern="1200" dirty="0" smtClean="0">
                          <a:solidFill>
                            <a:schemeClr val="dk1"/>
                          </a:solidFill>
                          <a:effectLst/>
                          <a:latin typeface="Arial" panose="020B0604020202020204" pitchFamily="34" charset="0"/>
                          <a:ea typeface="+mn-ea"/>
                          <a:cs typeface="Arial" panose="020B0604020202020204" pitchFamily="34" charset="0"/>
                        </a:rPr>
                        <a:t>15</a:t>
                      </a:r>
                    </a:p>
                    <a:p>
                      <a:pPr marL="0" marR="0" indent="0" algn="ctr"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r>
              <a:tr h="250878">
                <a:tc>
                  <a:txBody>
                    <a:bodyPr/>
                    <a:lstStyle/>
                    <a:p>
                      <a:pPr algn="ctr"/>
                      <a:r>
                        <a:rPr lang="pt-BR" sz="1800" kern="1200" dirty="0" smtClean="0">
                          <a:solidFill>
                            <a:schemeClr val="dk1"/>
                          </a:solidFill>
                          <a:effectLst/>
                          <a:latin typeface="Arial" panose="020B0604020202020204" pitchFamily="34" charset="0"/>
                          <a:ea typeface="+mn-ea"/>
                          <a:cs typeface="Arial" panose="020B0604020202020204" pitchFamily="34" charset="0"/>
                        </a:rPr>
                        <a:t>E(x) ≤ 35</a:t>
                      </a:r>
                      <a:endParaRPr lang="pt-BR" sz="1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800" b="0" kern="1200" dirty="0" smtClean="0">
                          <a:solidFill>
                            <a:schemeClr val="dk1"/>
                          </a:solidFill>
                          <a:effectLst/>
                          <a:latin typeface="Arial" panose="020B0604020202020204" pitchFamily="34" charset="0"/>
                          <a:ea typeface="+mn-ea"/>
                          <a:cs typeface="Arial" panose="020B0604020202020204" pitchFamily="34" charset="0"/>
                        </a:rPr>
                        <a:t>Vitalícia</a:t>
                      </a:r>
                      <a:endParaRPr lang="pt-BR" sz="1800" b="0" dirty="0" smtClean="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106773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2"/>
          <p:cNvSpPr txBox="1">
            <a:spLocks/>
          </p:cNvSpPr>
          <p:nvPr/>
        </p:nvSpPr>
        <p:spPr>
          <a:xfrm>
            <a:off x="899592" y="357808"/>
            <a:ext cx="7304856" cy="8389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pt-BR" sz="2400" b="1" dirty="0"/>
              <a:t>Seguro Desemprego Lei n</a:t>
            </a:r>
            <a:r>
              <a:rPr lang="pt-BR" sz="2400" b="1" u="sng" baseline="30000" dirty="0"/>
              <a:t>o</a:t>
            </a:r>
            <a:r>
              <a:rPr lang="pt-BR" sz="2400" b="1" dirty="0"/>
              <a:t> </a:t>
            </a:r>
            <a:r>
              <a:rPr lang="pt-BR" sz="2400" b="1" dirty="0" smtClean="0"/>
              <a:t>7.998/90 e Abono Salarial</a:t>
            </a:r>
            <a:endParaRPr lang="pt-B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8" name="Tabela 17"/>
          <p:cNvGraphicFramePr>
            <a:graphicFrameLocks noGrp="1"/>
          </p:cNvGraphicFramePr>
          <p:nvPr>
            <p:extLst>
              <p:ext uri="{D42A27DB-BD31-4B8C-83A1-F6EECF244321}">
                <p14:modId xmlns:p14="http://schemas.microsoft.com/office/powerpoint/2010/main" val="432320858"/>
              </p:ext>
            </p:extLst>
          </p:nvPr>
        </p:nvGraphicFramePr>
        <p:xfrm>
          <a:off x="395536" y="808097"/>
          <a:ext cx="8136904" cy="5034528"/>
        </p:xfrm>
        <a:graphic>
          <a:graphicData uri="http://schemas.openxmlformats.org/drawingml/2006/table">
            <a:tbl>
              <a:tblPr firstRow="1" bandRow="1">
                <a:tableStyleId>{2A488322-F2BA-4B5B-9748-0D474271808F}</a:tableStyleId>
              </a:tblPr>
              <a:tblGrid>
                <a:gridCol w="1141348"/>
                <a:gridCol w="2376264"/>
                <a:gridCol w="4619292"/>
              </a:tblGrid>
              <a:tr h="432048">
                <a:tc>
                  <a:txBody>
                    <a:bodyPr/>
                    <a:lstStyle/>
                    <a:p>
                      <a:pPr algn="ctr"/>
                      <a:r>
                        <a:rPr lang="pt-BR" sz="1400" dirty="0" smtClean="0"/>
                        <a:t>Artigo</a:t>
                      </a:r>
                      <a:endParaRPr lang="pt-BR" sz="1400" dirty="0"/>
                    </a:p>
                  </a:txBody>
                  <a:tcPr anchor="ctr"/>
                </a:tc>
                <a:tc>
                  <a:txBody>
                    <a:bodyPr/>
                    <a:lstStyle/>
                    <a:p>
                      <a:pPr algn="ctr"/>
                      <a:r>
                        <a:rPr lang="pt-BR" sz="1400" dirty="0" smtClean="0"/>
                        <a:t>Antes da MP 665 de 2014</a:t>
                      </a:r>
                      <a:endParaRPr lang="pt-BR" sz="1400" dirty="0"/>
                    </a:p>
                  </a:txBody>
                  <a:tcPr anchor="ctr"/>
                </a:tc>
                <a:tc>
                  <a:txBody>
                    <a:bodyPr/>
                    <a:lstStyle/>
                    <a:p>
                      <a:pPr algn="ctr"/>
                      <a:r>
                        <a:rPr lang="pt-BR" sz="1400" dirty="0" smtClean="0"/>
                        <a:t>Após a MP 665 de 2014</a:t>
                      </a:r>
                      <a:endParaRPr lang="pt-BR" sz="1400" dirty="0"/>
                    </a:p>
                  </a:txBody>
                  <a:tcPr anchor="ctr"/>
                </a:tc>
              </a:tr>
              <a:tr h="252849">
                <a:tc>
                  <a:txBody>
                    <a:bodyPr/>
                    <a:lstStyle/>
                    <a:p>
                      <a:pPr algn="ctr"/>
                      <a:r>
                        <a:rPr lang="pt-BR" sz="1400" dirty="0" smtClean="0"/>
                        <a:t>3 - I</a:t>
                      </a:r>
                      <a:endParaRPr lang="pt-BR" sz="1400" dirty="0"/>
                    </a:p>
                  </a:txBody>
                  <a:tcPr/>
                </a:tc>
                <a:tc>
                  <a:txBody>
                    <a:bodyPr/>
                    <a:lstStyle/>
                    <a:p>
                      <a:pPr algn="just"/>
                      <a:r>
                        <a:rPr lang="pt-BR" sz="1000" dirty="0" smtClean="0">
                          <a:latin typeface="Arial" panose="020B0604020202020204" pitchFamily="34" charset="0"/>
                          <a:cs typeface="Arial" panose="020B0604020202020204" pitchFamily="34" charset="0"/>
                        </a:rPr>
                        <a:t>Ter recebido salário nos últimos 6 meses com valor relativo</a:t>
                      </a:r>
                      <a:r>
                        <a:rPr lang="pt-BR" sz="1000" baseline="0" dirty="0" smtClean="0">
                          <a:latin typeface="Arial" panose="020B0604020202020204" pitchFamily="34" charset="0"/>
                          <a:cs typeface="Arial" panose="020B0604020202020204" pitchFamily="34" charset="0"/>
                        </a:rPr>
                        <a:t> a um imediatamente anterior a data de dispensa</a:t>
                      </a:r>
                      <a:endParaRPr lang="pt-BR" sz="1000" dirty="0">
                        <a:latin typeface="Arial" panose="020B0604020202020204" pitchFamily="34" charset="0"/>
                        <a:cs typeface="Arial" panose="020B0604020202020204" pitchFamily="34" charset="0"/>
                      </a:endParaRPr>
                    </a:p>
                  </a:txBody>
                  <a:tcPr/>
                </a:tc>
                <a:tc>
                  <a:txBody>
                    <a:bodyPr/>
                    <a:lstStyle/>
                    <a:p>
                      <a:pPr algn="just"/>
                      <a:r>
                        <a:rPr lang="pt-BR" sz="1000" b="0" kern="1200" dirty="0" smtClean="0">
                          <a:solidFill>
                            <a:schemeClr val="dk1"/>
                          </a:solidFill>
                          <a:effectLst/>
                          <a:latin typeface="Arial" panose="020B0604020202020204" pitchFamily="34" charset="0"/>
                          <a:ea typeface="+mn-ea"/>
                          <a:cs typeface="Arial" panose="020B0604020202020204" pitchFamily="34" charset="0"/>
                        </a:rPr>
                        <a:t>Ter</a:t>
                      </a:r>
                      <a:r>
                        <a:rPr lang="pt-BR" sz="1000" b="0" kern="1200" baseline="0" dirty="0" smtClean="0">
                          <a:solidFill>
                            <a:schemeClr val="dk1"/>
                          </a:solidFill>
                          <a:effectLst/>
                          <a:latin typeface="Arial" panose="020B0604020202020204" pitchFamily="34" charset="0"/>
                          <a:ea typeface="+mn-ea"/>
                          <a:cs typeface="Arial" panose="020B0604020202020204" pitchFamily="34" charset="0"/>
                        </a:rPr>
                        <a:t> recebido salários</a:t>
                      </a:r>
                    </a:p>
                    <a:p>
                      <a:pPr algn="just"/>
                      <a:r>
                        <a:rPr lang="pt-BR" sz="1000" b="1" i="0" kern="1200" dirty="0" smtClean="0">
                          <a:solidFill>
                            <a:schemeClr val="dk1"/>
                          </a:solidFill>
                          <a:effectLst/>
                          <a:latin typeface="+mn-lt"/>
                          <a:ea typeface="+mn-ea"/>
                          <a:cs typeface="+mn-cs"/>
                        </a:rPr>
                        <a:t>a) a pelo menos dezoito meses nos últimos vinte e quatro meses imediatamente anteriores à data da dispensa, quando da primeira solicitação;</a:t>
                      </a:r>
                    </a:p>
                    <a:p>
                      <a:pPr algn="just"/>
                      <a:r>
                        <a:rPr lang="pt-BR" sz="1000" b="1" i="0" kern="1200" dirty="0" smtClean="0">
                          <a:solidFill>
                            <a:schemeClr val="dk1"/>
                          </a:solidFill>
                          <a:effectLst/>
                          <a:latin typeface="+mn-lt"/>
                          <a:ea typeface="+mn-ea"/>
                          <a:cs typeface="+mn-cs"/>
                        </a:rPr>
                        <a:t>b) a pelo menos doze meses nos últimos dezesseis meses imediatamente anteriores à data da dispensa, quando da segunda solicitação; e</a:t>
                      </a:r>
                    </a:p>
                    <a:p>
                      <a:pPr algn="just"/>
                      <a:r>
                        <a:rPr lang="pt-BR" sz="1000" b="1" i="0" kern="1200" dirty="0" smtClean="0">
                          <a:solidFill>
                            <a:schemeClr val="dk1"/>
                          </a:solidFill>
                          <a:effectLst/>
                          <a:latin typeface="+mn-lt"/>
                          <a:ea typeface="+mn-ea"/>
                          <a:cs typeface="+mn-cs"/>
                        </a:rPr>
                        <a:t>c) a cada um dos seis meses imediatamente anteriores à data da dispensa quando das demais solicitações;</a:t>
                      </a:r>
                    </a:p>
                    <a:p>
                      <a:r>
                        <a:rPr lang="pt-BR" sz="1000" dirty="0" smtClean="0"/>
                        <a:t/>
                      </a:r>
                      <a:br>
                        <a:rPr lang="pt-BR" sz="1000" dirty="0" smtClean="0"/>
                      </a:br>
                      <a:endParaRPr lang="pt-BR" sz="1000" b="0" dirty="0">
                        <a:latin typeface="Arial" panose="020B0604020202020204" pitchFamily="34" charset="0"/>
                        <a:cs typeface="Arial" panose="020B0604020202020204" pitchFamily="34" charset="0"/>
                      </a:endParaRPr>
                    </a:p>
                  </a:txBody>
                  <a:tcPr/>
                </a:tc>
              </a:tr>
              <a:tr h="252849">
                <a:tc>
                  <a:txBody>
                    <a:bodyPr/>
                    <a:lstStyle/>
                    <a:p>
                      <a:pPr algn="ctr"/>
                      <a:r>
                        <a:rPr lang="pt-BR" sz="1400" dirty="0" smtClean="0"/>
                        <a:t>4</a:t>
                      </a: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0" i="0" kern="1200" dirty="0" smtClean="0">
                          <a:solidFill>
                            <a:schemeClr val="dk1"/>
                          </a:solidFill>
                          <a:effectLst/>
                          <a:latin typeface="Arial" panose="020B0604020202020204" pitchFamily="34" charset="0"/>
                          <a:ea typeface="+mn-ea"/>
                          <a:cs typeface="Arial" panose="020B0604020202020204" pitchFamily="34" charset="0"/>
                        </a:rPr>
                        <a:t>O benefício do seguro-desemprego será concedido ao trabalhador desempregado, por um período máximo de 4 (quatro) meses, de forma contínua ou alternada, a cada período aquisitivo de 16 (dezesseis) meses</a:t>
                      </a:r>
                      <a:endParaRPr lang="pt-BR" sz="10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1" i="0" kern="1200" dirty="0" smtClean="0">
                          <a:solidFill>
                            <a:schemeClr val="dk1"/>
                          </a:solidFill>
                          <a:effectLst/>
                          <a:latin typeface="Arial" panose="020B0604020202020204" pitchFamily="34" charset="0"/>
                          <a:ea typeface="+mn-ea"/>
                          <a:cs typeface="Arial" panose="020B0604020202020204" pitchFamily="34" charset="0"/>
                        </a:rPr>
                        <a:t>O benefício do seguro-desemprego será concedido ao trabalhador desempregado por um período máximo variável de três a cinco meses, de forma contínua ou alternada, a cada período aquisitivo, cuja duração, a partir da terceira solicitação, será definida pelo </a:t>
                      </a:r>
                      <a:r>
                        <a:rPr lang="pt-BR" sz="1000" b="1" i="0" kern="1200" dirty="0" err="1" smtClean="0">
                          <a:solidFill>
                            <a:schemeClr val="dk1"/>
                          </a:solidFill>
                          <a:effectLst/>
                          <a:latin typeface="Arial" panose="020B0604020202020204" pitchFamily="34" charset="0"/>
                          <a:ea typeface="+mn-ea"/>
                          <a:cs typeface="Arial" panose="020B0604020202020204" pitchFamily="34" charset="0"/>
                        </a:rPr>
                        <a:t>Codefat</a:t>
                      </a:r>
                      <a:endParaRPr lang="pt-BR" sz="1000" b="1" dirty="0" smtClean="0">
                        <a:latin typeface="Arial" panose="020B0604020202020204" pitchFamily="34" charset="0"/>
                        <a:cs typeface="Arial" panose="020B0604020202020204" pitchFamily="34" charset="0"/>
                      </a:endParaRPr>
                    </a:p>
                  </a:txBody>
                  <a:tcPr/>
                </a:tc>
              </a:tr>
              <a:tr h="252849">
                <a:tc>
                  <a:txBody>
                    <a:bodyPr/>
                    <a:lstStyle/>
                    <a:p>
                      <a:pPr algn="ctr"/>
                      <a:r>
                        <a:rPr lang="pt-BR" sz="1400" dirty="0" smtClean="0"/>
                        <a:t>4</a:t>
                      </a:r>
                      <a:endParaRPr lang="pt-BR" sz="1400" dirty="0"/>
                    </a:p>
                  </a:txBody>
                  <a:tcPr/>
                </a:tc>
                <a:tc>
                  <a:txBody>
                    <a:bodyPr/>
                    <a:lstStyle/>
                    <a:p>
                      <a:pPr algn="ctr"/>
                      <a:endParaRPr lang="pt-BR" sz="1400" dirty="0"/>
                    </a:p>
                  </a:txBody>
                  <a:tcPr/>
                </a:tc>
                <a:tc>
                  <a:txBody>
                    <a:bodyPr/>
                    <a:lstStyle/>
                    <a:p>
                      <a:r>
                        <a:rPr lang="pt-BR" sz="1000" b="1" kern="1200" dirty="0" smtClean="0">
                          <a:solidFill>
                            <a:schemeClr val="dk1"/>
                          </a:solidFill>
                          <a:effectLst/>
                          <a:latin typeface="Arial" panose="020B0604020202020204" pitchFamily="34" charset="0"/>
                          <a:ea typeface="+mn-ea"/>
                          <a:cs typeface="Arial" panose="020B0604020202020204" pitchFamily="34" charset="0"/>
                        </a:rPr>
                        <a:t>Para a primeira solicitação</a:t>
                      </a:r>
                      <a:r>
                        <a:rPr lang="pt-BR" sz="1000" b="0" kern="1200" dirty="0" smtClean="0">
                          <a:solidFill>
                            <a:schemeClr val="dk1"/>
                          </a:solidFill>
                          <a:effectLst/>
                          <a:latin typeface="Arial" panose="020B0604020202020204" pitchFamily="34" charset="0"/>
                          <a:ea typeface="+mn-ea"/>
                          <a:cs typeface="Arial" panose="020B0604020202020204" pitchFamily="34" charset="0"/>
                        </a:rPr>
                        <a:t>: </a:t>
                      </a:r>
                      <a:r>
                        <a:rPr lang="pt-BR" sz="1000" b="0" i="1" kern="1200" dirty="0" smtClean="0">
                          <a:solidFill>
                            <a:schemeClr val="dk1"/>
                          </a:solidFill>
                          <a:effectLst/>
                          <a:latin typeface="Arial" panose="020B0604020202020204" pitchFamily="34" charset="0"/>
                          <a:ea typeface="+mn-ea"/>
                          <a:cs typeface="Arial" panose="020B0604020202020204" pitchFamily="34" charset="0"/>
                        </a:rPr>
                        <a:t>quatro parcelas</a:t>
                      </a:r>
                      <a:r>
                        <a:rPr lang="pt-BR" sz="1000" b="0" kern="1200" dirty="0" smtClean="0">
                          <a:solidFill>
                            <a:schemeClr val="dk1"/>
                          </a:solidFill>
                          <a:effectLst/>
                          <a:latin typeface="Arial" panose="020B0604020202020204" pitchFamily="34" charset="0"/>
                          <a:ea typeface="+mn-ea"/>
                          <a:cs typeface="Arial" panose="020B0604020202020204" pitchFamily="34" charset="0"/>
                        </a:rPr>
                        <a:t>, se o trabalhador comprovar vínculo empregatício de no mínimo dezoito e no máximo vinte e três meses e cinco parcelas para um período acima de 24 meses.</a:t>
                      </a:r>
                    </a:p>
                    <a:p>
                      <a:r>
                        <a:rPr lang="pt-BR" sz="1000" b="1" kern="1200" dirty="0" smtClean="0">
                          <a:solidFill>
                            <a:schemeClr val="dk1"/>
                          </a:solidFill>
                          <a:effectLst/>
                          <a:latin typeface="Arial" panose="020B0604020202020204" pitchFamily="34" charset="0"/>
                          <a:ea typeface="+mn-ea"/>
                          <a:cs typeface="Arial" panose="020B0604020202020204" pitchFamily="34" charset="0"/>
                        </a:rPr>
                        <a:t>Para segunda solicitação</a:t>
                      </a:r>
                      <a:r>
                        <a:rPr lang="pt-BR" sz="1000" b="0" kern="1200" dirty="0" smtClean="0">
                          <a:solidFill>
                            <a:schemeClr val="dk1"/>
                          </a:solidFill>
                          <a:effectLst/>
                          <a:latin typeface="Arial" panose="020B0604020202020204" pitchFamily="34" charset="0"/>
                          <a:ea typeface="+mn-ea"/>
                          <a:cs typeface="Arial" panose="020B0604020202020204" pitchFamily="34" charset="0"/>
                        </a:rPr>
                        <a:t>: quatro parcelas, se o trabalhador comprovar vínculo empregatício de no mínimo dezoito e no máximo vinte e três meses e cinco parcelas para um período acima de 24 meses.</a:t>
                      </a:r>
                    </a:p>
                    <a:p>
                      <a:r>
                        <a:rPr lang="pt-BR" sz="1000" b="1" kern="1200" dirty="0" smtClean="0">
                          <a:solidFill>
                            <a:schemeClr val="dk1"/>
                          </a:solidFill>
                          <a:effectLst/>
                          <a:latin typeface="Arial" panose="020B0604020202020204" pitchFamily="34" charset="0"/>
                          <a:ea typeface="+mn-ea"/>
                          <a:cs typeface="Arial" panose="020B0604020202020204" pitchFamily="34" charset="0"/>
                        </a:rPr>
                        <a:t>Para as demais solicitações</a:t>
                      </a:r>
                      <a:r>
                        <a:rPr lang="pt-BR" sz="1000" b="0" kern="1200" dirty="0" smtClean="0">
                          <a:solidFill>
                            <a:schemeClr val="dk1"/>
                          </a:solidFill>
                          <a:effectLst/>
                          <a:latin typeface="Arial" panose="020B0604020202020204" pitchFamily="34" charset="0"/>
                          <a:ea typeface="+mn-ea"/>
                          <a:cs typeface="Arial" panose="020B0604020202020204" pitchFamily="34" charset="0"/>
                        </a:rPr>
                        <a:t>: três parcelas, se o trabalhador comprovar vínculo empregatício, de no mínimo seis meses e no máximo onze meses, no período de referência; quatro parcelas, para vínculo de no mínimo doze meses e no máximo vinte e três meses, no período de referência e  cinco parcelas, se o trabalhador comprovar vínculo empregatício de no mínimo vinte e quatro meses, no período de referência.</a:t>
                      </a:r>
                    </a:p>
                    <a:p>
                      <a:pPr marL="0" marR="0" indent="0" algn="ctr" defTabSz="914400" rtl="0" eaLnBrk="1" fontAlgn="auto" latinLnBrk="0" hangingPunct="1">
                        <a:lnSpc>
                          <a:spcPct val="100000"/>
                        </a:lnSpc>
                        <a:spcBef>
                          <a:spcPts val="0"/>
                        </a:spcBef>
                        <a:spcAft>
                          <a:spcPts val="0"/>
                        </a:spcAft>
                        <a:buClrTx/>
                        <a:buSzTx/>
                        <a:buFontTx/>
                        <a:buNone/>
                        <a:tabLst/>
                        <a:defRPr/>
                      </a:pPr>
                      <a:endParaRPr lang="pt-BR" sz="1400" dirty="0" smtClean="0"/>
                    </a:p>
                  </a:txBody>
                  <a:tcPr/>
                </a:tc>
              </a:tr>
            </a:tbl>
          </a:graphicData>
        </a:graphic>
      </p:graphicFrame>
    </p:spTree>
    <p:extLst>
      <p:ext uri="{BB962C8B-B14F-4D97-AF65-F5344CB8AC3E}">
        <p14:creationId xmlns:p14="http://schemas.microsoft.com/office/powerpoint/2010/main" val="2291015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2"/>
          <p:cNvSpPr txBox="1">
            <a:spLocks/>
          </p:cNvSpPr>
          <p:nvPr/>
        </p:nvSpPr>
        <p:spPr>
          <a:xfrm>
            <a:off x="899592" y="357808"/>
            <a:ext cx="7304856" cy="8389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pt-BR" sz="2400" b="1" dirty="0"/>
              <a:t>Seguro Desemprego Lei n</a:t>
            </a:r>
            <a:r>
              <a:rPr lang="pt-BR" sz="2400" b="1" u="sng" baseline="30000" dirty="0"/>
              <a:t>o</a:t>
            </a:r>
            <a:r>
              <a:rPr lang="pt-BR" sz="2400" b="1" dirty="0"/>
              <a:t> </a:t>
            </a:r>
            <a:r>
              <a:rPr lang="pt-BR" sz="2400" b="1" dirty="0" smtClean="0"/>
              <a:t>7.998/90 e Abono Salarial</a:t>
            </a:r>
            <a:endParaRPr lang="pt-B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8" name="Tabela 17"/>
          <p:cNvGraphicFramePr>
            <a:graphicFrameLocks noGrp="1"/>
          </p:cNvGraphicFramePr>
          <p:nvPr>
            <p:extLst>
              <p:ext uri="{D42A27DB-BD31-4B8C-83A1-F6EECF244321}">
                <p14:modId xmlns:p14="http://schemas.microsoft.com/office/powerpoint/2010/main" val="1899343687"/>
              </p:ext>
            </p:extLst>
          </p:nvPr>
        </p:nvGraphicFramePr>
        <p:xfrm>
          <a:off x="395536" y="980728"/>
          <a:ext cx="8136904" cy="1590288"/>
        </p:xfrm>
        <a:graphic>
          <a:graphicData uri="http://schemas.openxmlformats.org/drawingml/2006/table">
            <a:tbl>
              <a:tblPr firstRow="1" bandRow="1">
                <a:tableStyleId>{2A488322-F2BA-4B5B-9748-0D474271808F}</a:tableStyleId>
              </a:tblPr>
              <a:tblGrid>
                <a:gridCol w="1141348"/>
                <a:gridCol w="2376264"/>
                <a:gridCol w="4619292"/>
              </a:tblGrid>
              <a:tr h="432048">
                <a:tc>
                  <a:txBody>
                    <a:bodyPr/>
                    <a:lstStyle/>
                    <a:p>
                      <a:pPr algn="ctr"/>
                      <a:r>
                        <a:rPr lang="pt-BR" sz="1400" dirty="0" smtClean="0"/>
                        <a:t>Artigo</a:t>
                      </a:r>
                      <a:endParaRPr lang="pt-BR" sz="1400" dirty="0"/>
                    </a:p>
                  </a:txBody>
                  <a:tcPr anchor="ctr"/>
                </a:tc>
                <a:tc>
                  <a:txBody>
                    <a:bodyPr/>
                    <a:lstStyle/>
                    <a:p>
                      <a:pPr algn="ctr"/>
                      <a:r>
                        <a:rPr lang="pt-BR" sz="1400" dirty="0" smtClean="0"/>
                        <a:t>Antes da MP 665 de 2014</a:t>
                      </a:r>
                      <a:endParaRPr lang="pt-BR" sz="1400" dirty="0"/>
                    </a:p>
                  </a:txBody>
                  <a:tcPr anchor="ctr"/>
                </a:tc>
                <a:tc>
                  <a:txBody>
                    <a:bodyPr/>
                    <a:lstStyle/>
                    <a:p>
                      <a:pPr algn="ctr"/>
                      <a:r>
                        <a:rPr lang="pt-BR" sz="1400" dirty="0" smtClean="0"/>
                        <a:t>Após a MP 665 de 2014</a:t>
                      </a:r>
                      <a:endParaRPr lang="pt-BR" sz="1400" dirty="0"/>
                    </a:p>
                  </a:txBody>
                  <a:tcPr anchor="ctr"/>
                </a:tc>
              </a:tr>
              <a:tr h="252849">
                <a:tc>
                  <a:txBody>
                    <a:bodyPr/>
                    <a:lstStyle/>
                    <a:p>
                      <a:pPr algn="ctr"/>
                      <a:r>
                        <a:rPr lang="pt-BR" sz="1400" dirty="0" smtClean="0"/>
                        <a:t>9</a:t>
                      </a:r>
                      <a:endParaRPr lang="pt-BR" sz="1400" dirty="0"/>
                    </a:p>
                  </a:txBody>
                  <a:tcPr/>
                </a:tc>
                <a:tc>
                  <a:txBody>
                    <a:bodyPr/>
                    <a:lstStyle/>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Era assegurado o respectivo abono no valor de um salário mínimo para empregados que ganham de remuneração até 2 salários Mínimos e  tenham exercido atividade remunerada pelo menos durante 30 dias no ano base</a:t>
                      </a:r>
                      <a:endParaRPr lang="pt-BR" sz="10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Assegurado o pagamento de um salário mínimo para empregado que tenha até dois salários Mínimos de remuneração em um período trabalhado ininterruptamente de pelo menos 180 dias no ano base calculados pelo número de meses trabalhados durante o ano.</a:t>
                      </a:r>
                    </a:p>
                    <a:p>
                      <a:r>
                        <a:rPr lang="pt-BR" sz="1000" dirty="0" smtClean="0"/>
                        <a:t/>
                      </a:r>
                      <a:br>
                        <a:rPr lang="pt-BR" sz="1000" dirty="0" smtClean="0"/>
                      </a:br>
                      <a:endParaRPr lang="pt-BR" sz="1000" b="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03580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2"/>
          <p:cNvSpPr txBox="1">
            <a:spLocks/>
          </p:cNvSpPr>
          <p:nvPr/>
        </p:nvSpPr>
        <p:spPr>
          <a:xfrm>
            <a:off x="899592" y="357808"/>
            <a:ext cx="7304856" cy="8389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pt-BR" sz="1800" b="1" dirty="0"/>
              <a:t>Lei n</a:t>
            </a:r>
            <a:r>
              <a:rPr lang="pt-BR" sz="1800" b="1" strike="sngStrike" dirty="0"/>
              <a:t>º</a:t>
            </a:r>
            <a:r>
              <a:rPr lang="pt-BR" sz="1800" b="1" dirty="0"/>
              <a:t> </a:t>
            </a:r>
            <a:r>
              <a:rPr lang="pt-BR" sz="1800" b="1" dirty="0" smtClean="0"/>
              <a:t>10.779/2003 </a:t>
            </a:r>
            <a:r>
              <a:rPr lang="pt-BR" sz="1800" b="1" dirty="0"/>
              <a:t>- Benefício de </a:t>
            </a:r>
            <a:r>
              <a:rPr lang="pt-BR" sz="1800" b="1" dirty="0" smtClean="0"/>
              <a:t>Seguro </a:t>
            </a:r>
            <a:r>
              <a:rPr lang="pt-BR" sz="1800" b="1" dirty="0"/>
              <a:t>D</a:t>
            </a:r>
            <a:r>
              <a:rPr lang="pt-BR" sz="1800" b="1" dirty="0" smtClean="0"/>
              <a:t>esemprego</a:t>
            </a:r>
            <a:r>
              <a:rPr lang="pt-BR" sz="1800" b="1" dirty="0"/>
              <a:t>, durante o período de </a:t>
            </a:r>
            <a:r>
              <a:rPr lang="pt-BR" sz="1800" b="1" dirty="0" smtClean="0"/>
              <a:t>defeso </a:t>
            </a:r>
            <a:r>
              <a:rPr lang="pt-BR" sz="1800" b="1" dirty="0"/>
              <a:t>ao pescador profissional</a:t>
            </a:r>
            <a:r>
              <a:rPr lang="pt-BR" sz="2400" b="1" dirty="0"/>
              <a:t>.</a:t>
            </a:r>
            <a:endParaRPr lang="pt-BR" sz="2400" dirty="0"/>
          </a:p>
        </p:txBody>
      </p:sp>
      <p:graphicFrame>
        <p:nvGraphicFramePr>
          <p:cNvPr id="18" name="Tabela 17"/>
          <p:cNvGraphicFramePr>
            <a:graphicFrameLocks noGrp="1"/>
          </p:cNvGraphicFramePr>
          <p:nvPr>
            <p:extLst>
              <p:ext uri="{D42A27DB-BD31-4B8C-83A1-F6EECF244321}">
                <p14:modId xmlns:p14="http://schemas.microsoft.com/office/powerpoint/2010/main" val="540331886"/>
              </p:ext>
            </p:extLst>
          </p:nvPr>
        </p:nvGraphicFramePr>
        <p:xfrm>
          <a:off x="395536" y="1312704"/>
          <a:ext cx="8136904" cy="1859280"/>
        </p:xfrm>
        <a:graphic>
          <a:graphicData uri="http://schemas.openxmlformats.org/drawingml/2006/table">
            <a:tbl>
              <a:tblPr firstRow="1" bandRow="1">
                <a:tableStyleId>{2A488322-F2BA-4B5B-9748-0D474271808F}</a:tableStyleId>
              </a:tblPr>
              <a:tblGrid>
                <a:gridCol w="1141348"/>
                <a:gridCol w="2376264"/>
                <a:gridCol w="4619292"/>
              </a:tblGrid>
              <a:tr h="0">
                <a:tc>
                  <a:txBody>
                    <a:bodyPr/>
                    <a:lstStyle/>
                    <a:p>
                      <a:pPr algn="ctr"/>
                      <a:r>
                        <a:rPr lang="pt-BR" sz="1400" dirty="0" smtClean="0"/>
                        <a:t>Artigo</a:t>
                      </a:r>
                      <a:endParaRPr lang="pt-BR" sz="1400" dirty="0"/>
                    </a:p>
                  </a:txBody>
                  <a:tcPr anchor="ctr"/>
                </a:tc>
                <a:tc>
                  <a:txBody>
                    <a:bodyPr/>
                    <a:lstStyle/>
                    <a:p>
                      <a:pPr algn="ctr"/>
                      <a:r>
                        <a:rPr lang="pt-BR" sz="1400" dirty="0" smtClean="0"/>
                        <a:t>Antes da MP 665 de 2014</a:t>
                      </a:r>
                      <a:endParaRPr lang="pt-BR" sz="1400" dirty="0"/>
                    </a:p>
                  </a:txBody>
                  <a:tcPr anchor="ctr"/>
                </a:tc>
                <a:tc>
                  <a:txBody>
                    <a:bodyPr/>
                    <a:lstStyle/>
                    <a:p>
                      <a:pPr algn="ctr"/>
                      <a:r>
                        <a:rPr lang="pt-BR" sz="1400" dirty="0" smtClean="0"/>
                        <a:t>Após a MP 665 de 2014</a:t>
                      </a:r>
                      <a:endParaRPr lang="pt-BR" sz="1400" dirty="0"/>
                    </a:p>
                  </a:txBody>
                  <a:tcPr anchor="ctr"/>
                </a:tc>
              </a:tr>
              <a:tr h="252849">
                <a:tc>
                  <a:txBody>
                    <a:bodyPr/>
                    <a:lstStyle/>
                    <a:p>
                      <a:pPr algn="ctr"/>
                      <a:r>
                        <a:rPr lang="pt-BR" sz="1400" dirty="0" smtClean="0"/>
                        <a:t>1</a:t>
                      </a:r>
                      <a:endParaRPr lang="pt-BR" sz="1400" dirty="0"/>
                    </a:p>
                  </a:txBody>
                  <a:tcPr/>
                </a:tc>
                <a:tc>
                  <a:txBody>
                    <a:bodyPr/>
                    <a:lstStyle/>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Trata-se de um benefício de um salário mínimo para os pescadores que exercem atividade exclusiva e de forma artesanal. O valor é concedido nos períodos em que a pesca é proibida para permitir a reprodução da espécie.</a:t>
                      </a:r>
                      <a:endParaRPr lang="pt-BR" sz="10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r>
                        <a:rPr lang="pt-BR" sz="1000" kern="1200" dirty="0" smtClean="0">
                          <a:solidFill>
                            <a:schemeClr val="dk1"/>
                          </a:solidFill>
                          <a:effectLst/>
                          <a:latin typeface="Arial" panose="020B0604020202020204" pitchFamily="34" charset="0"/>
                          <a:ea typeface="+mn-ea"/>
                          <a:cs typeface="Arial" panose="020B0604020202020204" pitchFamily="34" charset="0"/>
                        </a:rPr>
                        <a:t>O pescador profissional terá que exercer sua atividade em regime </a:t>
                      </a:r>
                      <a:r>
                        <a:rPr lang="pt-BR" sz="1000" b="1" kern="1200" dirty="0" smtClean="0">
                          <a:solidFill>
                            <a:schemeClr val="dk1"/>
                          </a:solidFill>
                          <a:effectLst/>
                          <a:latin typeface="Arial" panose="020B0604020202020204" pitchFamily="34" charset="0"/>
                          <a:ea typeface="+mn-ea"/>
                          <a:cs typeface="Arial" panose="020B0604020202020204" pitchFamily="34" charset="0"/>
                        </a:rPr>
                        <a:t>exclusivo e ininterruptamente,</a:t>
                      </a:r>
                      <a:r>
                        <a:rPr lang="pt-BR" sz="1000" kern="1200" dirty="0" smtClean="0">
                          <a:solidFill>
                            <a:schemeClr val="dk1"/>
                          </a:solidFill>
                          <a:effectLst/>
                          <a:latin typeface="Arial" panose="020B0604020202020204" pitchFamily="34" charset="0"/>
                          <a:ea typeface="+mn-ea"/>
                          <a:cs typeface="Arial" panose="020B0604020202020204" pitchFamily="34" charset="0"/>
                        </a:rPr>
                        <a:t> </a:t>
                      </a:r>
                      <a:r>
                        <a:rPr lang="pt-BR" sz="1000" b="1" kern="1200" dirty="0" smtClean="0">
                          <a:solidFill>
                            <a:schemeClr val="dk1"/>
                          </a:solidFill>
                          <a:effectLst/>
                          <a:latin typeface="Arial" panose="020B0604020202020204" pitchFamily="34" charset="0"/>
                          <a:ea typeface="+mn-ea"/>
                          <a:cs typeface="Arial" panose="020B0604020202020204" pitchFamily="34" charset="0"/>
                        </a:rPr>
                        <a:t>veda o acúmulo de benefícios assistenciais e previdenciários.</a:t>
                      </a:r>
                    </a:p>
                    <a:p>
                      <a:r>
                        <a:rPr lang="pt-BR" sz="1000" dirty="0" smtClean="0"/>
                        <a:t/>
                      </a:r>
                      <a:br>
                        <a:rPr lang="pt-BR" sz="1000" dirty="0" smtClean="0"/>
                      </a:br>
                      <a:endParaRPr lang="pt-BR" sz="1000" b="0" dirty="0">
                        <a:latin typeface="Arial" panose="020B0604020202020204" pitchFamily="34" charset="0"/>
                        <a:cs typeface="Arial" panose="020B0604020202020204" pitchFamily="34" charset="0"/>
                      </a:endParaRPr>
                    </a:p>
                  </a:txBody>
                  <a:tcPr/>
                </a:tc>
              </a:tr>
              <a:tr h="252849">
                <a:tc>
                  <a:txBody>
                    <a:bodyPr/>
                    <a:lstStyle/>
                    <a:p>
                      <a:pPr algn="ctr"/>
                      <a:r>
                        <a:rPr lang="pt-BR" sz="1400" dirty="0" smtClean="0"/>
                        <a:t>2-I</a:t>
                      </a:r>
                      <a:endParaRPr lang="pt-BR"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dirty="0" smtClean="0">
                          <a:latin typeface="Arial" panose="020B0604020202020204" pitchFamily="34" charset="0"/>
                          <a:cs typeface="Arial" panose="020B0604020202020204" pitchFamily="34" charset="0"/>
                        </a:rPr>
                        <a:t>Registro</a:t>
                      </a:r>
                      <a:r>
                        <a:rPr lang="pt-BR" sz="1000" baseline="0" dirty="0" smtClean="0">
                          <a:latin typeface="Arial" panose="020B0604020202020204" pitchFamily="34" charset="0"/>
                          <a:cs typeface="Arial" panose="020B0604020202020204" pitchFamily="34" charset="0"/>
                        </a:rPr>
                        <a:t> de um ano na data de início de defeso</a:t>
                      </a:r>
                      <a:endParaRPr lang="pt-BR" sz="10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000" b="0" kern="1200" dirty="0" smtClean="0">
                          <a:solidFill>
                            <a:schemeClr val="dk1"/>
                          </a:solidFill>
                          <a:effectLst/>
                          <a:latin typeface="Arial" panose="020B0604020202020204" pitchFamily="34" charset="0"/>
                          <a:ea typeface="+mn-ea"/>
                          <a:cs typeface="Arial" panose="020B0604020202020204" pitchFamily="34" charset="0"/>
                        </a:rPr>
                        <a:t>Institui carência de 3 anos a partir do registro oficial como pescador</a:t>
                      </a:r>
                      <a:endParaRPr lang="pt-BR" sz="1000" b="0" dirty="0" smtClean="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688983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2"/>
          <p:cNvSpPr txBox="1">
            <a:spLocks/>
          </p:cNvSpPr>
          <p:nvPr/>
        </p:nvSpPr>
        <p:spPr>
          <a:xfrm>
            <a:off x="899592" y="357808"/>
            <a:ext cx="7304856" cy="8389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pt-BR" sz="1800" b="1" dirty="0" smtClean="0"/>
              <a:t>Vigência e Revogação</a:t>
            </a:r>
            <a:endParaRPr lang="pt-BR" sz="2400" dirty="0"/>
          </a:p>
        </p:txBody>
      </p:sp>
      <p:graphicFrame>
        <p:nvGraphicFramePr>
          <p:cNvPr id="18" name="Tabela 17"/>
          <p:cNvGraphicFramePr>
            <a:graphicFrameLocks noGrp="1"/>
          </p:cNvGraphicFramePr>
          <p:nvPr>
            <p:extLst>
              <p:ext uri="{D42A27DB-BD31-4B8C-83A1-F6EECF244321}">
                <p14:modId xmlns:p14="http://schemas.microsoft.com/office/powerpoint/2010/main" val="691326882"/>
              </p:ext>
            </p:extLst>
          </p:nvPr>
        </p:nvGraphicFramePr>
        <p:xfrm>
          <a:off x="395536" y="1312705"/>
          <a:ext cx="8064896" cy="3922602"/>
        </p:xfrm>
        <a:graphic>
          <a:graphicData uri="http://schemas.openxmlformats.org/drawingml/2006/table">
            <a:tbl>
              <a:tblPr firstRow="1" bandRow="1">
                <a:tableStyleId>{2A488322-F2BA-4B5B-9748-0D474271808F}</a:tableStyleId>
              </a:tblPr>
              <a:tblGrid>
                <a:gridCol w="4032448"/>
                <a:gridCol w="4032448"/>
              </a:tblGrid>
              <a:tr h="312067">
                <a:tc>
                  <a:txBody>
                    <a:bodyPr/>
                    <a:lstStyle/>
                    <a:p>
                      <a:pPr algn="ctr"/>
                      <a:r>
                        <a:rPr lang="pt-BR" sz="1400" dirty="0" smtClean="0"/>
                        <a:t>Medida Provisória 664 de 2014</a:t>
                      </a:r>
                      <a:endParaRPr lang="pt-BR" sz="1400" dirty="0"/>
                    </a:p>
                  </a:txBody>
                  <a:tcPr anchor="ctr"/>
                </a:tc>
                <a:tc>
                  <a:txBody>
                    <a:bodyPr/>
                    <a:lstStyle/>
                    <a:p>
                      <a:pPr algn="ctr"/>
                      <a:r>
                        <a:rPr lang="pt-BR" sz="1400" dirty="0" smtClean="0"/>
                        <a:t>Medida Provisória</a:t>
                      </a:r>
                      <a:r>
                        <a:rPr lang="pt-BR" sz="1400" baseline="0" dirty="0" smtClean="0"/>
                        <a:t> </a:t>
                      </a:r>
                      <a:r>
                        <a:rPr lang="pt-BR" sz="1400" dirty="0" smtClean="0"/>
                        <a:t>665 de 2014</a:t>
                      </a:r>
                      <a:endParaRPr lang="pt-BR" sz="1400" dirty="0"/>
                    </a:p>
                  </a:txBody>
                  <a:tcPr anchor="ctr"/>
                </a:tc>
              </a:tr>
              <a:tr h="3214295">
                <a:tc>
                  <a:txBody>
                    <a:bodyPr/>
                    <a:lstStyle/>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Art. 5</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Esta Medida Provisória entra em vigor:</a:t>
                      </a:r>
                    </a:p>
                    <a:p>
                      <a:pPr algn="just"/>
                      <a:endParaRPr lang="pt-BR" sz="1000" kern="1200" dirty="0" smtClean="0">
                        <a:solidFill>
                          <a:schemeClr val="tx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I -  na data de sua publicação para os seguintes dispositivos:</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a)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2"/>
                        </a:rPr>
                        <a:t>§§ 5º</a:t>
                      </a:r>
                      <a:r>
                        <a:rPr lang="pt-BR" sz="1000" kern="1200" dirty="0" smtClean="0">
                          <a:solidFill>
                            <a:schemeClr val="tx1"/>
                          </a:solidFill>
                          <a:effectLst/>
                          <a:latin typeface="Arial" panose="020B0604020202020204" pitchFamily="34" charset="0"/>
                          <a:ea typeface="+mn-ea"/>
                          <a:cs typeface="Arial" panose="020B0604020202020204" pitchFamily="34" charset="0"/>
                        </a:rPr>
                        <a:t> e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3"/>
                        </a:rPr>
                        <a:t>6</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3"/>
                        </a:rPr>
                        <a:t>º</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3"/>
                        </a:rPr>
                        <a:t> do art. 60</a:t>
                      </a:r>
                      <a:r>
                        <a:rPr lang="pt-BR" sz="1000" kern="1200" dirty="0" smtClean="0">
                          <a:solidFill>
                            <a:schemeClr val="tx1"/>
                          </a:solidFill>
                          <a:effectLst/>
                          <a:latin typeface="Arial" panose="020B0604020202020204" pitchFamily="34" charset="0"/>
                          <a:ea typeface="+mn-ea"/>
                          <a:cs typeface="Arial" panose="020B0604020202020204" pitchFamily="34" charset="0"/>
                        </a:rPr>
                        <a:t> e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4"/>
                        </a:rPr>
                        <a:t>§ 1</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4"/>
                        </a:rPr>
                        <a:t>º</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4"/>
                        </a:rPr>
                        <a:t> do art. 74 da Lei n</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4"/>
                        </a:rPr>
                        <a:t>º</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4"/>
                        </a:rPr>
                        <a:t> 8.213, de 1991</a:t>
                      </a:r>
                      <a:r>
                        <a:rPr lang="pt-BR" sz="1000" kern="1200" dirty="0" smtClean="0">
                          <a:solidFill>
                            <a:schemeClr val="tx1"/>
                          </a:solidFill>
                          <a:effectLst/>
                          <a:latin typeface="Arial" panose="020B0604020202020204" pitchFamily="34" charset="0"/>
                          <a:ea typeface="+mn-ea"/>
                          <a:cs typeface="Arial" panose="020B0604020202020204" pitchFamily="34" charset="0"/>
                        </a:rPr>
                        <a:t>; e</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b)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5"/>
                        </a:rPr>
                        <a:t>arts.2</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5"/>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6"/>
                        </a:rPr>
                        <a:t>4</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6"/>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e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7"/>
                        </a:rPr>
                        <a:t>alíneas “a”</a:t>
                      </a:r>
                      <a:r>
                        <a:rPr lang="pt-BR" sz="1000" kern="1200" dirty="0" smtClean="0">
                          <a:solidFill>
                            <a:schemeClr val="tx1"/>
                          </a:solidFill>
                          <a:effectLst/>
                          <a:latin typeface="Arial" panose="020B0604020202020204" pitchFamily="34" charset="0"/>
                          <a:ea typeface="+mn-ea"/>
                          <a:cs typeface="Arial" panose="020B0604020202020204" pitchFamily="34" charset="0"/>
                        </a:rPr>
                        <a:t> e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8"/>
                        </a:rPr>
                        <a:t>“d” do inciso II do art. 6</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8"/>
                        </a:rPr>
                        <a:t>º</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8"/>
                        </a:rPr>
                        <a:t> desta Medida Provisória</a:t>
                      </a:r>
                      <a:r>
                        <a:rPr lang="pt-BR" sz="1000" kern="1200" dirty="0" smtClean="0">
                          <a:solidFill>
                            <a:schemeClr val="tx1"/>
                          </a:solidFill>
                          <a:effectLst/>
                          <a:latin typeface="Arial" panose="020B0604020202020204" pitchFamily="34" charset="0"/>
                          <a:ea typeface="+mn-ea"/>
                          <a:cs typeface="Arial" panose="020B0604020202020204" pitchFamily="34" charset="0"/>
                        </a:rPr>
                        <a:t>;</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II - quinze dias a partir da sua publicação para o § 2</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do art. 74 da Lei n</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8.213, de 1991; e</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III - no primeiro dia do terceiro mês subsequente à data de publicação desta Medida Provisória quanto aos demais dispositivos.</a:t>
                      </a:r>
                    </a:p>
                    <a:p>
                      <a:pPr algn="just"/>
                      <a:endParaRPr lang="pt-BR" sz="1000" kern="1200" dirty="0" smtClean="0">
                        <a:solidFill>
                          <a:schemeClr val="tx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Art. 6</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Ficam revogados:</a:t>
                      </a:r>
                    </a:p>
                    <a:p>
                      <a:pPr algn="just"/>
                      <a:endParaRPr lang="pt-BR" sz="1000" kern="1200" dirty="0" smtClean="0">
                        <a:solidFill>
                          <a:schemeClr val="tx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I - O art. 216 e os §§ 1</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a 3</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do art. 218 da Lei n</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8.112, de 11 de dezembro de 1990; e</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II - os seguintes dispositivos da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9"/>
                        </a:rPr>
                        <a:t>Lei n</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9"/>
                        </a:rPr>
                        <a:t>º</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9"/>
                        </a:rPr>
                        <a:t> 8.213, de 24 de julho de 1991</a:t>
                      </a:r>
                      <a:r>
                        <a:rPr lang="pt-BR" sz="1000" kern="1200" dirty="0" smtClean="0">
                          <a:solidFill>
                            <a:schemeClr val="tx1"/>
                          </a:solidFill>
                          <a:effectLst/>
                          <a:latin typeface="Arial" panose="020B0604020202020204" pitchFamily="34" charset="0"/>
                          <a:ea typeface="+mn-ea"/>
                          <a:cs typeface="Arial" panose="020B0604020202020204" pitchFamily="34" charset="0"/>
                        </a:rPr>
                        <a:t>:</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a)  o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10"/>
                        </a:rPr>
                        <a:t>§ 2</a:t>
                      </a:r>
                      <a:r>
                        <a:rPr lang="pt-BR" sz="1000" u="sng" strike="sngStrike" kern="1200" dirty="0" smtClean="0">
                          <a:solidFill>
                            <a:schemeClr val="tx1"/>
                          </a:solidFill>
                          <a:effectLst/>
                          <a:latin typeface="Arial" panose="020B0604020202020204" pitchFamily="34" charset="0"/>
                          <a:ea typeface="+mn-ea"/>
                          <a:cs typeface="Arial" panose="020B0604020202020204" pitchFamily="34" charset="0"/>
                          <a:hlinkClick r:id="rId10"/>
                        </a:rPr>
                        <a:t>º</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10"/>
                        </a:rPr>
                        <a:t> do art. 17</a:t>
                      </a:r>
                      <a:r>
                        <a:rPr lang="pt-BR" sz="1000" kern="1200" dirty="0" smtClean="0">
                          <a:solidFill>
                            <a:schemeClr val="tx1"/>
                          </a:solidFill>
                          <a:effectLst/>
                          <a:latin typeface="Arial" panose="020B0604020202020204" pitchFamily="34" charset="0"/>
                          <a:ea typeface="+mn-ea"/>
                          <a:cs typeface="Arial" panose="020B0604020202020204" pitchFamily="34" charset="0"/>
                        </a:rPr>
                        <a:t>;</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b) o art. 59;</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c) o § 1</a:t>
                      </a:r>
                      <a:r>
                        <a:rPr lang="pt-BR" sz="1000" strike="sngStrike" kern="1200" dirty="0" smtClean="0">
                          <a:solidFill>
                            <a:schemeClr val="tx1"/>
                          </a:solidFill>
                          <a:effectLst/>
                          <a:latin typeface="Arial" panose="020B0604020202020204" pitchFamily="34" charset="0"/>
                          <a:ea typeface="+mn-ea"/>
                          <a:cs typeface="Arial" panose="020B0604020202020204" pitchFamily="34" charset="0"/>
                        </a:rPr>
                        <a:t>º</a:t>
                      </a:r>
                      <a:r>
                        <a:rPr lang="pt-BR" sz="1000" kern="1200" dirty="0" smtClean="0">
                          <a:solidFill>
                            <a:schemeClr val="tx1"/>
                          </a:solidFill>
                          <a:effectLst/>
                          <a:latin typeface="Arial" panose="020B0604020202020204" pitchFamily="34" charset="0"/>
                          <a:ea typeface="+mn-ea"/>
                          <a:cs typeface="Arial" panose="020B0604020202020204" pitchFamily="34" charset="0"/>
                        </a:rPr>
                        <a:t> do art. 60; e</a:t>
                      </a:r>
                    </a:p>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d) o </a:t>
                      </a:r>
                      <a:r>
                        <a:rPr lang="pt-BR" sz="1000" u="sng" kern="1200" dirty="0" smtClean="0">
                          <a:solidFill>
                            <a:schemeClr val="tx1"/>
                          </a:solidFill>
                          <a:effectLst/>
                          <a:latin typeface="Arial" panose="020B0604020202020204" pitchFamily="34" charset="0"/>
                          <a:ea typeface="+mn-ea"/>
                          <a:cs typeface="Arial" panose="020B0604020202020204" pitchFamily="34" charset="0"/>
                          <a:hlinkClick r:id="rId11"/>
                        </a:rPr>
                        <a:t>art. 151</a:t>
                      </a:r>
                      <a:r>
                        <a:rPr lang="pt-BR" sz="1000" kern="1200" dirty="0" smtClean="0">
                          <a:solidFill>
                            <a:schemeClr val="tx1"/>
                          </a:solidFill>
                          <a:effectLst/>
                          <a:latin typeface="Arial" panose="020B0604020202020204" pitchFamily="34" charset="0"/>
                          <a:ea typeface="+mn-ea"/>
                          <a:cs typeface="Arial" panose="020B0604020202020204" pitchFamily="34" charset="0"/>
                        </a:rPr>
                        <a:t>.</a:t>
                      </a:r>
                      <a:endParaRPr lang="pt-BR" sz="100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Art. 3</a:t>
                      </a:r>
                      <a:r>
                        <a:rPr lang="pt-BR" sz="1000" strike="sngStrike" kern="1200" dirty="0" smtClean="0">
                          <a:solidFill>
                            <a:schemeClr val="dk1"/>
                          </a:solidFill>
                          <a:effectLst/>
                          <a:latin typeface="Arial" panose="020B0604020202020204" pitchFamily="34" charset="0"/>
                          <a:ea typeface="+mn-ea"/>
                          <a:cs typeface="Arial" panose="020B0604020202020204" pitchFamily="34" charset="0"/>
                        </a:rPr>
                        <a:t>º</a:t>
                      </a:r>
                      <a:r>
                        <a:rPr lang="pt-BR" sz="1000" kern="1200" dirty="0" smtClean="0">
                          <a:solidFill>
                            <a:schemeClr val="dk1"/>
                          </a:solidFill>
                          <a:effectLst/>
                          <a:latin typeface="Arial" panose="020B0604020202020204" pitchFamily="34" charset="0"/>
                          <a:ea typeface="+mn-ea"/>
                          <a:cs typeface="Arial" panose="020B0604020202020204" pitchFamily="34" charset="0"/>
                        </a:rPr>
                        <a:t>  Esta Medida Provisória entra em vigor:</a:t>
                      </a:r>
                    </a:p>
                    <a:p>
                      <a:pPr algn="just"/>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I - sessenta dias após sua publicação quanto às alterações dos</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2"/>
                        </a:rPr>
                        <a:t> art. 3º</a:t>
                      </a:r>
                      <a:r>
                        <a:rPr lang="pt-BR" sz="1000" kern="1200" dirty="0" smtClean="0">
                          <a:solidFill>
                            <a:schemeClr val="dk1"/>
                          </a:solidFill>
                          <a:effectLst/>
                          <a:latin typeface="Arial" panose="020B0604020202020204" pitchFamily="34" charset="0"/>
                          <a:ea typeface="+mn-ea"/>
                          <a:cs typeface="Arial" panose="020B0604020202020204" pitchFamily="34" charset="0"/>
                        </a:rPr>
                        <a:t> e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3"/>
                        </a:rPr>
                        <a:t>art. 4º da Lei n</a:t>
                      </a:r>
                      <a:r>
                        <a:rPr lang="pt-BR" sz="1000" u="sng" strike="sngStrike" kern="1200" dirty="0" smtClean="0">
                          <a:solidFill>
                            <a:schemeClr val="dk1"/>
                          </a:solidFill>
                          <a:effectLst/>
                          <a:latin typeface="Arial" panose="020B0604020202020204" pitchFamily="34" charset="0"/>
                          <a:ea typeface="+mn-ea"/>
                          <a:cs typeface="Arial" panose="020B0604020202020204" pitchFamily="34" charset="0"/>
                          <a:hlinkClick r:id="rId13"/>
                        </a:rPr>
                        <a:t>º</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3"/>
                        </a:rPr>
                        <a:t> 7.998, de 11 de janeiro de 1990</a:t>
                      </a:r>
                      <a:r>
                        <a:rPr lang="pt-BR" sz="1000" kern="1200" dirty="0" smtClean="0">
                          <a:solidFill>
                            <a:schemeClr val="dk1"/>
                          </a:solidFill>
                          <a:effectLst/>
                          <a:latin typeface="Arial" panose="020B0604020202020204" pitchFamily="34" charset="0"/>
                          <a:ea typeface="+mn-ea"/>
                          <a:cs typeface="Arial" panose="020B0604020202020204" pitchFamily="34" charset="0"/>
                        </a:rPr>
                        <a:t>, estabelecidas no art. 1º e ao inciso III do </a:t>
                      </a:r>
                      <a:r>
                        <a:rPr lang="pt-BR" sz="1000" b="1" kern="1200" dirty="0" smtClean="0">
                          <a:solidFill>
                            <a:schemeClr val="dk1"/>
                          </a:solidFill>
                          <a:effectLst/>
                          <a:latin typeface="Arial" panose="020B0604020202020204" pitchFamily="34" charset="0"/>
                          <a:ea typeface="+mn-ea"/>
                          <a:cs typeface="Arial" panose="020B0604020202020204" pitchFamily="34" charset="0"/>
                        </a:rPr>
                        <a:t>caput</a:t>
                      </a:r>
                      <a:r>
                        <a:rPr lang="pt-BR" sz="1000" kern="1200" dirty="0" smtClean="0">
                          <a:solidFill>
                            <a:schemeClr val="dk1"/>
                          </a:solidFill>
                          <a:effectLst/>
                          <a:latin typeface="Arial" panose="020B0604020202020204" pitchFamily="34" charset="0"/>
                          <a:ea typeface="+mn-ea"/>
                          <a:cs typeface="Arial" panose="020B0604020202020204" pitchFamily="34" charset="0"/>
                        </a:rPr>
                        <a:t> do art. 4º;</a:t>
                      </a: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II - no primeiro dia do quarto mês subsequente à data de sua publicação quanto ao art. 2</a:t>
                      </a:r>
                      <a:r>
                        <a:rPr lang="pt-BR" sz="1000" strike="sngStrike" kern="1200" dirty="0" smtClean="0">
                          <a:solidFill>
                            <a:schemeClr val="dk1"/>
                          </a:solidFill>
                          <a:effectLst/>
                          <a:latin typeface="Arial" panose="020B0604020202020204" pitchFamily="34" charset="0"/>
                          <a:ea typeface="+mn-ea"/>
                          <a:cs typeface="Arial" panose="020B0604020202020204" pitchFamily="34" charset="0"/>
                        </a:rPr>
                        <a:t>º</a:t>
                      </a:r>
                      <a:r>
                        <a:rPr lang="pt-BR" sz="1000" kern="1200" dirty="0" smtClean="0">
                          <a:solidFill>
                            <a:schemeClr val="dk1"/>
                          </a:solidFill>
                          <a:effectLst/>
                          <a:latin typeface="Arial" panose="020B0604020202020204" pitchFamily="34" charset="0"/>
                          <a:ea typeface="+mn-ea"/>
                          <a:cs typeface="Arial" panose="020B0604020202020204" pitchFamily="34" charset="0"/>
                        </a:rPr>
                        <a:t> e ao inciso IV do </a:t>
                      </a:r>
                      <a:r>
                        <a:rPr lang="pt-BR" sz="1000" b="1" kern="1200" dirty="0" smtClean="0">
                          <a:solidFill>
                            <a:schemeClr val="dk1"/>
                          </a:solidFill>
                          <a:effectLst/>
                          <a:latin typeface="Arial" panose="020B0604020202020204" pitchFamily="34" charset="0"/>
                          <a:ea typeface="+mn-ea"/>
                          <a:cs typeface="Arial" panose="020B0604020202020204" pitchFamily="34" charset="0"/>
                        </a:rPr>
                        <a:t>caput</a:t>
                      </a:r>
                      <a:r>
                        <a:rPr lang="pt-BR" sz="1000" kern="1200" dirty="0" smtClean="0">
                          <a:solidFill>
                            <a:schemeClr val="dk1"/>
                          </a:solidFill>
                          <a:effectLst/>
                          <a:latin typeface="Arial" panose="020B0604020202020204" pitchFamily="34" charset="0"/>
                          <a:ea typeface="+mn-ea"/>
                          <a:cs typeface="Arial" panose="020B0604020202020204" pitchFamily="34" charset="0"/>
                        </a:rPr>
                        <a:t> do art. 4º;</a:t>
                      </a: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III -  na data de sua publicação, para os demais dispositivos.</a:t>
                      </a:r>
                    </a:p>
                    <a:p>
                      <a:pPr algn="just"/>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Art. 4</a:t>
                      </a:r>
                      <a:r>
                        <a:rPr lang="pt-BR" sz="1000" u="sng" kern="1200" baseline="30000" dirty="0" smtClean="0">
                          <a:solidFill>
                            <a:schemeClr val="dk1"/>
                          </a:solidFill>
                          <a:effectLst/>
                          <a:latin typeface="Arial" panose="020B0604020202020204" pitchFamily="34" charset="0"/>
                          <a:ea typeface="+mn-ea"/>
                          <a:cs typeface="Arial" panose="020B0604020202020204" pitchFamily="34" charset="0"/>
                        </a:rPr>
                        <a:t>o</a:t>
                      </a:r>
                      <a:r>
                        <a:rPr lang="pt-BR" sz="1000" kern="1200" dirty="0" smtClean="0">
                          <a:solidFill>
                            <a:schemeClr val="dk1"/>
                          </a:solidFill>
                          <a:effectLst/>
                          <a:latin typeface="Arial" panose="020B0604020202020204" pitchFamily="34" charset="0"/>
                          <a:ea typeface="+mn-ea"/>
                          <a:cs typeface="Arial" panose="020B0604020202020204" pitchFamily="34" charset="0"/>
                        </a:rPr>
                        <a:t>  Ficam revogados:</a:t>
                      </a:r>
                    </a:p>
                    <a:p>
                      <a:pPr algn="just"/>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I - a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4"/>
                        </a:rPr>
                        <a:t>Lei n</a:t>
                      </a:r>
                      <a:r>
                        <a:rPr lang="pt-BR" sz="1000" u="sng" kern="1200" baseline="30000" dirty="0" smtClean="0">
                          <a:solidFill>
                            <a:schemeClr val="dk1"/>
                          </a:solidFill>
                          <a:effectLst/>
                          <a:latin typeface="Arial" panose="020B0604020202020204" pitchFamily="34" charset="0"/>
                          <a:ea typeface="+mn-ea"/>
                          <a:cs typeface="Arial" panose="020B0604020202020204" pitchFamily="34" charset="0"/>
                          <a:hlinkClick r:id="rId14"/>
                        </a:rPr>
                        <a:t>o</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4"/>
                        </a:rPr>
                        <a:t> 7.859, de 25 de outubro de 1989;</a:t>
                      </a:r>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II - o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5"/>
                        </a:rPr>
                        <a:t>art. 2</a:t>
                      </a:r>
                      <a:r>
                        <a:rPr lang="pt-BR" sz="1000" u="sng" strike="sngStrike" kern="1200" dirty="0" smtClean="0">
                          <a:solidFill>
                            <a:schemeClr val="dk1"/>
                          </a:solidFill>
                          <a:effectLst/>
                          <a:latin typeface="Arial" panose="020B0604020202020204" pitchFamily="34" charset="0"/>
                          <a:ea typeface="+mn-ea"/>
                          <a:cs typeface="Arial" panose="020B0604020202020204" pitchFamily="34" charset="0"/>
                          <a:hlinkClick r:id="rId15"/>
                        </a:rPr>
                        <a:t>º</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5"/>
                        </a:rPr>
                        <a:t>-B</a:t>
                      </a:r>
                      <a:r>
                        <a:rPr lang="pt-BR" sz="1000" kern="1200" dirty="0" smtClean="0">
                          <a:solidFill>
                            <a:schemeClr val="dk1"/>
                          </a:solidFill>
                          <a:effectLst/>
                          <a:latin typeface="Arial" panose="020B0604020202020204" pitchFamily="34" charset="0"/>
                          <a:ea typeface="+mn-ea"/>
                          <a:cs typeface="Arial" panose="020B0604020202020204" pitchFamily="34" charset="0"/>
                        </a:rPr>
                        <a:t>, o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6"/>
                        </a:rPr>
                        <a:t>inciso II do </a:t>
                      </a:r>
                      <a:r>
                        <a:rPr lang="pt-BR" sz="1000" b="1" u="sng" kern="1200" dirty="0" smtClean="0">
                          <a:solidFill>
                            <a:schemeClr val="dk1"/>
                          </a:solidFill>
                          <a:effectLst/>
                          <a:latin typeface="Arial" panose="020B0604020202020204" pitchFamily="34" charset="0"/>
                          <a:ea typeface="+mn-ea"/>
                          <a:cs typeface="Arial" panose="020B0604020202020204" pitchFamily="34" charset="0"/>
                          <a:hlinkClick r:id="rId16"/>
                        </a:rPr>
                        <a:t>caput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6"/>
                        </a:rPr>
                        <a:t>do art. 3</a:t>
                      </a:r>
                      <a:r>
                        <a:rPr lang="pt-BR" sz="1000" u="sng" strike="sngStrike" kern="1200" dirty="0" smtClean="0">
                          <a:solidFill>
                            <a:schemeClr val="dk1"/>
                          </a:solidFill>
                          <a:effectLst/>
                          <a:latin typeface="Arial" panose="020B0604020202020204" pitchFamily="34" charset="0"/>
                          <a:ea typeface="+mn-ea"/>
                          <a:cs typeface="Arial" panose="020B0604020202020204" pitchFamily="34" charset="0"/>
                          <a:hlinkClick r:id="rId16"/>
                        </a:rPr>
                        <a:t>º</a:t>
                      </a:r>
                      <a:r>
                        <a:rPr lang="pt-BR" sz="1000" kern="1200" dirty="0" smtClean="0">
                          <a:solidFill>
                            <a:schemeClr val="dk1"/>
                          </a:solidFill>
                          <a:effectLst/>
                          <a:latin typeface="Arial" panose="020B0604020202020204" pitchFamily="34" charset="0"/>
                          <a:ea typeface="+mn-ea"/>
                          <a:cs typeface="Arial" panose="020B0604020202020204" pitchFamily="34" charset="0"/>
                        </a:rPr>
                        <a:t> e o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7"/>
                        </a:rPr>
                        <a:t>parágrafo único do art. 9</a:t>
                      </a:r>
                      <a:r>
                        <a:rPr lang="pt-BR" sz="1000" u="sng" strike="sngStrike" kern="1200" dirty="0" smtClean="0">
                          <a:solidFill>
                            <a:schemeClr val="dk1"/>
                          </a:solidFill>
                          <a:effectLst/>
                          <a:latin typeface="Arial" panose="020B0604020202020204" pitchFamily="34" charset="0"/>
                          <a:ea typeface="+mn-ea"/>
                          <a:cs typeface="Arial" panose="020B0604020202020204" pitchFamily="34" charset="0"/>
                          <a:hlinkClick r:id="rId17"/>
                        </a:rPr>
                        <a:t>º</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7"/>
                        </a:rPr>
                        <a:t> da Lei n</a:t>
                      </a:r>
                      <a:r>
                        <a:rPr lang="pt-BR" sz="1000" u="sng" kern="1200" baseline="30000" dirty="0" smtClean="0">
                          <a:solidFill>
                            <a:schemeClr val="dk1"/>
                          </a:solidFill>
                          <a:effectLst/>
                          <a:latin typeface="Arial" panose="020B0604020202020204" pitchFamily="34" charset="0"/>
                          <a:ea typeface="+mn-ea"/>
                          <a:cs typeface="Arial" panose="020B0604020202020204" pitchFamily="34" charset="0"/>
                          <a:hlinkClick r:id="rId17"/>
                        </a:rPr>
                        <a:t>o</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7"/>
                        </a:rPr>
                        <a:t> 7.998, de 11 de janeiro de 1990;</a:t>
                      </a:r>
                      <a:endParaRPr lang="pt-BR" sz="10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III - a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8"/>
                        </a:rPr>
                        <a:t>Lei n</a:t>
                      </a:r>
                      <a:r>
                        <a:rPr lang="pt-BR" sz="1000" u="sng" kern="1200" baseline="30000" dirty="0" smtClean="0">
                          <a:solidFill>
                            <a:schemeClr val="dk1"/>
                          </a:solidFill>
                          <a:effectLst/>
                          <a:latin typeface="Arial" panose="020B0604020202020204" pitchFamily="34" charset="0"/>
                          <a:ea typeface="+mn-ea"/>
                          <a:cs typeface="Arial" panose="020B0604020202020204" pitchFamily="34" charset="0"/>
                          <a:hlinkClick r:id="rId18"/>
                        </a:rPr>
                        <a:t>o</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8"/>
                        </a:rPr>
                        <a:t> 8.900, de 30 de junho de 1994</a:t>
                      </a:r>
                      <a:r>
                        <a:rPr lang="pt-BR" sz="1000" kern="1200" dirty="0" smtClean="0">
                          <a:solidFill>
                            <a:schemeClr val="dk1"/>
                          </a:solidFill>
                          <a:effectLst/>
                          <a:latin typeface="Arial" panose="020B0604020202020204" pitchFamily="34" charset="0"/>
                          <a:ea typeface="+mn-ea"/>
                          <a:cs typeface="Arial" panose="020B0604020202020204" pitchFamily="34" charset="0"/>
                        </a:rPr>
                        <a:t>; e</a:t>
                      </a:r>
                    </a:p>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IV - o </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9"/>
                        </a:rPr>
                        <a:t>parágrafo único do art. 2</a:t>
                      </a:r>
                      <a:r>
                        <a:rPr lang="pt-BR" sz="1000" u="sng" strike="sngStrike" kern="1200" dirty="0" smtClean="0">
                          <a:solidFill>
                            <a:schemeClr val="dk1"/>
                          </a:solidFill>
                          <a:effectLst/>
                          <a:latin typeface="Arial" panose="020B0604020202020204" pitchFamily="34" charset="0"/>
                          <a:ea typeface="+mn-ea"/>
                          <a:cs typeface="Arial" panose="020B0604020202020204" pitchFamily="34" charset="0"/>
                          <a:hlinkClick r:id="rId19"/>
                        </a:rPr>
                        <a:t>º</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9"/>
                        </a:rPr>
                        <a:t> da Lei n</a:t>
                      </a:r>
                      <a:r>
                        <a:rPr lang="pt-BR" sz="1000" u="sng" kern="1200" baseline="30000" dirty="0" smtClean="0">
                          <a:solidFill>
                            <a:schemeClr val="dk1"/>
                          </a:solidFill>
                          <a:effectLst/>
                          <a:latin typeface="Arial" panose="020B0604020202020204" pitchFamily="34" charset="0"/>
                          <a:ea typeface="+mn-ea"/>
                          <a:cs typeface="Arial" panose="020B0604020202020204" pitchFamily="34" charset="0"/>
                          <a:hlinkClick r:id="rId19"/>
                        </a:rPr>
                        <a:t>o</a:t>
                      </a:r>
                      <a:r>
                        <a:rPr lang="pt-BR" sz="1000" u="sng" kern="1200" dirty="0" smtClean="0">
                          <a:solidFill>
                            <a:schemeClr val="dk1"/>
                          </a:solidFill>
                          <a:effectLst/>
                          <a:latin typeface="Arial" panose="020B0604020202020204" pitchFamily="34" charset="0"/>
                          <a:ea typeface="+mn-ea"/>
                          <a:cs typeface="Arial" panose="020B0604020202020204" pitchFamily="34" charset="0"/>
                          <a:hlinkClick r:id="rId19"/>
                        </a:rPr>
                        <a:t> 10.779, de 25 de novembro de 2003.</a:t>
                      </a:r>
                      <a:endParaRPr lang="pt-BR" sz="1000" kern="1200" dirty="0">
                        <a:solidFill>
                          <a:schemeClr val="dk1"/>
                        </a:solidFill>
                        <a:effectLst/>
                        <a:latin typeface="Arial" panose="020B0604020202020204" pitchFamily="34" charset="0"/>
                        <a:ea typeface="+mn-ea"/>
                        <a:cs typeface="Arial" panose="020B0604020202020204" pitchFamily="34" charset="0"/>
                      </a:endParaRPr>
                    </a:p>
                  </a:txBody>
                  <a:tcPr/>
                </a:tc>
              </a:tr>
              <a:tr h="390133">
                <a:tc>
                  <a:txBody>
                    <a:bodyPr/>
                    <a:lstStyle/>
                    <a:p>
                      <a:pPr algn="just"/>
                      <a:r>
                        <a:rPr lang="pt-BR" sz="1000" kern="1200" dirty="0" smtClean="0">
                          <a:solidFill>
                            <a:schemeClr val="tx1"/>
                          </a:solidFill>
                          <a:effectLst/>
                          <a:latin typeface="Arial" panose="020B0604020202020204" pitchFamily="34" charset="0"/>
                          <a:ea typeface="+mn-ea"/>
                          <a:cs typeface="Arial" panose="020B0604020202020204" pitchFamily="34" charset="0"/>
                        </a:rPr>
                        <a:t>http://www.planalto.gov.br/ccivil_03/_Ato2011-2014/2014/Mpv/mpv664.htm</a:t>
                      </a:r>
                      <a:endParaRPr lang="pt-BR" sz="100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algn="just"/>
                      <a:r>
                        <a:rPr lang="pt-BR" sz="1000" kern="1200" dirty="0" smtClean="0">
                          <a:solidFill>
                            <a:schemeClr val="dk1"/>
                          </a:solidFill>
                          <a:effectLst/>
                          <a:latin typeface="Arial" panose="020B0604020202020204" pitchFamily="34" charset="0"/>
                          <a:ea typeface="+mn-ea"/>
                          <a:cs typeface="Arial" panose="020B0604020202020204" pitchFamily="34" charset="0"/>
                        </a:rPr>
                        <a:t>http://www.planalto.gov.br/ccivil_03/_Ato2011-2014/2014/Mpv/mpv665.htm</a:t>
                      </a:r>
                      <a:endParaRPr lang="pt-BR" sz="1000" kern="1200" dirty="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605809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2094</TotalTime>
  <Words>893</Words>
  <Application>Microsoft Office PowerPoint</Application>
  <PresentationFormat>Apresentação na tela (4:3)</PresentationFormat>
  <Paragraphs>108</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Graziel Pedrozo de Abreu</dc:creator>
  <cp:lastModifiedBy>Lucia Massae Suzukawa</cp:lastModifiedBy>
  <cp:revision>71</cp:revision>
  <cp:lastPrinted>2014-12-11T12:38:19Z</cp:lastPrinted>
  <dcterms:created xsi:type="dcterms:W3CDTF">2014-12-08T13:01:48Z</dcterms:created>
  <dcterms:modified xsi:type="dcterms:W3CDTF">2015-01-06T14:00:23Z</dcterms:modified>
</cp:coreProperties>
</file>