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6" r:id="rId1"/>
  </p:sldMasterIdLst>
  <p:sldIdLst>
    <p:sldId id="256" r:id="rId2"/>
    <p:sldId id="258" r:id="rId3"/>
    <p:sldId id="266" r:id="rId4"/>
    <p:sldId id="267" r:id="rId5"/>
    <p:sldId id="257" r:id="rId6"/>
    <p:sldId id="261" r:id="rId7"/>
    <p:sldId id="260" r:id="rId8"/>
    <p:sldId id="262" r:id="rId9"/>
    <p:sldId id="263" r:id="rId10"/>
    <p:sldId id="270" r:id="rId11"/>
    <p:sldId id="271" r:id="rId12"/>
    <p:sldId id="264" r:id="rId13"/>
    <p:sldId id="268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80" d="100"/>
          <a:sy n="80" d="100"/>
        </p:scale>
        <p:origin x="40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32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9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7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2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4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7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2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5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79" r:id="rId6"/>
    <p:sldLayoutId id="2147483775" r:id="rId7"/>
    <p:sldLayoutId id="2147483776" r:id="rId8"/>
    <p:sldLayoutId id="2147483777" r:id="rId9"/>
    <p:sldLayoutId id="2147483778" r:id="rId10"/>
    <p:sldLayoutId id="21474837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FAD51C52-CB09-4EEB-BAC7-81E819283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E7F3F1B7-AE30-4D54-870F-255CBBE438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7818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D41B91-CDCF-4251-90F1-2469AF046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685800"/>
            <a:ext cx="4038600" cy="3046229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bg2"/>
                </a:solidFill>
              </a:rPr>
              <a:t>5ª Reunião do Comitê Técnico do Ramo Crédito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86400C-A177-4332-A1FC-26B496540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914" y="4417828"/>
            <a:ext cx="4053286" cy="2057400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schemeClr val="bg1"/>
                </a:solidFill>
              </a:rPr>
              <a:t>Robson Gonçalves, </a:t>
            </a:r>
            <a:r>
              <a:rPr lang="pt-BR" sz="2000" dirty="0" err="1">
                <a:solidFill>
                  <a:schemeClr val="bg1"/>
                </a:solidFill>
              </a:rPr>
              <a:t>MsC</a:t>
            </a:r>
            <a:r>
              <a:rPr lang="pt-BR" sz="2000" dirty="0">
                <a:solidFill>
                  <a:schemeClr val="bg1"/>
                </a:solidFill>
              </a:rPr>
              <a:t>.</a:t>
            </a:r>
          </a:p>
          <a:p>
            <a:r>
              <a:rPr lang="pt-BR" sz="2000" dirty="0">
                <a:solidFill>
                  <a:schemeClr val="bg1"/>
                </a:solidFill>
              </a:rPr>
              <a:t>Economista</a:t>
            </a:r>
          </a:p>
        </p:txBody>
      </p:sp>
      <p:pic>
        <p:nvPicPr>
          <p:cNvPr id="1028" name="Picture 4" descr="COVID-19 I: Comitê de Acompanhamento do Sistema Ocepar divulga comunicado 38">
            <a:extLst>
              <a:ext uri="{FF2B5EF4-FFF2-40B4-BE49-F238E27FC236}">
                <a16:creationId xmlns:a16="http://schemas.microsoft.com/office/drawing/2014/main" id="{6C9C6C66-9130-4312-AE51-6D1E100A5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67600" y="812189"/>
            <a:ext cx="4038600" cy="233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 I I - Repositório Institucional ISAE | Repositório digital ISAE">
            <a:extLst>
              <a:ext uri="{FF2B5EF4-FFF2-40B4-BE49-F238E27FC236}">
                <a16:creationId xmlns:a16="http://schemas.microsoft.com/office/drawing/2014/main" id="{6227D95F-B20B-4EF5-B1F7-928881B91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67600" y="4071946"/>
            <a:ext cx="4038600" cy="161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206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F1270222-7C72-451C-B922-75C4D8487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m 5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6F34768C-8774-4ADA-BEE2-4B4504839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168" y="125222"/>
            <a:ext cx="4724400" cy="6607554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800" y="685800"/>
            <a:ext cx="4724400" cy="54863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4592D1-EEA8-4CBF-978F-68D6EC3D6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7600" y="1371599"/>
            <a:ext cx="3390900" cy="23604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dirty="0">
                <a:solidFill>
                  <a:schemeClr val="bg2"/>
                </a:solidFill>
              </a:rPr>
              <a:t>Banco central do brasil</a:t>
            </a:r>
            <a:br>
              <a:rPr lang="en-US" sz="2800" dirty="0">
                <a:solidFill>
                  <a:schemeClr val="bg2"/>
                </a:solidFill>
              </a:rPr>
            </a:br>
            <a:endParaRPr lang="en-US" sz="2800" kern="1200" cap="all" spc="300" baseline="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53BE3D9-F72C-4ACA-9058-ECBD3FC37345}"/>
              </a:ext>
            </a:extLst>
          </p:cNvPr>
          <p:cNvSpPr txBox="1"/>
          <p:nvPr/>
        </p:nvSpPr>
        <p:spPr>
          <a:xfrm>
            <a:off x="7467599" y="4114800"/>
            <a:ext cx="3565359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defTabSz="914400">
              <a:spcBef>
                <a:spcPts val="1000"/>
              </a:spcBef>
              <a:buSzPct val="70000"/>
            </a:pPr>
            <a:r>
              <a:rPr lang="en-US" sz="2400" i="1" kern="12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Projeções</a:t>
            </a:r>
            <a:r>
              <a:rPr lang="en-US" sz="2400" i="1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para 2020 do </a:t>
            </a:r>
            <a:r>
              <a:rPr lang="en-US" sz="2400" i="1" kern="12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Relatório</a:t>
            </a:r>
            <a:r>
              <a:rPr lang="en-US" sz="2400" i="1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de </a:t>
            </a:r>
            <a:r>
              <a:rPr lang="en-US" sz="2400" i="1" kern="12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Inflação</a:t>
            </a:r>
            <a:r>
              <a:rPr lang="en-US" sz="2400" i="1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de </a:t>
            </a:r>
            <a:r>
              <a:rPr lang="en-US" sz="2400" i="1" kern="12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junho</a:t>
            </a:r>
            <a:endParaRPr lang="en-US" sz="2400" i="1" kern="12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8186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4592D1-EEA8-4CBF-978F-68D6EC3D6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642" y="342900"/>
            <a:ext cx="3057379" cy="6857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IBGE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53BE3D9-F72C-4ACA-9058-ECBD3FC37345}"/>
              </a:ext>
            </a:extLst>
          </p:cNvPr>
          <p:cNvSpPr txBox="1"/>
          <p:nvPr/>
        </p:nvSpPr>
        <p:spPr>
          <a:xfrm>
            <a:off x="1072847" y="1028701"/>
            <a:ext cx="2991729" cy="10287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ctr" defTabSz="914400">
              <a:spcBef>
                <a:spcPts val="1000"/>
              </a:spcBef>
              <a:buSzPct val="70000"/>
            </a:pPr>
            <a:r>
              <a:rPr lang="en-US" sz="2400" i="1" kern="12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Resultados</a:t>
            </a:r>
            <a:r>
              <a:rPr lang="en-US" sz="2400" i="1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da </a:t>
            </a:r>
            <a:r>
              <a:rPr lang="en-US" sz="2400" i="1" kern="12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Pesquisa</a:t>
            </a:r>
            <a:r>
              <a:rPr lang="en-US" sz="2400" i="1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Mensal do </a:t>
            </a:r>
            <a:r>
              <a:rPr lang="en-US" sz="2400" i="1" kern="12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Comércio</a:t>
            </a:r>
            <a:r>
              <a:rPr lang="en-US" sz="2400" i="1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de </a:t>
            </a:r>
            <a:r>
              <a:rPr lang="en-US" sz="2400" i="1" kern="12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junho</a:t>
            </a:r>
            <a:endParaRPr lang="en-US" sz="2400" i="1" kern="12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6316FB0-9343-48DE-A8EA-B9556923E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59" y="2315700"/>
            <a:ext cx="11303821" cy="428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108462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6CDD8-3837-44AD-BD76-3A99BC0CA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Cenários em números - 2021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71A98EB6-C874-4E62-A4D7-0F9B84A30B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560224"/>
              </p:ext>
            </p:extLst>
          </p:nvPr>
        </p:nvGraphicFramePr>
        <p:xfrm>
          <a:off x="1371600" y="2254250"/>
          <a:ext cx="94869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205">
                  <a:extLst>
                    <a:ext uri="{9D8B030D-6E8A-4147-A177-3AD203B41FA5}">
                      <a16:colId xmlns:a16="http://schemas.microsoft.com/office/drawing/2014/main" val="1422337946"/>
                    </a:ext>
                  </a:extLst>
                </a:gridCol>
                <a:gridCol w="2519916">
                  <a:extLst>
                    <a:ext uri="{9D8B030D-6E8A-4147-A177-3AD203B41FA5}">
                      <a16:colId xmlns:a16="http://schemas.microsoft.com/office/drawing/2014/main" val="3514680579"/>
                    </a:ext>
                  </a:extLst>
                </a:gridCol>
                <a:gridCol w="2371060">
                  <a:extLst>
                    <a:ext uri="{9D8B030D-6E8A-4147-A177-3AD203B41FA5}">
                      <a16:colId xmlns:a16="http://schemas.microsoft.com/office/drawing/2014/main" val="2863617412"/>
                    </a:ext>
                  </a:extLst>
                </a:gridCol>
                <a:gridCol w="2373719">
                  <a:extLst>
                    <a:ext uri="{9D8B030D-6E8A-4147-A177-3AD203B41FA5}">
                      <a16:colId xmlns:a16="http://schemas.microsoft.com/office/drawing/2014/main" val="16388419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Cenário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Cenário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Cenário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888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PIB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597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Inflação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492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Selic (final de ano)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126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Taxa de câmbio (US$)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R$ 5,20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R$ 5,50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588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735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6CDD8-3837-44AD-BD76-3A99BC0CA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Cenários em números - 2021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71A98EB6-C874-4E62-A4D7-0F9B84A30B4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2254250"/>
          <a:ext cx="94869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205">
                  <a:extLst>
                    <a:ext uri="{9D8B030D-6E8A-4147-A177-3AD203B41FA5}">
                      <a16:colId xmlns:a16="http://schemas.microsoft.com/office/drawing/2014/main" val="1422337946"/>
                    </a:ext>
                  </a:extLst>
                </a:gridCol>
                <a:gridCol w="2519916">
                  <a:extLst>
                    <a:ext uri="{9D8B030D-6E8A-4147-A177-3AD203B41FA5}">
                      <a16:colId xmlns:a16="http://schemas.microsoft.com/office/drawing/2014/main" val="3514680579"/>
                    </a:ext>
                  </a:extLst>
                </a:gridCol>
                <a:gridCol w="2371060">
                  <a:extLst>
                    <a:ext uri="{9D8B030D-6E8A-4147-A177-3AD203B41FA5}">
                      <a16:colId xmlns:a16="http://schemas.microsoft.com/office/drawing/2014/main" val="2863617412"/>
                    </a:ext>
                  </a:extLst>
                </a:gridCol>
                <a:gridCol w="2373719">
                  <a:extLst>
                    <a:ext uri="{9D8B030D-6E8A-4147-A177-3AD203B41FA5}">
                      <a16:colId xmlns:a16="http://schemas.microsoft.com/office/drawing/2014/main" val="16388419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Cenário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Cenário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Cenário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888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PIB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597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Inflação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492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Selic (final de ano)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126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Taxa de câmbio (US$)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R$ 5,20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R$ 5,50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588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431353"/>
                  </a:ext>
                </a:extLst>
              </a:tr>
            </a:tbl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62850CDB-923D-462C-BCE3-5084E364F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550" y="685800"/>
            <a:ext cx="10688237" cy="5091112"/>
          </a:xfrm>
          <a:prstGeom prst="rect">
            <a:avLst/>
          </a:prstGeom>
        </p:spPr>
      </p:pic>
      <p:sp>
        <p:nvSpPr>
          <p:cNvPr id="7" name="Elipse 6">
            <a:extLst>
              <a:ext uri="{FF2B5EF4-FFF2-40B4-BE49-F238E27FC236}">
                <a16:creationId xmlns:a16="http://schemas.microsoft.com/office/drawing/2014/main" id="{6D268D69-4DDA-4AB0-AA9A-01BFE489DBA6}"/>
              </a:ext>
            </a:extLst>
          </p:cNvPr>
          <p:cNvSpPr/>
          <p:nvPr/>
        </p:nvSpPr>
        <p:spPr>
          <a:xfrm>
            <a:off x="8888819" y="2658140"/>
            <a:ext cx="2115879" cy="4784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6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47C36CE7-B3B5-4D1C-B955-C401B05C57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394" y="1465334"/>
            <a:ext cx="11272135" cy="4112806"/>
          </a:xfrm>
          <a:prstGeom prst="rect">
            <a:avLst/>
          </a:prstGeom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CDB801C9-AE85-4F50-9619-902833001659}"/>
              </a:ext>
            </a:extLst>
          </p:cNvPr>
          <p:cNvSpPr/>
          <p:nvPr/>
        </p:nvSpPr>
        <p:spPr>
          <a:xfrm>
            <a:off x="9275018" y="4872789"/>
            <a:ext cx="2115879" cy="6136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83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0">
            <a:extLst>
              <a:ext uri="{FF2B5EF4-FFF2-40B4-BE49-F238E27FC236}">
                <a16:creationId xmlns:a16="http://schemas.microsoft.com/office/drawing/2014/main" id="{F1270222-7C72-451C-B922-75C4D8487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9F702E0-E48A-4212-B737-94AC8F87A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927" y="1371600"/>
            <a:ext cx="6234546" cy="4073236"/>
          </a:xfrm>
          <a:prstGeom prst="rect">
            <a:avLst/>
          </a:prstGeom>
          <a:noFill/>
        </p:spPr>
      </p:pic>
      <p:sp>
        <p:nvSpPr>
          <p:cNvPr id="16" name="Rectangle 12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800" y="685800"/>
            <a:ext cx="4724400" cy="54863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5E62BD-4716-4EDF-8A87-A46F28E41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7600" y="1371599"/>
            <a:ext cx="3390900" cy="23604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 err="1">
                <a:solidFill>
                  <a:schemeClr val="bg2"/>
                </a:solidFill>
                <a:latin typeface="+mj-lt"/>
                <a:ea typeface="+mj-ea"/>
                <a:cs typeface="+mj-cs"/>
              </a:rPr>
              <a:t>Abaixo</a:t>
            </a:r>
            <a:r>
              <a:rPr lang="en-US" sz="36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de zero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C1F0B7C-6FFB-4211-B1D0-06A06CBF6795}"/>
              </a:ext>
            </a:extLst>
          </p:cNvPr>
          <p:cNvSpPr txBox="1"/>
          <p:nvPr/>
        </p:nvSpPr>
        <p:spPr>
          <a:xfrm>
            <a:off x="331008" y="475558"/>
            <a:ext cx="6097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Taxa Selic over real</a:t>
            </a:r>
          </a:p>
          <a:p>
            <a:r>
              <a:rPr lang="pt-BR" dirty="0"/>
              <a:t>Deflator: IPCA esperado para os próximos 12 meses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BD5377D-C014-4AA7-B0EF-91A6DB48B04D}"/>
              </a:ext>
            </a:extLst>
          </p:cNvPr>
          <p:cNvSpPr txBox="1"/>
          <p:nvPr/>
        </p:nvSpPr>
        <p:spPr>
          <a:xfrm>
            <a:off x="7498590" y="4233161"/>
            <a:ext cx="383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Como interpretar esse indicador?</a:t>
            </a:r>
          </a:p>
        </p:txBody>
      </p:sp>
    </p:spTree>
    <p:extLst>
      <p:ext uri="{BB962C8B-B14F-4D97-AF65-F5344CB8AC3E}">
        <p14:creationId xmlns:p14="http://schemas.microsoft.com/office/powerpoint/2010/main" val="20064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69E4C79-4A25-4DCA-9CC1-94147A10E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2794E3E-966D-43D0-B426-D33988B92C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-1"/>
            <a:ext cx="6781799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75FC4A3-F94A-492E-A224-B7E3E300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454393"/>
            <a:ext cx="5393824" cy="1088305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Concessão e custo de crédito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5D9267F-3886-4D27-A8A3-6E9EF8842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99" y="3621505"/>
            <a:ext cx="4872449" cy="282601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9C228F2-6E29-4CD6-9465-529B088F1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599" y="446204"/>
            <a:ext cx="4631190" cy="2790291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FF3392-8F7A-49DF-B316-EB57F2478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2503" y="1829349"/>
            <a:ext cx="5487321" cy="4574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0" i="0" dirty="0">
                <a:solidFill>
                  <a:srgbClr val="212529"/>
                </a:solidFill>
                <a:effectLst/>
                <a:latin typeface="Ubuntu"/>
              </a:rPr>
              <a:t>As concessões totais de crédito somaram R$341 bilhões em julho. Na série com ajuste sazonal, houve elevação mensal de 9,4%, com variações de 13,3% a empresas e de 5,9% para famílias. </a:t>
            </a:r>
          </a:p>
          <a:p>
            <a:pPr marL="0" indent="0">
              <a:buNone/>
            </a:pPr>
            <a:r>
              <a:rPr lang="pt-BR" b="0" i="0" dirty="0">
                <a:solidFill>
                  <a:srgbClr val="212529"/>
                </a:solidFill>
                <a:effectLst/>
                <a:latin typeface="Ubuntu"/>
              </a:rPr>
              <a:t>No acumulado do ano, comparado ao mesmo período de 2019, as concessões totais cresceram 6%, refletindo a elevação em pessoas jurídicas, 15,2%, e a contração em pessoas físicas, -1,7%.</a:t>
            </a: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FA0FEDC-025A-41AD-BC22-2CC3616D9463}"/>
              </a:ext>
            </a:extLst>
          </p:cNvPr>
          <p:cNvSpPr txBox="1"/>
          <p:nvPr/>
        </p:nvSpPr>
        <p:spPr>
          <a:xfrm>
            <a:off x="241598" y="6468096"/>
            <a:ext cx="3524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Banco Central</a:t>
            </a:r>
          </a:p>
        </p:txBody>
      </p:sp>
    </p:spTree>
    <p:extLst>
      <p:ext uri="{BB962C8B-B14F-4D97-AF65-F5344CB8AC3E}">
        <p14:creationId xmlns:p14="http://schemas.microsoft.com/office/powerpoint/2010/main" val="1582339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69E4C79-4A25-4DCA-9CC1-94147A10E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2794E3E-966D-43D0-B426-D33988B92C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-1"/>
            <a:ext cx="6781799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75FC4A3-F94A-492E-A224-B7E3E300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454393"/>
            <a:ext cx="5393824" cy="1088305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Concessão e custo de crédito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5D9267F-3886-4D27-A8A3-6E9EF8842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99" y="3621505"/>
            <a:ext cx="4872449" cy="282601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9C228F2-6E29-4CD6-9465-529B088F1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599" y="446204"/>
            <a:ext cx="4631190" cy="2790291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FF3392-8F7A-49DF-B316-EB57F2478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2503" y="1829349"/>
            <a:ext cx="5487321" cy="4459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0" i="0" dirty="0">
                <a:solidFill>
                  <a:srgbClr val="212529"/>
                </a:solidFill>
                <a:effectLst/>
                <a:latin typeface="Ubuntu"/>
              </a:rPr>
              <a:t>O Indicador de Custo do Crédito (ICC) situou-se em 18,3% a.a. em julho, declínios de 0,4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Ubuntu"/>
              </a:rPr>
              <a:t>p.p</a:t>
            </a:r>
            <a:r>
              <a:rPr lang="pt-BR" b="0" i="0" dirty="0">
                <a:solidFill>
                  <a:srgbClr val="212529"/>
                </a:solidFill>
                <a:effectLst/>
                <a:latin typeface="Ubuntu"/>
              </a:rPr>
              <a:t>. no mês e de 2,9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Ubuntu"/>
              </a:rPr>
              <a:t>p.p</a:t>
            </a:r>
            <a:r>
              <a:rPr lang="pt-BR" b="0" i="0" dirty="0">
                <a:solidFill>
                  <a:srgbClr val="212529"/>
                </a:solidFill>
                <a:effectLst/>
                <a:latin typeface="Ubuntu"/>
              </a:rPr>
              <a:t>. na comparação interanual. </a:t>
            </a:r>
          </a:p>
          <a:p>
            <a:pPr marL="0" indent="0">
              <a:buNone/>
            </a:pPr>
            <a:r>
              <a:rPr lang="pt-BR" b="0" i="0" dirty="0">
                <a:solidFill>
                  <a:srgbClr val="212529"/>
                </a:solidFill>
                <a:effectLst/>
                <a:latin typeface="Ubuntu"/>
              </a:rPr>
              <a:t>No crédito livre não rotativo, ocorreram reduções de 0,5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Ubuntu"/>
              </a:rPr>
              <a:t>p.p</a:t>
            </a:r>
            <a:r>
              <a:rPr lang="pt-BR" b="0" i="0" dirty="0">
                <a:solidFill>
                  <a:srgbClr val="212529"/>
                </a:solidFill>
                <a:effectLst/>
                <a:latin typeface="Ubuntu"/>
              </a:rPr>
              <a:t>. e 5,3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Ubuntu"/>
              </a:rPr>
              <a:t>p.p</a:t>
            </a:r>
            <a:r>
              <a:rPr lang="pt-BR" b="0" i="0" dirty="0">
                <a:solidFill>
                  <a:srgbClr val="212529"/>
                </a:solidFill>
                <a:effectLst/>
                <a:latin typeface="Ubuntu"/>
              </a:rPr>
              <a:t>., nas mesmas bases de comparação, alcançando 23,7%. </a:t>
            </a:r>
          </a:p>
          <a:p>
            <a:pPr marL="0" indent="0">
              <a:buNone/>
            </a:pPr>
            <a:r>
              <a:rPr lang="pt-BR" b="0" i="0" dirty="0">
                <a:solidFill>
                  <a:srgbClr val="212529"/>
                </a:solidFill>
                <a:effectLst/>
                <a:latin typeface="Ubuntu"/>
              </a:rPr>
              <a:t>O </a:t>
            </a:r>
            <a:r>
              <a:rPr lang="pt-BR" b="0" i="1" dirty="0">
                <a:solidFill>
                  <a:srgbClr val="212529"/>
                </a:solidFill>
                <a:effectLst/>
                <a:latin typeface="Ubuntu"/>
              </a:rPr>
              <a:t>spread</a:t>
            </a:r>
            <a:r>
              <a:rPr lang="pt-BR" b="0" i="0" dirty="0">
                <a:solidFill>
                  <a:srgbClr val="212529"/>
                </a:solidFill>
                <a:effectLst/>
                <a:latin typeface="Ubuntu"/>
              </a:rPr>
              <a:t> geral do ICC alcançou 13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Ubuntu"/>
              </a:rPr>
              <a:t>p.p</a:t>
            </a:r>
            <a:r>
              <a:rPr lang="pt-BR" b="0" i="0" dirty="0">
                <a:solidFill>
                  <a:srgbClr val="212529"/>
                </a:solidFill>
                <a:effectLst/>
                <a:latin typeface="Ubuntu"/>
              </a:rPr>
              <a:t>., quedas de 0,3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Ubuntu"/>
              </a:rPr>
              <a:t>p.p</a:t>
            </a:r>
            <a:r>
              <a:rPr lang="pt-BR" b="0" i="0" dirty="0">
                <a:solidFill>
                  <a:srgbClr val="212529"/>
                </a:solidFill>
                <a:effectLst/>
                <a:latin typeface="Ubuntu"/>
              </a:rPr>
              <a:t>. e de 1,7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Ubuntu"/>
              </a:rPr>
              <a:t>p.p</a:t>
            </a:r>
            <a:r>
              <a:rPr lang="pt-BR" b="0" i="0" dirty="0">
                <a:solidFill>
                  <a:srgbClr val="212529"/>
                </a:solidFill>
                <a:effectLst/>
                <a:latin typeface="Ubuntu"/>
              </a:rPr>
              <a:t>., nos mesmos períodos.   </a:t>
            </a: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FA0FEDC-025A-41AD-BC22-2CC3616D9463}"/>
              </a:ext>
            </a:extLst>
          </p:cNvPr>
          <p:cNvSpPr txBox="1"/>
          <p:nvPr/>
        </p:nvSpPr>
        <p:spPr>
          <a:xfrm>
            <a:off x="241598" y="6468096"/>
            <a:ext cx="3524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Banco Central</a:t>
            </a:r>
          </a:p>
        </p:txBody>
      </p:sp>
    </p:spTree>
    <p:extLst>
      <p:ext uri="{BB962C8B-B14F-4D97-AF65-F5344CB8AC3E}">
        <p14:creationId xmlns:p14="http://schemas.microsoft.com/office/powerpoint/2010/main" val="1810029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4592D1-EEA8-4CBF-978F-68D6EC3D6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818" y="685801"/>
            <a:ext cx="3057379" cy="30462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5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A </a:t>
            </a:r>
            <a:r>
              <a:rPr lang="en-US" sz="2500" kern="1200" cap="all" spc="300" baseline="0" dirty="0" err="1">
                <a:solidFill>
                  <a:schemeClr val="bg2"/>
                </a:solidFill>
                <a:latin typeface="+mj-lt"/>
                <a:ea typeface="+mj-ea"/>
                <a:cs typeface="+mj-cs"/>
              </a:rPr>
              <a:t>raiz</a:t>
            </a:r>
            <a:r>
              <a:rPr lang="en-US" sz="25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500" kern="1200" cap="all" spc="300" baseline="0" dirty="0" err="1">
                <a:solidFill>
                  <a:schemeClr val="bg2"/>
                </a:solidFill>
                <a:latin typeface="+mj-lt"/>
                <a:ea typeface="+mj-ea"/>
                <a:cs typeface="+mj-cs"/>
              </a:rPr>
              <a:t>quadrada</a:t>
            </a:r>
            <a:r>
              <a:rPr lang="en-US" sz="25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US" sz="2500" kern="1200" cap="all" spc="300" baseline="0" dirty="0" err="1">
                <a:solidFill>
                  <a:schemeClr val="bg2"/>
                </a:solidFill>
                <a:latin typeface="+mj-lt"/>
                <a:ea typeface="+mj-ea"/>
                <a:cs typeface="+mj-cs"/>
              </a:rPr>
              <a:t>recuperação</a:t>
            </a:r>
            <a:endParaRPr lang="en-US" sz="2500" kern="1200" cap="all" spc="300" baseline="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865E0F5-4F38-4F52-9E0C-949AC8F40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074420"/>
            <a:ext cx="6096000" cy="470916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0D8707E6-BC5F-440E-8062-BF88F73A4351}"/>
              </a:ext>
            </a:extLst>
          </p:cNvPr>
          <p:cNvSpPr txBox="1"/>
          <p:nvPr/>
        </p:nvSpPr>
        <p:spPr>
          <a:xfrm>
            <a:off x="701749" y="4625163"/>
            <a:ext cx="3218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No curto prazo, recuperação em “V”</a:t>
            </a:r>
          </a:p>
        </p:txBody>
      </p:sp>
    </p:spTree>
    <p:extLst>
      <p:ext uri="{BB962C8B-B14F-4D97-AF65-F5344CB8AC3E}">
        <p14:creationId xmlns:p14="http://schemas.microsoft.com/office/powerpoint/2010/main" val="2459230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1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3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4592D1-EEA8-4CBF-978F-68D6EC3D6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818" y="685801"/>
            <a:ext cx="3057379" cy="30462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500" kern="1200" cap="all" spc="300" baseline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A raiz quadrada da recuperação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EBC506C-0CFD-4A83-BF0F-9F1B60EB1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0146" y="963305"/>
            <a:ext cx="6456218" cy="477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09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4592D1-EEA8-4CBF-978F-68D6EC3D6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818" y="685801"/>
            <a:ext cx="3057379" cy="30462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500" kern="1200" cap="all" spc="300" baseline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A raiz quadrada da recuperação</a:t>
            </a:r>
          </a:p>
        </p:txBody>
      </p:sp>
      <p:pic>
        <p:nvPicPr>
          <p:cNvPr id="11" name="Imagem 10" descr="Mapa com linhas pretas em fundo branco&#10;&#10;Descrição gerada automaticamente">
            <a:extLst>
              <a:ext uri="{FF2B5EF4-FFF2-40B4-BE49-F238E27FC236}">
                <a16:creationId xmlns:a16="http://schemas.microsoft.com/office/drawing/2014/main" id="{6B2C7910-15F0-428C-A3A5-A6379FBAB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3608" y="1143000"/>
            <a:ext cx="6096000" cy="4572000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2D4F0948-F1A5-4F52-B787-953F43D751FF}"/>
              </a:ext>
            </a:extLst>
          </p:cNvPr>
          <p:cNvSpPr/>
          <p:nvPr/>
        </p:nvSpPr>
        <p:spPr>
          <a:xfrm>
            <a:off x="8871155" y="2986548"/>
            <a:ext cx="1268361" cy="745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DE5A6D4B-9E66-4EC1-A317-E55F10D1BB8D}"/>
              </a:ext>
            </a:extLst>
          </p:cNvPr>
          <p:cNvSpPr/>
          <p:nvPr/>
        </p:nvSpPr>
        <p:spPr>
          <a:xfrm>
            <a:off x="8844117" y="2932470"/>
            <a:ext cx="1877960" cy="745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F13509B6-8E87-47F7-AA46-9B61FF96107C}"/>
              </a:ext>
            </a:extLst>
          </p:cNvPr>
          <p:cNvSpPr/>
          <p:nvPr/>
        </p:nvSpPr>
        <p:spPr>
          <a:xfrm>
            <a:off x="9453716" y="2683519"/>
            <a:ext cx="1268361" cy="745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1482D530-CA54-439F-B118-1A82179E4121}"/>
              </a:ext>
            </a:extLst>
          </p:cNvPr>
          <p:cNvSpPr/>
          <p:nvPr/>
        </p:nvSpPr>
        <p:spPr>
          <a:xfrm>
            <a:off x="9001432" y="2807994"/>
            <a:ext cx="1268361" cy="745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88185598-BCD8-4A5B-A4E6-8CB93150091D}"/>
              </a:ext>
            </a:extLst>
          </p:cNvPr>
          <p:cNvSpPr/>
          <p:nvPr/>
        </p:nvSpPr>
        <p:spPr>
          <a:xfrm>
            <a:off x="8935064" y="2905431"/>
            <a:ext cx="570271" cy="745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095051E-5687-486A-B5B4-1560C85CA21E}"/>
              </a:ext>
            </a:extLst>
          </p:cNvPr>
          <p:cNvSpPr txBox="1"/>
          <p:nvPr/>
        </p:nvSpPr>
        <p:spPr>
          <a:xfrm>
            <a:off x="701749" y="4625163"/>
            <a:ext cx="3218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Cenário 1: a volta ao padrão anterior ou “velho normal”</a:t>
            </a:r>
          </a:p>
        </p:txBody>
      </p:sp>
    </p:spTree>
    <p:extLst>
      <p:ext uri="{BB962C8B-B14F-4D97-AF65-F5344CB8AC3E}">
        <p14:creationId xmlns:p14="http://schemas.microsoft.com/office/powerpoint/2010/main" val="1461308958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4592D1-EEA8-4CBF-978F-68D6EC3D6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818" y="685801"/>
            <a:ext cx="3057379" cy="30462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500" kern="1200" cap="all" spc="300" baseline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A raiz quadrada da recuperação</a:t>
            </a:r>
          </a:p>
        </p:txBody>
      </p:sp>
      <p:pic>
        <p:nvPicPr>
          <p:cNvPr id="11" name="Imagem 10" descr="Mapa com linhas pretas em fundo branco&#10;&#10;Descrição gerada automaticamente">
            <a:extLst>
              <a:ext uri="{FF2B5EF4-FFF2-40B4-BE49-F238E27FC236}">
                <a16:creationId xmlns:a16="http://schemas.microsoft.com/office/drawing/2014/main" id="{6B2C7910-15F0-428C-A3A5-A6379FBAB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3608" y="1143000"/>
            <a:ext cx="6096000" cy="4572000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2D4F0948-F1A5-4F52-B787-953F43D751FF}"/>
              </a:ext>
            </a:extLst>
          </p:cNvPr>
          <p:cNvSpPr/>
          <p:nvPr/>
        </p:nvSpPr>
        <p:spPr>
          <a:xfrm>
            <a:off x="8871155" y="2986548"/>
            <a:ext cx="1268361" cy="745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811AED-0277-4C84-8589-A28327AD3966}"/>
              </a:ext>
            </a:extLst>
          </p:cNvPr>
          <p:cNvSpPr txBox="1"/>
          <p:nvPr/>
        </p:nvSpPr>
        <p:spPr>
          <a:xfrm>
            <a:off x="701749" y="4625163"/>
            <a:ext cx="3218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Sequelas da fragilização durante a pandemia</a:t>
            </a:r>
          </a:p>
        </p:txBody>
      </p:sp>
    </p:spTree>
    <p:extLst>
      <p:ext uri="{BB962C8B-B14F-4D97-AF65-F5344CB8AC3E}">
        <p14:creationId xmlns:p14="http://schemas.microsoft.com/office/powerpoint/2010/main" val="3640325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4592D1-EEA8-4CBF-978F-68D6EC3D6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818" y="685801"/>
            <a:ext cx="3057379" cy="30462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500" kern="1200" cap="all" spc="300" baseline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A raiz quadrada da recuperação</a:t>
            </a:r>
          </a:p>
        </p:txBody>
      </p:sp>
      <p:pic>
        <p:nvPicPr>
          <p:cNvPr id="11" name="Imagem 10" descr="Mapa com linhas pretas em fundo branco&#10;&#10;Descrição gerada automaticamente">
            <a:extLst>
              <a:ext uri="{FF2B5EF4-FFF2-40B4-BE49-F238E27FC236}">
                <a16:creationId xmlns:a16="http://schemas.microsoft.com/office/drawing/2014/main" id="{6B2C7910-15F0-428C-A3A5-A6379FBAB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3608" y="1143000"/>
            <a:ext cx="6096000" cy="45720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53BE3D9-F72C-4ACA-9058-ECBD3FC37345}"/>
              </a:ext>
            </a:extLst>
          </p:cNvPr>
          <p:cNvSpPr txBox="1"/>
          <p:nvPr/>
        </p:nvSpPr>
        <p:spPr>
          <a:xfrm>
            <a:off x="701749" y="4625163"/>
            <a:ext cx="3218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Efeitos recessivos de longo prazo e incerteza crônica</a:t>
            </a:r>
          </a:p>
        </p:txBody>
      </p:sp>
    </p:spTree>
    <p:extLst>
      <p:ext uri="{BB962C8B-B14F-4D97-AF65-F5344CB8AC3E}">
        <p14:creationId xmlns:p14="http://schemas.microsoft.com/office/powerpoint/2010/main" val="2017901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theme/theme1.xml><?xml version="1.0" encoding="utf-8"?>
<a:theme xmlns:a="http://schemas.openxmlformats.org/drawingml/2006/main" name="ClassicFrameVTI">
  <a:themeElements>
    <a:clrScheme name="Custom 22">
      <a:dk1>
        <a:sysClr val="windowText" lastClr="000000"/>
      </a:dk1>
      <a:lt1>
        <a:sysClr val="window" lastClr="FFFFFF"/>
      </a:lt1>
      <a:dk2>
        <a:srgbClr val="293737"/>
      </a:dk2>
      <a:lt2>
        <a:srgbClr val="EEF2F0"/>
      </a:lt2>
      <a:accent1>
        <a:srgbClr val="749090"/>
      </a:accent1>
      <a:accent2>
        <a:srgbClr val="A5A5A5"/>
      </a:accent2>
      <a:accent3>
        <a:srgbClr val="91A39B"/>
      </a:accent3>
      <a:accent4>
        <a:srgbClr val="A9A698"/>
      </a:accent4>
      <a:accent5>
        <a:srgbClr val="A2A79A"/>
      </a:accent5>
      <a:accent6>
        <a:srgbClr val="897F65"/>
      </a:accent6>
      <a:hlink>
        <a:srgbClr val="92872F"/>
      </a:hlink>
      <a:folHlink>
        <a:srgbClr val="AB73A9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415</Words>
  <Application>Microsoft Office PowerPoint</Application>
  <PresentationFormat>Widescreen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Gill Sans MT</vt:lpstr>
      <vt:lpstr>Goudy Old Style</vt:lpstr>
      <vt:lpstr>Ubuntu</vt:lpstr>
      <vt:lpstr>ClassicFrameVTI</vt:lpstr>
      <vt:lpstr>5ª Reunião do Comitê Técnico do Ramo Crédito</vt:lpstr>
      <vt:lpstr>Abaixo de zero</vt:lpstr>
      <vt:lpstr>Concessão e custo de crédito </vt:lpstr>
      <vt:lpstr>Concessão e custo de crédito </vt:lpstr>
      <vt:lpstr>A raiz quadrada da recuperação</vt:lpstr>
      <vt:lpstr>A raiz quadrada da recuperação</vt:lpstr>
      <vt:lpstr>A raiz quadrada da recuperação</vt:lpstr>
      <vt:lpstr>A raiz quadrada da recuperação</vt:lpstr>
      <vt:lpstr>A raiz quadrada da recuperação</vt:lpstr>
      <vt:lpstr>Banco central do brasil </vt:lpstr>
      <vt:lpstr>IBGE</vt:lpstr>
      <vt:lpstr>Cenários em números - 2021</vt:lpstr>
      <vt:lpstr>Cenários em números - 2021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5ª Reunião do Comitê Técnico do Ramo Crédito</dc:title>
  <dc:creator>Robson Gonçalves</dc:creator>
  <cp:lastModifiedBy>Robson Gonçalves</cp:lastModifiedBy>
  <cp:revision>2</cp:revision>
  <dcterms:created xsi:type="dcterms:W3CDTF">2020-08-31T18:30:14Z</dcterms:created>
  <dcterms:modified xsi:type="dcterms:W3CDTF">2020-08-31T18:34:55Z</dcterms:modified>
</cp:coreProperties>
</file>