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3"/>
  </p:notesMasterIdLst>
  <p:sldIdLst>
    <p:sldId id="256" r:id="rId2"/>
    <p:sldId id="274" r:id="rId3"/>
    <p:sldId id="343" r:id="rId4"/>
    <p:sldId id="344" r:id="rId5"/>
    <p:sldId id="345" r:id="rId6"/>
    <p:sldId id="346" r:id="rId7"/>
    <p:sldId id="348" r:id="rId8"/>
    <p:sldId id="420" r:id="rId9"/>
    <p:sldId id="349" r:id="rId10"/>
    <p:sldId id="350" r:id="rId11"/>
    <p:sldId id="351" r:id="rId12"/>
    <p:sldId id="353" r:id="rId13"/>
    <p:sldId id="354" r:id="rId14"/>
    <p:sldId id="356" r:id="rId15"/>
    <p:sldId id="357" r:id="rId16"/>
    <p:sldId id="355" r:id="rId17"/>
    <p:sldId id="358" r:id="rId18"/>
    <p:sldId id="359" r:id="rId19"/>
    <p:sldId id="360" r:id="rId20"/>
    <p:sldId id="361" r:id="rId21"/>
    <p:sldId id="362" r:id="rId22"/>
    <p:sldId id="363" r:id="rId23"/>
    <p:sldId id="352" r:id="rId24"/>
    <p:sldId id="364" r:id="rId25"/>
    <p:sldId id="365" r:id="rId26"/>
    <p:sldId id="366" r:id="rId27"/>
    <p:sldId id="367" r:id="rId28"/>
    <p:sldId id="418" r:id="rId29"/>
    <p:sldId id="419" r:id="rId30"/>
    <p:sldId id="370" r:id="rId31"/>
    <p:sldId id="368" r:id="rId32"/>
    <p:sldId id="369" r:id="rId33"/>
    <p:sldId id="372" r:id="rId34"/>
    <p:sldId id="373" r:id="rId35"/>
    <p:sldId id="374" r:id="rId36"/>
    <p:sldId id="375" r:id="rId37"/>
    <p:sldId id="421" r:id="rId38"/>
    <p:sldId id="376" r:id="rId39"/>
    <p:sldId id="371" r:id="rId40"/>
    <p:sldId id="377" r:id="rId41"/>
    <p:sldId id="379" r:id="rId42"/>
    <p:sldId id="380" r:id="rId43"/>
    <p:sldId id="381" r:id="rId44"/>
    <p:sldId id="382" r:id="rId45"/>
    <p:sldId id="383" r:id="rId46"/>
    <p:sldId id="384" r:id="rId47"/>
    <p:sldId id="385" r:id="rId48"/>
    <p:sldId id="409" r:id="rId49"/>
    <p:sldId id="386" r:id="rId50"/>
    <p:sldId id="387" r:id="rId51"/>
    <p:sldId id="388" r:id="rId52"/>
    <p:sldId id="389" r:id="rId53"/>
    <p:sldId id="422" r:id="rId54"/>
    <p:sldId id="390" r:id="rId55"/>
    <p:sldId id="391" r:id="rId56"/>
    <p:sldId id="392" r:id="rId57"/>
    <p:sldId id="393" r:id="rId58"/>
    <p:sldId id="394" r:id="rId59"/>
    <p:sldId id="395" r:id="rId60"/>
    <p:sldId id="396" r:id="rId61"/>
    <p:sldId id="397" r:id="rId62"/>
    <p:sldId id="399" r:id="rId63"/>
    <p:sldId id="398" r:id="rId64"/>
    <p:sldId id="400" r:id="rId65"/>
    <p:sldId id="410" r:id="rId66"/>
    <p:sldId id="401" r:id="rId67"/>
    <p:sldId id="416" r:id="rId68"/>
    <p:sldId id="402" r:id="rId69"/>
    <p:sldId id="417" r:id="rId70"/>
    <p:sldId id="415" r:id="rId71"/>
    <p:sldId id="273" r:id="rId7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78">
          <p15:clr>
            <a:srgbClr val="A4A3A4"/>
          </p15:clr>
        </p15:guide>
        <p15:guide id="2" orient="horz" pos="1020">
          <p15:clr>
            <a:srgbClr val="A4A3A4"/>
          </p15:clr>
        </p15:guide>
        <p15:guide id="3" pos="3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21806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Estilo Claro 1 - Ênfase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434" autoAdjust="0"/>
  </p:normalViewPr>
  <p:slideViewPr>
    <p:cSldViewPr snapToGrid="0" snapToObjects="1" showGuides="1">
      <p:cViewPr varScale="1">
        <p:scale>
          <a:sx n="70" d="100"/>
          <a:sy n="70" d="100"/>
        </p:scale>
        <p:origin x="1386" y="72"/>
      </p:cViewPr>
      <p:guideLst>
        <p:guide orient="horz" pos="778"/>
        <p:guide orient="horz" pos="1020"/>
        <p:guide pos="340"/>
      </p:guideLst>
    </p:cSldViewPr>
  </p:slideViewPr>
  <p:outlineViewPr>
    <p:cViewPr>
      <p:scale>
        <a:sx n="33" d="100"/>
        <a:sy n="33" d="100"/>
      </p:scale>
      <p:origin x="0" y="-142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53E12F-7008-42A2-8D76-B1E4EE5249F6}" type="datetimeFigureOut">
              <a:rPr lang="pt-BR" smtClean="0"/>
              <a:t>20/06/2016</a:t>
            </a:fld>
            <a:endParaRPr lang="pt-BR" dirty="0"/>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dirty="0"/>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dirty="0"/>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C259F0-7833-4BA4-B4CE-26415FCF5739}" type="slidenum">
              <a:rPr lang="pt-BR" smtClean="0"/>
              <a:t>‹nº›</a:t>
            </a:fld>
            <a:endParaRPr lang="pt-BR" dirty="0"/>
          </a:p>
        </p:txBody>
      </p:sp>
    </p:spTree>
    <p:extLst>
      <p:ext uri="{BB962C8B-B14F-4D97-AF65-F5344CB8AC3E}">
        <p14:creationId xmlns:p14="http://schemas.microsoft.com/office/powerpoint/2010/main" val="3497296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742950" indent="-285750" eaLnBrk="0" hangingPunct="0">
              <a:spcBef>
                <a:spcPct val="30000"/>
              </a:spcBef>
              <a:defRPr sz="1200">
                <a:solidFill>
                  <a:schemeClr val="tx1"/>
                </a:solidFill>
                <a:latin typeface="Calibri" pitchFamily="34" charset="0"/>
                <a:ea typeface="ＭＳ Ｐゴシック" pitchFamily="34" charset="-128"/>
              </a:defRPr>
            </a:lvl2pPr>
            <a:lvl3pPr marL="1143000" indent="-228600" eaLnBrk="0" hangingPunct="0">
              <a:spcBef>
                <a:spcPct val="30000"/>
              </a:spcBef>
              <a:defRPr sz="1200">
                <a:solidFill>
                  <a:schemeClr val="tx1"/>
                </a:solidFill>
                <a:latin typeface="Calibri" pitchFamily="34" charset="0"/>
                <a:ea typeface="ＭＳ Ｐゴシック" pitchFamily="34" charset="-128"/>
              </a:defRPr>
            </a:lvl3pPr>
            <a:lvl4pPr marL="1600200" indent="-228600" eaLnBrk="0" hangingPunct="0">
              <a:spcBef>
                <a:spcPct val="30000"/>
              </a:spcBef>
              <a:defRPr sz="1200">
                <a:solidFill>
                  <a:schemeClr val="tx1"/>
                </a:solidFill>
                <a:latin typeface="Calibri" pitchFamily="34" charset="0"/>
                <a:ea typeface="ＭＳ Ｐゴシック" pitchFamily="34" charset="-128"/>
              </a:defRPr>
            </a:lvl4pPr>
            <a:lvl5pPr marL="2057400" indent="-228600" eaLnBrk="0" hangingPunct="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spcBef>
                <a:spcPct val="0"/>
              </a:spcBef>
            </a:pPr>
            <a:fld id="{E8FA84F5-C4E3-4EC1-8796-69019ED9542A}" type="slidenum">
              <a:rPr lang="en-GB" altLang="pt-BR">
                <a:latin typeface="Arial" pitchFamily="34" charset="0"/>
              </a:rPr>
              <a:pPr>
                <a:spcBef>
                  <a:spcPct val="0"/>
                </a:spcBef>
              </a:pPr>
              <a:t>2</a:t>
            </a:fld>
            <a:endParaRPr lang="en-GB" altLang="pt-BR" dirty="0">
              <a:latin typeface="Arial" pitchFamily="34"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pt-BR" dirty="0" smtClean="0">
              <a:latin typeface="Arial" pitchFamily="34" charset="0"/>
              <a:ea typeface="ＭＳ Ｐゴシック" pitchFamily="34" charset="-128"/>
            </a:endParaRPr>
          </a:p>
        </p:txBody>
      </p:sp>
    </p:spTree>
    <p:extLst>
      <p:ext uri="{BB962C8B-B14F-4D97-AF65-F5344CB8AC3E}">
        <p14:creationId xmlns:p14="http://schemas.microsoft.com/office/powerpoint/2010/main" val="23135270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11</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34335805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12</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40337828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13</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357069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14</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40852528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15</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6120789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16</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23161949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17</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5267494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18</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19047095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19</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42104364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20</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3331696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A84C2DFD-F59B-45E7-BEB8-7C2AE358DE5D}" type="slidenum">
              <a:rPr lang="en-GB" altLang="pt-BR" sz="1300">
                <a:latin typeface="Arial" pitchFamily="34" charset="0"/>
              </a:rPr>
              <a:pPr algn="r" eaLnBrk="1" hangingPunct="1">
                <a:spcBef>
                  <a:spcPct val="0"/>
                </a:spcBef>
              </a:pPr>
              <a:t>3</a:t>
            </a:fld>
            <a:endParaRPr lang="en-GB" altLang="pt-BR" sz="1300" dirty="0">
              <a:latin typeface="Arial" pitchFamily="34" charset="0"/>
            </a:endParaRPr>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lstStyle/>
          <a:p>
            <a:pPr eaLnBrk="1" hangingPunct="1"/>
            <a:endParaRPr lang="en-US" altLang="pt-BR" dirty="0" smtClean="0">
              <a:latin typeface="Calibri" pitchFamily="34" charset="0"/>
              <a:ea typeface="ＭＳ Ｐゴシック" pitchFamily="34" charset="-128"/>
            </a:endParaRPr>
          </a:p>
        </p:txBody>
      </p:sp>
    </p:spTree>
    <p:extLst>
      <p:ext uri="{BB962C8B-B14F-4D97-AF65-F5344CB8AC3E}">
        <p14:creationId xmlns:p14="http://schemas.microsoft.com/office/powerpoint/2010/main" val="31234938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21</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19477295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22</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3747139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23</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30529168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24</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12817924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25</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35261291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26</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2988843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27</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20637882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28</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20238655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29</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5152297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30</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3813952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4</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48273225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31</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358686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32</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395336944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33</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95927345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34</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37833158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35</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261525408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36</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1849593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37</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303240696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38</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191860893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39</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32778472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40</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475950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5</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36049824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41</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351451192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42</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347316781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43</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17361394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44</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416312102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45</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142128909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46</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5074671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47</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333468262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48</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380476176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49</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16284976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50</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3839734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6</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78050193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51</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425274926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52</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66214713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53</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372394910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54</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196139338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55</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314155342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56</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410994667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57</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352903958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58</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281601800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59</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192647774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60</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15179494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7</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201311376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61</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264120627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62</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421206604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63</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353280907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64</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48579268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65</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408826756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66</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271586655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67</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65782775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68</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3880211956"/>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69</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4168226001"/>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70</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15297572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8</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294055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9</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21206943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87788" y="8688388"/>
            <a:ext cx="2970212"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475" tIns="47239" rIns="94475" bIns="47239" anchor="b"/>
          <a:lstStyle>
            <a:lvl1pPr defTabSz="942975" eaLnBrk="0" hangingPunct="0">
              <a:spcBef>
                <a:spcPct val="30000"/>
              </a:spcBef>
              <a:defRPr sz="1200">
                <a:solidFill>
                  <a:schemeClr val="tx1"/>
                </a:solidFill>
                <a:latin typeface="Calibri" pitchFamily="34" charset="0"/>
                <a:ea typeface="ＭＳ Ｐゴシック" pitchFamily="34" charset="-128"/>
              </a:defRPr>
            </a:lvl1pPr>
            <a:lvl2pPr marL="742950" indent="-285750" defTabSz="942975" eaLnBrk="0" hangingPunct="0">
              <a:spcBef>
                <a:spcPct val="30000"/>
              </a:spcBef>
              <a:defRPr sz="1200">
                <a:solidFill>
                  <a:schemeClr val="tx1"/>
                </a:solidFill>
                <a:latin typeface="Calibri" pitchFamily="34" charset="0"/>
                <a:ea typeface="ＭＳ Ｐゴシック" pitchFamily="34" charset="-128"/>
              </a:defRPr>
            </a:lvl2pPr>
            <a:lvl3pPr marL="1143000" indent="-228600" defTabSz="942975" eaLnBrk="0" hangingPunct="0">
              <a:spcBef>
                <a:spcPct val="30000"/>
              </a:spcBef>
              <a:defRPr sz="1200">
                <a:solidFill>
                  <a:schemeClr val="tx1"/>
                </a:solidFill>
                <a:latin typeface="Calibri" pitchFamily="34" charset="0"/>
                <a:ea typeface="ＭＳ Ｐゴシック" pitchFamily="34" charset="-128"/>
              </a:defRPr>
            </a:lvl3pPr>
            <a:lvl4pPr marL="1600200" indent="-228600" defTabSz="942975" eaLnBrk="0" hangingPunct="0">
              <a:spcBef>
                <a:spcPct val="30000"/>
              </a:spcBef>
              <a:defRPr sz="1200">
                <a:solidFill>
                  <a:schemeClr val="tx1"/>
                </a:solidFill>
                <a:latin typeface="Calibri" pitchFamily="34" charset="0"/>
                <a:ea typeface="ＭＳ Ｐゴシック" pitchFamily="34" charset="-128"/>
              </a:defRPr>
            </a:lvl4pPr>
            <a:lvl5pPr marL="2057400" indent="-228600" defTabSz="942975" eaLnBrk="0" hangingPunct="0">
              <a:spcBef>
                <a:spcPct val="30000"/>
              </a:spcBef>
              <a:defRPr sz="1200">
                <a:solidFill>
                  <a:schemeClr val="tx1"/>
                </a:solidFill>
                <a:latin typeface="Calibri" pitchFamily="34" charset="0"/>
                <a:ea typeface="ＭＳ Ｐゴシック" pitchFamily="34" charset="-128"/>
              </a:defRPr>
            </a:lvl5pPr>
            <a:lvl6pPr marL="25146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defTabSz="94297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lgn="r" eaLnBrk="1" hangingPunct="1">
              <a:spcBef>
                <a:spcPct val="0"/>
              </a:spcBef>
            </a:pPr>
            <a:fld id="{9BC0E3BC-C6FF-4B4E-8DED-17337254BEB9}" type="slidenum">
              <a:rPr lang="en-GB" altLang="pt-BR" sz="1300">
                <a:latin typeface="Arial" pitchFamily="34" charset="0"/>
              </a:rPr>
              <a:pPr algn="r" eaLnBrk="1" hangingPunct="1">
                <a:spcBef>
                  <a:spcPct val="0"/>
                </a:spcBef>
              </a:pPr>
              <a:t>10</a:t>
            </a:fld>
            <a:endParaRPr lang="en-GB" altLang="pt-BR" sz="1300" dirty="0">
              <a:latin typeface="Arial" pitchFamily="34" charset="0"/>
            </a:endParaRPr>
          </a:p>
        </p:txBody>
      </p:sp>
      <p:sp>
        <p:nvSpPr>
          <p:cNvPr id="132099" name="Rectangle 2"/>
          <p:cNvSpPr>
            <a:spLocks noGrp="1" noChangeArrowheads="1"/>
          </p:cNvSpPr>
          <p:nvPr>
            <p:ph type="body" idx="1"/>
          </p:nvPr>
        </p:nvSpPr>
        <p:spPr>
          <a:xfrm>
            <a:off x="249238" y="4883150"/>
            <a:ext cx="6430962" cy="37671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84" tIns="44694" rIns="89384" bIns="44694"/>
          <a:lstStyle/>
          <a:p>
            <a:pPr eaLnBrk="1" hangingPunct="1"/>
            <a:endParaRPr lang="en-GB" altLang="pt-BR" dirty="0" smtClean="0">
              <a:latin typeface="Calibri" pitchFamily="34" charset="0"/>
              <a:ea typeface="ＭＳ Ｐゴシック" pitchFamily="34" charset="-128"/>
            </a:endParaRPr>
          </a:p>
        </p:txBody>
      </p:sp>
      <p:sp>
        <p:nvSpPr>
          <p:cNvPr id="132100" name="Rectangle 3"/>
          <p:cNvSpPr>
            <a:spLocks noGrp="1" noRot="1" noChangeAspect="1" noChangeArrowheads="1" noTextEdit="1"/>
          </p:cNvSpPr>
          <p:nvPr>
            <p:ph type="sldImg"/>
          </p:nvPr>
        </p:nvSpPr>
        <p:spPr>
          <a:xfrm>
            <a:off x="315913" y="0"/>
            <a:ext cx="6226175" cy="4668838"/>
          </a:xfrm>
          <a:ln/>
        </p:spPr>
      </p:sp>
    </p:spTree>
    <p:extLst>
      <p:ext uri="{BB962C8B-B14F-4D97-AF65-F5344CB8AC3E}">
        <p14:creationId xmlns:p14="http://schemas.microsoft.com/office/powerpoint/2010/main" val="2033894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
        <p:nvSpPr>
          <p:cNvPr id="4" name="Date Placeholder 3"/>
          <p:cNvSpPr>
            <a:spLocks noGrp="1"/>
          </p:cNvSpPr>
          <p:nvPr>
            <p:ph type="dt" sz="half" idx="10"/>
          </p:nvPr>
        </p:nvSpPr>
        <p:spPr/>
        <p:txBody>
          <a:bodyPr/>
          <a:lstStyle/>
          <a:p>
            <a:fld id="{5EC96320-D8FD-544D-B7E0-050CF8BCE4FD}" type="datetimeFigureOut">
              <a:rPr lang="en-US" smtClean="0"/>
              <a:t>6/20/2016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327B42-E48D-5847-90E6-A2C3959E8ED6}" type="slidenum">
              <a:rPr lang="en-US" smtClean="0"/>
              <a:t>‹nº›</a:t>
            </a:fld>
            <a:endParaRPr lang="en-US" dirty="0"/>
          </a:p>
        </p:txBody>
      </p:sp>
    </p:spTree>
    <p:extLst>
      <p:ext uri="{BB962C8B-B14F-4D97-AF65-F5344CB8AC3E}">
        <p14:creationId xmlns:p14="http://schemas.microsoft.com/office/powerpoint/2010/main" val="2799053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5EC96320-D8FD-544D-B7E0-050CF8BCE4FD}" type="datetimeFigureOut">
              <a:rPr lang="en-US" smtClean="0"/>
              <a:t>6/20/2016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327B42-E48D-5847-90E6-A2C3959E8ED6}" type="slidenum">
              <a:rPr lang="en-US" smtClean="0"/>
              <a:t>‹nº›</a:t>
            </a:fld>
            <a:endParaRPr lang="en-US" dirty="0"/>
          </a:p>
        </p:txBody>
      </p:sp>
    </p:spTree>
    <p:extLst>
      <p:ext uri="{BB962C8B-B14F-4D97-AF65-F5344CB8AC3E}">
        <p14:creationId xmlns:p14="http://schemas.microsoft.com/office/powerpoint/2010/main" val="3104640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5EC96320-D8FD-544D-B7E0-050CF8BCE4FD}" type="datetimeFigureOut">
              <a:rPr lang="en-US" smtClean="0"/>
              <a:t>6/20/2016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327B42-E48D-5847-90E6-A2C3959E8ED6}" type="slidenum">
              <a:rPr lang="en-US" smtClean="0"/>
              <a:t>‹nº›</a:t>
            </a:fld>
            <a:endParaRPr lang="en-US" dirty="0"/>
          </a:p>
        </p:txBody>
      </p:sp>
    </p:spTree>
    <p:extLst>
      <p:ext uri="{BB962C8B-B14F-4D97-AF65-F5344CB8AC3E}">
        <p14:creationId xmlns:p14="http://schemas.microsoft.com/office/powerpoint/2010/main" val="3341031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5EC96320-D8FD-544D-B7E0-050CF8BCE4FD}" type="datetimeFigureOut">
              <a:rPr lang="en-US" smtClean="0"/>
              <a:t>6/20/2016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327B42-E48D-5847-90E6-A2C3959E8ED6}" type="slidenum">
              <a:rPr lang="en-US" smtClean="0"/>
              <a:t>‹nº›</a:t>
            </a:fld>
            <a:endParaRPr lang="en-US" dirty="0"/>
          </a:p>
        </p:txBody>
      </p:sp>
    </p:spTree>
    <p:extLst>
      <p:ext uri="{BB962C8B-B14F-4D97-AF65-F5344CB8AC3E}">
        <p14:creationId xmlns:p14="http://schemas.microsoft.com/office/powerpoint/2010/main" val="825708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5EC96320-D8FD-544D-B7E0-050CF8BCE4FD}" type="datetimeFigureOut">
              <a:rPr lang="en-US" smtClean="0"/>
              <a:t>6/20/2016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327B42-E48D-5847-90E6-A2C3959E8ED6}" type="slidenum">
              <a:rPr lang="en-US" smtClean="0"/>
              <a:t>‹nº›</a:t>
            </a:fld>
            <a:endParaRPr lang="en-US" dirty="0"/>
          </a:p>
        </p:txBody>
      </p:sp>
    </p:spTree>
    <p:extLst>
      <p:ext uri="{BB962C8B-B14F-4D97-AF65-F5344CB8AC3E}">
        <p14:creationId xmlns:p14="http://schemas.microsoft.com/office/powerpoint/2010/main" val="244240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5EC96320-D8FD-544D-B7E0-050CF8BCE4FD}" type="datetimeFigureOut">
              <a:rPr lang="en-US" smtClean="0"/>
              <a:t>6/20/2016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327B42-E48D-5847-90E6-A2C3959E8ED6}" type="slidenum">
              <a:rPr lang="en-US" smtClean="0"/>
              <a:t>‹nº›</a:t>
            </a:fld>
            <a:endParaRPr lang="en-US" dirty="0"/>
          </a:p>
        </p:txBody>
      </p:sp>
    </p:spTree>
    <p:extLst>
      <p:ext uri="{BB962C8B-B14F-4D97-AF65-F5344CB8AC3E}">
        <p14:creationId xmlns:p14="http://schemas.microsoft.com/office/powerpoint/2010/main" val="3787425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5EC96320-D8FD-544D-B7E0-050CF8BCE4FD}" type="datetimeFigureOut">
              <a:rPr lang="en-US" smtClean="0"/>
              <a:t>6/20/2016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7327B42-E48D-5847-90E6-A2C3959E8ED6}" type="slidenum">
              <a:rPr lang="en-US" smtClean="0"/>
              <a:t>‹nº›</a:t>
            </a:fld>
            <a:endParaRPr lang="en-US" dirty="0"/>
          </a:p>
        </p:txBody>
      </p:sp>
    </p:spTree>
    <p:extLst>
      <p:ext uri="{BB962C8B-B14F-4D97-AF65-F5344CB8AC3E}">
        <p14:creationId xmlns:p14="http://schemas.microsoft.com/office/powerpoint/2010/main" val="3656268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5EC96320-D8FD-544D-B7E0-050CF8BCE4FD}" type="datetimeFigureOut">
              <a:rPr lang="en-US" smtClean="0"/>
              <a:t>6/20/2016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7327B42-E48D-5847-90E6-A2C3959E8ED6}" type="slidenum">
              <a:rPr lang="en-US" smtClean="0"/>
              <a:t>‹nº›</a:t>
            </a:fld>
            <a:endParaRPr lang="en-US" dirty="0"/>
          </a:p>
        </p:txBody>
      </p:sp>
    </p:spTree>
    <p:extLst>
      <p:ext uri="{BB962C8B-B14F-4D97-AF65-F5344CB8AC3E}">
        <p14:creationId xmlns:p14="http://schemas.microsoft.com/office/powerpoint/2010/main" val="2407339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C96320-D8FD-544D-B7E0-050CF8BCE4FD}" type="datetimeFigureOut">
              <a:rPr lang="en-US" smtClean="0"/>
              <a:t>6/20/2016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7327B42-E48D-5847-90E6-A2C3959E8ED6}" type="slidenum">
              <a:rPr lang="en-US" smtClean="0"/>
              <a:t>‹nº›</a:t>
            </a:fld>
            <a:endParaRPr lang="en-US" dirty="0"/>
          </a:p>
        </p:txBody>
      </p:sp>
    </p:spTree>
    <p:extLst>
      <p:ext uri="{BB962C8B-B14F-4D97-AF65-F5344CB8AC3E}">
        <p14:creationId xmlns:p14="http://schemas.microsoft.com/office/powerpoint/2010/main" val="1006692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5EC96320-D8FD-544D-B7E0-050CF8BCE4FD}" type="datetimeFigureOut">
              <a:rPr lang="en-US" smtClean="0"/>
              <a:t>6/20/2016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327B42-E48D-5847-90E6-A2C3959E8ED6}" type="slidenum">
              <a:rPr lang="en-US" smtClean="0"/>
              <a:t>‹nº›</a:t>
            </a:fld>
            <a:endParaRPr lang="en-US" dirty="0"/>
          </a:p>
        </p:txBody>
      </p:sp>
    </p:spTree>
    <p:extLst>
      <p:ext uri="{BB962C8B-B14F-4D97-AF65-F5344CB8AC3E}">
        <p14:creationId xmlns:p14="http://schemas.microsoft.com/office/powerpoint/2010/main" val="391434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5EC96320-D8FD-544D-B7E0-050CF8BCE4FD}" type="datetimeFigureOut">
              <a:rPr lang="en-US" smtClean="0"/>
              <a:t>6/20/2016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327B42-E48D-5847-90E6-A2C3959E8ED6}" type="slidenum">
              <a:rPr lang="en-US" smtClean="0"/>
              <a:t>‹nº›</a:t>
            </a:fld>
            <a:endParaRPr lang="en-US" dirty="0"/>
          </a:p>
        </p:txBody>
      </p:sp>
    </p:spTree>
    <p:extLst>
      <p:ext uri="{BB962C8B-B14F-4D97-AF65-F5344CB8AC3E}">
        <p14:creationId xmlns:p14="http://schemas.microsoft.com/office/powerpoint/2010/main" val="3524384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C96320-D8FD-544D-B7E0-050CF8BCE4FD}" type="datetimeFigureOut">
              <a:rPr lang="en-US" smtClean="0"/>
              <a:t>6/20/2016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327B42-E48D-5847-90E6-A2C3959E8ED6}" type="slidenum">
              <a:rPr lang="en-US" smtClean="0"/>
              <a:t>‹nº›</a:t>
            </a:fld>
            <a:endParaRPr lang="en-US" dirty="0"/>
          </a:p>
        </p:txBody>
      </p:sp>
    </p:spTree>
    <p:extLst>
      <p:ext uri="{BB962C8B-B14F-4D97-AF65-F5344CB8AC3E}">
        <p14:creationId xmlns:p14="http://schemas.microsoft.com/office/powerpoint/2010/main" val="2500001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3764478" y="1186954"/>
            <a:ext cx="5319137" cy="2431435"/>
          </a:xfrm>
          <a:prstGeom prst="rect">
            <a:avLst/>
          </a:prstGeom>
          <a:noFill/>
        </p:spPr>
        <p:txBody>
          <a:bodyPr wrap="square" rtlCol="0">
            <a:spAutoFit/>
          </a:bodyPr>
          <a:lstStyle/>
          <a:p>
            <a:pPr algn="ctr"/>
            <a:r>
              <a:rPr lang="pt-BR" sz="3200" dirty="0" smtClean="0">
                <a:effectLst>
                  <a:outerShdw blurRad="38100" dist="38100" dir="2700000" algn="tl">
                    <a:srgbClr val="000000">
                      <a:alpha val="43137"/>
                    </a:srgbClr>
                  </a:outerShdw>
                </a:effectLst>
              </a:rPr>
              <a:t>Pós Graduação em Gestão Estratégica </a:t>
            </a:r>
            <a:r>
              <a:rPr lang="pt-BR" sz="3200" dirty="0">
                <a:effectLst>
                  <a:outerShdw blurRad="38100" dist="38100" dir="2700000" algn="tl">
                    <a:srgbClr val="000000">
                      <a:alpha val="43137"/>
                    </a:srgbClr>
                  </a:outerShdw>
                </a:effectLst>
              </a:rPr>
              <a:t> </a:t>
            </a:r>
            <a:r>
              <a:rPr lang="pt-BR" sz="3200" dirty="0" smtClean="0">
                <a:effectLst>
                  <a:outerShdw blurRad="38100" dist="38100" dir="2700000" algn="tl">
                    <a:srgbClr val="000000">
                      <a:alpha val="43137"/>
                    </a:srgbClr>
                  </a:outerShdw>
                </a:effectLst>
              </a:rPr>
              <a:t>e o Agronegócio  </a:t>
            </a:r>
            <a:r>
              <a:rPr lang="pt-BR" sz="3200" i="1" dirty="0" smtClean="0">
                <a:effectLst>
                  <a:outerShdw blurRad="38100" dist="38100" dir="2700000" algn="tl">
                    <a:srgbClr val="000000">
                      <a:alpha val="43137"/>
                    </a:srgbClr>
                  </a:outerShdw>
                </a:effectLst>
              </a:rPr>
              <a:t>In Company</a:t>
            </a:r>
          </a:p>
          <a:p>
            <a:pPr algn="ctr"/>
            <a:endParaRPr lang="pt-BR" sz="2800" dirty="0"/>
          </a:p>
          <a:p>
            <a:pPr algn="ctr"/>
            <a:r>
              <a:rPr lang="pt-BR" sz="2800" dirty="0" smtClean="0"/>
              <a:t>GESTÃO DO ATIVO IMOBILIZADO</a:t>
            </a:r>
            <a:endParaRPr lang="en-US" sz="2800" i="1" dirty="0">
              <a:solidFill>
                <a:schemeClr val="accent1">
                  <a:lumMod val="50000"/>
                </a:schemeClr>
              </a:solidFill>
              <a:latin typeface="Myriad Pro Cond"/>
              <a:cs typeface="Myriad Pro Cond"/>
            </a:endParaRPr>
          </a:p>
        </p:txBody>
      </p:sp>
      <p:sp>
        <p:nvSpPr>
          <p:cNvPr id="6" name="TextBox 5"/>
          <p:cNvSpPr txBox="1"/>
          <p:nvPr/>
        </p:nvSpPr>
        <p:spPr>
          <a:xfrm>
            <a:off x="3998792" y="4370451"/>
            <a:ext cx="5022376" cy="379078"/>
          </a:xfrm>
          <a:prstGeom prst="rect">
            <a:avLst/>
          </a:prstGeom>
          <a:noFill/>
        </p:spPr>
        <p:txBody>
          <a:bodyPr wrap="square" rtlCol="0">
            <a:spAutoFit/>
          </a:bodyPr>
          <a:lstStyle/>
          <a:p>
            <a:pPr algn="ctr">
              <a:lnSpc>
                <a:spcPct val="130000"/>
              </a:lnSpc>
            </a:pPr>
            <a:r>
              <a:rPr lang="en-US" sz="1600" b="1" dirty="0" smtClean="0">
                <a:solidFill>
                  <a:schemeClr val="tx1">
                    <a:lumMod val="65000"/>
                    <a:lumOff val="35000"/>
                  </a:schemeClr>
                </a:solidFill>
                <a:latin typeface="Myriad Pro"/>
                <a:cs typeface="Myriad Pro"/>
              </a:rPr>
              <a:t>Luís Moura</a:t>
            </a:r>
            <a:endParaRPr lang="en-US" sz="1600" dirty="0">
              <a:solidFill>
                <a:schemeClr val="tx1">
                  <a:lumMod val="65000"/>
                  <a:lumOff val="35000"/>
                </a:schemeClr>
              </a:solidFill>
              <a:latin typeface="Myriad Pro"/>
              <a:cs typeface="Myriad Pro"/>
            </a:endParaRPr>
          </a:p>
        </p:txBody>
      </p:sp>
    </p:spTree>
    <p:extLst>
      <p:ext uri="{BB962C8B-B14F-4D97-AF65-F5344CB8AC3E}">
        <p14:creationId xmlns:p14="http://schemas.microsoft.com/office/powerpoint/2010/main" val="9074004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a:bodyPr>
          <a:lstStyle/>
          <a:p>
            <a:r>
              <a:rPr lang="pt-BR" sz="2400" b="1" dirty="0" smtClean="0">
                <a:solidFill>
                  <a:srgbClr val="FF0000"/>
                </a:solidFill>
              </a:rPr>
              <a:t>CPC 27 – Imobilizado - Conceito</a:t>
            </a:r>
            <a:endParaRPr lang="pt-BR" sz="2400" b="1" dirty="0">
              <a:solidFill>
                <a:srgbClr val="FF0000"/>
              </a:solidFill>
            </a:endParaRPr>
          </a:p>
        </p:txBody>
      </p:sp>
      <p:sp>
        <p:nvSpPr>
          <p:cNvPr id="3" name="Espaço Reservado para Conteúdo 2"/>
          <p:cNvSpPr>
            <a:spLocks noGrp="1"/>
          </p:cNvSpPr>
          <p:nvPr>
            <p:ph idx="1"/>
          </p:nvPr>
        </p:nvSpPr>
        <p:spPr>
          <a:xfrm>
            <a:off x="0" y="1078176"/>
            <a:ext cx="8966579" cy="4681180"/>
          </a:xfrm>
        </p:spPr>
        <p:txBody>
          <a:bodyPr>
            <a:normAutofit/>
          </a:bodyPr>
          <a:lstStyle/>
          <a:p>
            <a:pPr lvl="1">
              <a:buFont typeface="Arial" panose="020B0604020202020204" pitchFamily="34" charset="0"/>
              <a:buChar char="•"/>
            </a:pPr>
            <a:r>
              <a:rPr lang="pt-BR" dirty="0"/>
              <a:t>Expressão “</a:t>
            </a:r>
            <a:r>
              <a:rPr lang="pt-BR" u="sng" dirty="0"/>
              <a:t>para aluguéis a outros</a:t>
            </a:r>
            <a:r>
              <a:rPr lang="pt-BR" dirty="0"/>
              <a:t>”, CPC 27 </a:t>
            </a:r>
            <a:r>
              <a:rPr lang="pt-BR" dirty="0" smtClean="0"/>
              <a:t>imobilizado, </a:t>
            </a:r>
            <a:r>
              <a:rPr lang="pt-BR" dirty="0"/>
              <a:t>e “</a:t>
            </a:r>
            <a:r>
              <a:rPr lang="pt-BR" u="sng" dirty="0"/>
              <a:t>para auferir aluguel</a:t>
            </a:r>
            <a:r>
              <a:rPr lang="pt-BR" dirty="0"/>
              <a:t>”, CPC 28 </a:t>
            </a:r>
            <a:r>
              <a:rPr lang="pt-BR" dirty="0" smtClean="0"/>
              <a:t>investimento. </a:t>
            </a:r>
            <a:r>
              <a:rPr lang="pt-BR" dirty="0"/>
              <a:t>Diferem no emprego de cada um deles com relação a atividade </a:t>
            </a:r>
            <a:r>
              <a:rPr lang="pt-BR" dirty="0" smtClean="0"/>
              <a:t>econômica. </a:t>
            </a:r>
          </a:p>
          <a:p>
            <a:pPr lvl="1">
              <a:buFont typeface="Arial" panose="020B0604020202020204" pitchFamily="34" charset="0"/>
              <a:buChar char="•"/>
            </a:pPr>
            <a:r>
              <a:rPr lang="pt-BR" dirty="0"/>
              <a:t>CPC 01, </a:t>
            </a:r>
            <a:r>
              <a:rPr lang="pt-BR" dirty="0">
                <a:solidFill>
                  <a:srgbClr val="FF0000"/>
                </a:solidFill>
              </a:rPr>
              <a:t>limitado aos </a:t>
            </a:r>
            <a:r>
              <a:rPr lang="pt-BR" dirty="0" smtClean="0">
                <a:solidFill>
                  <a:srgbClr val="FF0000"/>
                </a:solidFill>
              </a:rPr>
              <a:t>custos </a:t>
            </a:r>
            <a:r>
              <a:rPr lang="pt-BR" dirty="0" smtClean="0"/>
              <a:t>à </a:t>
            </a:r>
            <a:r>
              <a:rPr lang="pt-BR" dirty="0"/>
              <a:t>capacidade de o ativo gerar benefícios econômicos </a:t>
            </a:r>
            <a:r>
              <a:rPr lang="pt-BR" dirty="0" smtClean="0"/>
              <a:t>futuros</a:t>
            </a:r>
          </a:p>
          <a:p>
            <a:pPr marL="457200" lvl="1" indent="0">
              <a:buNone/>
            </a:pPr>
            <a:r>
              <a:rPr lang="pt-BR" dirty="0" smtClean="0"/>
              <a:t>Isto </a:t>
            </a:r>
            <a:r>
              <a:rPr lang="pt-BR" dirty="0"/>
              <a:t>é, não poderá estar registrado pelo valor superior ao seu valor recuperável, inferior sim. Reconhecimento da perda por valor não recuperável.</a:t>
            </a:r>
            <a:r>
              <a:rPr lang="pt-BR" b="1" dirty="0"/>
              <a:t> Valor específico para a entidade</a:t>
            </a:r>
            <a:r>
              <a:rPr lang="pt-BR" dirty="0"/>
              <a:t> </a:t>
            </a:r>
            <a:r>
              <a:rPr lang="pt-BR" dirty="0" smtClean="0"/>
              <a:t>(</a:t>
            </a:r>
            <a:r>
              <a:rPr lang="pt-BR" b="1" u="sng" dirty="0" smtClean="0"/>
              <a:t>Impairment</a:t>
            </a:r>
            <a:r>
              <a:rPr lang="pt-BR" dirty="0" smtClean="0"/>
              <a:t>)</a:t>
            </a:r>
            <a:endParaRPr lang="pt-BR" dirty="0"/>
          </a:p>
        </p:txBody>
      </p:sp>
    </p:spTree>
    <p:extLst>
      <p:ext uri="{BB962C8B-B14F-4D97-AF65-F5344CB8AC3E}">
        <p14:creationId xmlns:p14="http://schemas.microsoft.com/office/powerpoint/2010/main" val="51232117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79104"/>
            <a:ext cx="8966579" cy="585171"/>
          </a:xfrm>
        </p:spPr>
        <p:txBody>
          <a:bodyPr>
            <a:normAutofit fontScale="90000"/>
          </a:bodyPr>
          <a:lstStyle/>
          <a:p>
            <a:r>
              <a:rPr lang="pt-BR" sz="2400" b="1" dirty="0" smtClean="0">
                <a:solidFill>
                  <a:srgbClr val="FF0000"/>
                </a:solidFill>
              </a:rPr>
              <a:t>CPC </a:t>
            </a:r>
            <a:r>
              <a:rPr lang="pt-BR" sz="2400" b="1" dirty="0">
                <a:solidFill>
                  <a:srgbClr val="FF0000"/>
                </a:solidFill>
              </a:rPr>
              <a:t>22, fatores de segregação (controle interno) </a:t>
            </a:r>
            <a:r>
              <a:rPr lang="pt-BR" sz="2400" b="1" dirty="0" smtClean="0">
                <a:solidFill>
                  <a:srgbClr val="FF0000"/>
                </a:solidFill>
              </a:rPr>
              <a:t>no registro do imobilizado</a:t>
            </a:r>
            <a:endParaRPr lang="pt-BR" sz="2400" b="1" dirty="0">
              <a:solidFill>
                <a:srgbClr val="FF0000"/>
              </a:solidFill>
            </a:endParaRPr>
          </a:p>
        </p:txBody>
      </p:sp>
      <p:sp>
        <p:nvSpPr>
          <p:cNvPr id="3" name="Espaço Reservado para Conteúdo 2"/>
          <p:cNvSpPr>
            <a:spLocks noGrp="1"/>
          </p:cNvSpPr>
          <p:nvPr>
            <p:ph idx="1"/>
          </p:nvPr>
        </p:nvSpPr>
        <p:spPr>
          <a:xfrm>
            <a:off x="0" y="1078176"/>
            <a:ext cx="8966579" cy="4421872"/>
          </a:xfrm>
        </p:spPr>
        <p:txBody>
          <a:bodyPr>
            <a:normAutofit fontScale="85000" lnSpcReduction="20000"/>
          </a:bodyPr>
          <a:lstStyle/>
          <a:p>
            <a:r>
              <a:rPr lang="pt-BR" dirty="0"/>
              <a:t>Controle por área geográfica ou local </a:t>
            </a:r>
            <a:endParaRPr lang="pt-BR" sz="3600" dirty="0"/>
          </a:p>
          <a:p>
            <a:r>
              <a:rPr lang="pt-BR" dirty="0"/>
              <a:t>Segregação por segmento econômico</a:t>
            </a:r>
            <a:endParaRPr lang="pt-BR" sz="3600" dirty="0"/>
          </a:p>
          <a:p>
            <a:r>
              <a:rPr lang="pt-BR" dirty="0"/>
              <a:t>Segregação por função ou departamento</a:t>
            </a:r>
            <a:endParaRPr lang="pt-BR" sz="3600" dirty="0"/>
          </a:p>
          <a:p>
            <a:r>
              <a:rPr lang="pt-BR" dirty="0"/>
              <a:t>Necessidades internas e de terceiros</a:t>
            </a:r>
            <a:endParaRPr lang="pt-BR" sz="3600" dirty="0"/>
          </a:p>
          <a:p>
            <a:r>
              <a:rPr lang="pt-BR" dirty="0"/>
              <a:t>Exigências fiscais </a:t>
            </a:r>
            <a:r>
              <a:rPr lang="pt-BR" dirty="0" smtClean="0"/>
              <a:t>- Veículo</a:t>
            </a:r>
            <a:r>
              <a:rPr lang="pt-BR" dirty="0"/>
              <a:t>, depreciação de 20% ou 13% ao ano</a:t>
            </a:r>
            <a:endParaRPr lang="pt-BR" sz="3200" dirty="0"/>
          </a:p>
          <a:p>
            <a:r>
              <a:rPr lang="pt-BR" dirty="0"/>
              <a:t>Conceito de unidade de propriedade</a:t>
            </a:r>
            <a:endParaRPr lang="pt-BR" sz="3600" dirty="0"/>
          </a:p>
          <a:p>
            <a:pPr lvl="1"/>
            <a:r>
              <a:rPr lang="pt-BR" dirty="0"/>
              <a:t>Unidade forno, onde a troca de placas, motores seja alocado ao forno específico.</a:t>
            </a:r>
            <a:endParaRPr lang="pt-BR" sz="3200" dirty="0"/>
          </a:p>
          <a:p>
            <a:r>
              <a:rPr lang="pt-BR" dirty="0"/>
              <a:t>Conceito de unidade geradora de caixa</a:t>
            </a:r>
            <a:endParaRPr lang="pt-BR" sz="3600" dirty="0"/>
          </a:p>
          <a:p>
            <a:r>
              <a:rPr lang="pt-BR" dirty="0" smtClean="0"/>
              <a:t>Penhor </a:t>
            </a:r>
            <a:r>
              <a:rPr lang="pt-BR" dirty="0"/>
              <a:t>garantia, aval, plano de manutenção etc.</a:t>
            </a:r>
            <a:endParaRPr lang="pt-BR" sz="3600" dirty="0"/>
          </a:p>
        </p:txBody>
      </p:sp>
    </p:spTree>
    <p:extLst>
      <p:ext uri="{BB962C8B-B14F-4D97-AF65-F5344CB8AC3E}">
        <p14:creationId xmlns:p14="http://schemas.microsoft.com/office/powerpoint/2010/main" val="61806228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a:bodyPr>
          <a:lstStyle/>
          <a:p>
            <a:r>
              <a:rPr lang="pt-BR" sz="2400" b="1" dirty="0">
                <a:solidFill>
                  <a:srgbClr val="FF0000"/>
                </a:solidFill>
              </a:rPr>
              <a:t>Conceitos e definições</a:t>
            </a:r>
          </a:p>
        </p:txBody>
      </p:sp>
      <p:sp>
        <p:nvSpPr>
          <p:cNvPr id="3" name="Espaço Reservado para Conteúdo 2"/>
          <p:cNvSpPr>
            <a:spLocks noGrp="1"/>
          </p:cNvSpPr>
          <p:nvPr>
            <p:ph idx="1"/>
          </p:nvPr>
        </p:nvSpPr>
        <p:spPr>
          <a:xfrm>
            <a:off x="88710" y="1514902"/>
            <a:ext cx="8966579" cy="3848667"/>
          </a:xfrm>
        </p:spPr>
        <p:txBody>
          <a:bodyPr>
            <a:normAutofit/>
          </a:bodyPr>
          <a:lstStyle/>
          <a:p>
            <a:pPr marL="0" indent="0">
              <a:buNone/>
            </a:pPr>
            <a:r>
              <a:rPr lang="pt-BR" sz="3600" b="1" dirty="0"/>
              <a:t>Valor contábil</a:t>
            </a:r>
            <a:r>
              <a:rPr lang="pt-BR" sz="3600" dirty="0"/>
              <a:t> é o valor pelo qual </a:t>
            </a:r>
            <a:r>
              <a:rPr lang="pt-BR" sz="3600" u="sng" dirty="0"/>
              <a:t>um ativo é reconhecido</a:t>
            </a:r>
            <a:r>
              <a:rPr lang="pt-BR" sz="3600" dirty="0"/>
              <a:t> após a dedução da </a:t>
            </a:r>
            <a:r>
              <a:rPr lang="pt-BR" sz="3600" u="sng" dirty="0"/>
              <a:t>depreciação</a:t>
            </a:r>
            <a:r>
              <a:rPr lang="pt-BR" sz="3600" dirty="0"/>
              <a:t> e da </a:t>
            </a:r>
            <a:r>
              <a:rPr lang="pt-BR" sz="3600" u="sng" dirty="0"/>
              <a:t>perda por redução</a:t>
            </a:r>
            <a:r>
              <a:rPr lang="pt-BR" sz="3600" dirty="0"/>
              <a:t> ao </a:t>
            </a:r>
            <a:r>
              <a:rPr lang="pt-BR" sz="3600" u="sng" dirty="0"/>
              <a:t>valor recuperável acumuladas</a:t>
            </a:r>
            <a:r>
              <a:rPr lang="pt-BR" sz="3600" dirty="0" smtClean="0"/>
              <a:t>.</a:t>
            </a:r>
          </a:p>
          <a:p>
            <a:pPr marL="0" indent="0">
              <a:buNone/>
            </a:pPr>
            <a:endParaRPr lang="pt-BR" sz="3600" dirty="0" smtClean="0"/>
          </a:p>
          <a:p>
            <a:pPr marL="0" indent="0">
              <a:buNone/>
            </a:pPr>
            <a:r>
              <a:rPr lang="pt-BR" sz="3600" b="1" dirty="0" smtClean="0"/>
              <a:t>Vr. Contábil </a:t>
            </a:r>
            <a:r>
              <a:rPr lang="pt-BR" sz="3600" dirty="0" smtClean="0"/>
              <a:t>= Vr. do bem – deprec - perdas</a:t>
            </a:r>
            <a:endParaRPr lang="pt-BR" sz="3600" dirty="0"/>
          </a:p>
          <a:p>
            <a:pPr marL="0" indent="0">
              <a:buNone/>
            </a:pPr>
            <a:endParaRPr lang="pt-BR" sz="3600" dirty="0"/>
          </a:p>
        </p:txBody>
      </p:sp>
    </p:spTree>
    <p:extLst>
      <p:ext uri="{BB962C8B-B14F-4D97-AF65-F5344CB8AC3E}">
        <p14:creationId xmlns:p14="http://schemas.microsoft.com/office/powerpoint/2010/main" val="8587017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a:bodyPr>
          <a:lstStyle/>
          <a:p>
            <a:r>
              <a:rPr lang="pt-BR" sz="2400" b="1" dirty="0">
                <a:solidFill>
                  <a:srgbClr val="FF0000"/>
                </a:solidFill>
              </a:rPr>
              <a:t>Conceitos e definições</a:t>
            </a:r>
          </a:p>
        </p:txBody>
      </p:sp>
      <p:sp>
        <p:nvSpPr>
          <p:cNvPr id="3" name="Espaço Reservado para Conteúdo 2"/>
          <p:cNvSpPr>
            <a:spLocks noGrp="1"/>
          </p:cNvSpPr>
          <p:nvPr>
            <p:ph idx="1"/>
          </p:nvPr>
        </p:nvSpPr>
        <p:spPr>
          <a:xfrm>
            <a:off x="0" y="614150"/>
            <a:ext cx="8966579" cy="5322625"/>
          </a:xfrm>
        </p:spPr>
        <p:txBody>
          <a:bodyPr>
            <a:normAutofit/>
          </a:bodyPr>
          <a:lstStyle/>
          <a:p>
            <a:pPr marL="0" indent="0" algn="just">
              <a:buNone/>
            </a:pPr>
            <a:r>
              <a:rPr lang="pt-BR" sz="3600" b="1" dirty="0" smtClean="0"/>
              <a:t>Custo do Bem - </a:t>
            </a:r>
            <a:r>
              <a:rPr lang="pt-BR" sz="3600" u="sng" dirty="0" smtClean="0"/>
              <a:t>caixa </a:t>
            </a:r>
            <a:r>
              <a:rPr lang="pt-BR" sz="3600" u="sng" dirty="0"/>
              <a:t>pago</a:t>
            </a:r>
            <a:r>
              <a:rPr lang="pt-BR" sz="3600" dirty="0"/>
              <a:t> ou o </a:t>
            </a:r>
            <a:r>
              <a:rPr lang="pt-BR" sz="3600" u="sng" dirty="0"/>
              <a:t>valor justo</a:t>
            </a:r>
            <a:r>
              <a:rPr lang="pt-BR" sz="3600" dirty="0"/>
              <a:t> </a:t>
            </a:r>
            <a:r>
              <a:rPr lang="pt-BR" sz="3600" dirty="0" smtClean="0"/>
              <a:t>na </a:t>
            </a:r>
            <a:r>
              <a:rPr lang="pt-BR" sz="3600" dirty="0"/>
              <a:t>data da </a:t>
            </a:r>
            <a:r>
              <a:rPr lang="pt-BR" sz="3600" u="sng" dirty="0"/>
              <a:t>sua aquisição ou construção</a:t>
            </a:r>
            <a:r>
              <a:rPr lang="pt-BR" sz="3600" dirty="0"/>
              <a:t>, ou ainda, se for o caso, o valor atribuído ao ativo quando </a:t>
            </a:r>
            <a:r>
              <a:rPr lang="pt-BR" sz="3600" u="sng" dirty="0"/>
              <a:t>inicialmente </a:t>
            </a:r>
            <a:r>
              <a:rPr lang="pt-BR" sz="3600" u="sng" dirty="0" smtClean="0"/>
              <a:t>reconhecido,</a:t>
            </a:r>
            <a:r>
              <a:rPr lang="pt-BR" sz="3600" dirty="0" smtClean="0"/>
              <a:t> </a:t>
            </a:r>
            <a:r>
              <a:rPr lang="pt-BR" sz="3600" dirty="0"/>
              <a:t>de acordo com as </a:t>
            </a:r>
            <a:r>
              <a:rPr lang="pt-BR" sz="3600" dirty="0" smtClean="0"/>
              <a:t>disposições do CPC </a:t>
            </a:r>
            <a:r>
              <a:rPr lang="pt-BR" sz="3600" dirty="0"/>
              <a:t>10 – </a:t>
            </a:r>
            <a:r>
              <a:rPr lang="pt-BR" sz="3600" dirty="0" smtClean="0"/>
              <a:t>Adoção Inicial.</a:t>
            </a:r>
            <a:endParaRPr lang="pt-BR" sz="3600" dirty="0"/>
          </a:p>
          <a:p>
            <a:pPr marL="0" indent="0">
              <a:buNone/>
            </a:pPr>
            <a:endParaRPr lang="pt-BR" sz="3600" dirty="0" smtClean="0"/>
          </a:p>
          <a:p>
            <a:pPr marL="0" indent="0">
              <a:buNone/>
            </a:pPr>
            <a:r>
              <a:rPr lang="pt-BR" sz="3600" b="1" dirty="0" smtClean="0"/>
              <a:t>Custo</a:t>
            </a:r>
            <a:r>
              <a:rPr lang="pt-BR" sz="3600" dirty="0" smtClean="0"/>
              <a:t> = Pago ou justo ou outro</a:t>
            </a:r>
            <a:endParaRPr lang="pt-BR" sz="3600" dirty="0"/>
          </a:p>
        </p:txBody>
      </p:sp>
    </p:spTree>
    <p:extLst>
      <p:ext uri="{BB962C8B-B14F-4D97-AF65-F5344CB8AC3E}">
        <p14:creationId xmlns:p14="http://schemas.microsoft.com/office/powerpoint/2010/main" val="408791009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fontScale="90000"/>
          </a:bodyPr>
          <a:lstStyle/>
          <a:p>
            <a:r>
              <a:rPr lang="pt-BR" sz="2400" b="1" dirty="0">
                <a:solidFill>
                  <a:srgbClr val="FF0000"/>
                </a:solidFill>
              </a:rPr>
              <a:t>Conceitos e </a:t>
            </a:r>
            <a:r>
              <a:rPr lang="pt-BR" sz="2400" b="1" dirty="0" smtClean="0">
                <a:solidFill>
                  <a:srgbClr val="FF0000"/>
                </a:solidFill>
              </a:rPr>
              <a:t>definições </a:t>
            </a:r>
            <a:r>
              <a:rPr lang="pt-BR" sz="2400" b="1" dirty="0">
                <a:solidFill>
                  <a:srgbClr val="FF0000"/>
                </a:solidFill>
              </a:rPr>
              <a:t>- </a:t>
            </a:r>
            <a:r>
              <a:rPr lang="pt-BR" sz="2400" b="1" u="sng" dirty="0">
                <a:solidFill>
                  <a:srgbClr val="FF0000"/>
                </a:solidFill>
              </a:rPr>
              <a:t>Custo = Pago ou </a:t>
            </a:r>
            <a:r>
              <a:rPr lang="pt-BR" sz="2400" b="1" u="sng" dirty="0">
                <a:solidFill>
                  <a:schemeClr val="tx2">
                    <a:lumMod val="50000"/>
                  </a:schemeClr>
                </a:solidFill>
              </a:rPr>
              <a:t>justo</a:t>
            </a:r>
            <a:r>
              <a:rPr lang="pt-BR" sz="2400" b="1" u="sng" dirty="0">
                <a:solidFill>
                  <a:srgbClr val="FF0000"/>
                </a:solidFill>
              </a:rPr>
              <a:t> ou </a:t>
            </a:r>
            <a:r>
              <a:rPr lang="pt-BR" sz="2400" b="1" u="sng" dirty="0" smtClean="0">
                <a:solidFill>
                  <a:srgbClr val="FF0000"/>
                </a:solidFill>
              </a:rPr>
              <a:t>Outro</a:t>
            </a:r>
            <a:r>
              <a:rPr lang="pt-BR" sz="2400" b="1" u="sng" dirty="0">
                <a:solidFill>
                  <a:srgbClr val="FF0000"/>
                </a:solidFill>
              </a:rPr>
              <a:t/>
            </a:r>
            <a:br>
              <a:rPr lang="pt-BR" sz="2400" b="1" u="sng" dirty="0">
                <a:solidFill>
                  <a:srgbClr val="FF0000"/>
                </a:solidFill>
              </a:rPr>
            </a:br>
            <a:endParaRPr lang="pt-BR" sz="2400" b="1" u="sng" dirty="0">
              <a:solidFill>
                <a:srgbClr val="FF0000"/>
              </a:solidFill>
            </a:endParaRPr>
          </a:p>
        </p:txBody>
      </p:sp>
      <p:sp>
        <p:nvSpPr>
          <p:cNvPr id="3" name="Espaço Reservado para Conteúdo 2"/>
          <p:cNvSpPr>
            <a:spLocks noGrp="1"/>
          </p:cNvSpPr>
          <p:nvPr>
            <p:ph idx="1"/>
          </p:nvPr>
        </p:nvSpPr>
        <p:spPr>
          <a:xfrm>
            <a:off x="0" y="655094"/>
            <a:ext cx="8966579" cy="5295330"/>
          </a:xfrm>
        </p:spPr>
        <p:txBody>
          <a:bodyPr>
            <a:normAutofit/>
          </a:bodyPr>
          <a:lstStyle/>
          <a:p>
            <a:pPr marL="0" indent="0">
              <a:buNone/>
            </a:pPr>
            <a:r>
              <a:rPr lang="pt-BR" sz="3600" b="1" dirty="0"/>
              <a:t>Valor justo</a:t>
            </a:r>
            <a:r>
              <a:rPr lang="pt-BR" sz="3600" dirty="0"/>
              <a:t> </a:t>
            </a:r>
            <a:r>
              <a:rPr lang="pt-BR" sz="3600" b="1" dirty="0"/>
              <a:t>(</a:t>
            </a:r>
            <a:r>
              <a:rPr lang="pt-BR" sz="3600" b="1" i="1" dirty="0"/>
              <a:t>fair value</a:t>
            </a:r>
            <a:r>
              <a:rPr lang="pt-BR" sz="3600" b="1" dirty="0"/>
              <a:t>) </a:t>
            </a:r>
            <a:r>
              <a:rPr lang="pt-BR" sz="3600" dirty="0"/>
              <a:t>é o preço que </a:t>
            </a:r>
            <a:r>
              <a:rPr lang="pt-BR" sz="3600" u="sng" dirty="0"/>
              <a:t>seria recebido pela venda de um ativo</a:t>
            </a:r>
            <a:r>
              <a:rPr lang="pt-BR" sz="3600" dirty="0"/>
              <a:t> ou que seria pago pela transferência de um passivo em uma transação </a:t>
            </a:r>
            <a:r>
              <a:rPr lang="pt-BR" sz="3600" b="1" u="sng" dirty="0"/>
              <a:t>não forçada</a:t>
            </a:r>
            <a:r>
              <a:rPr lang="pt-BR" sz="3600" b="1" dirty="0"/>
              <a:t> </a:t>
            </a:r>
            <a:r>
              <a:rPr lang="pt-BR" sz="3600" dirty="0"/>
              <a:t>entre participantes do mercado </a:t>
            </a:r>
            <a:r>
              <a:rPr lang="pt-BR" sz="3600" b="1" u="sng" dirty="0" smtClean="0">
                <a:solidFill>
                  <a:schemeClr val="tx2"/>
                </a:solidFill>
              </a:rPr>
              <a:t>na </a:t>
            </a:r>
            <a:r>
              <a:rPr lang="pt-BR" sz="3600" b="1" u="sng" dirty="0">
                <a:solidFill>
                  <a:schemeClr val="tx2"/>
                </a:solidFill>
              </a:rPr>
              <a:t>data de mensuração</a:t>
            </a:r>
            <a:r>
              <a:rPr lang="pt-BR" sz="3600" dirty="0"/>
              <a:t> sob condições atuais de mercado, para o ativo não financeiro (imobilizado). (CPC 46 Mensuração do Valor Justo). </a:t>
            </a:r>
          </a:p>
        </p:txBody>
      </p:sp>
    </p:spTree>
    <p:extLst>
      <p:ext uri="{BB962C8B-B14F-4D97-AF65-F5344CB8AC3E}">
        <p14:creationId xmlns:p14="http://schemas.microsoft.com/office/powerpoint/2010/main" val="173229656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fontScale="90000"/>
          </a:bodyPr>
          <a:lstStyle/>
          <a:p>
            <a:r>
              <a:rPr lang="pt-BR" sz="2400" b="1" dirty="0">
                <a:solidFill>
                  <a:srgbClr val="FF0000"/>
                </a:solidFill>
              </a:rPr>
              <a:t>Conceitos e definições - </a:t>
            </a:r>
            <a:r>
              <a:rPr lang="pt-BR" sz="2400" b="1" u="sng" dirty="0">
                <a:solidFill>
                  <a:srgbClr val="FF0000"/>
                </a:solidFill>
              </a:rPr>
              <a:t>Custo = Pago </a:t>
            </a:r>
            <a:r>
              <a:rPr lang="pt-BR" sz="2400" b="1" u="sng" dirty="0">
                <a:solidFill>
                  <a:srgbClr val="C00000"/>
                </a:solidFill>
              </a:rPr>
              <a:t>ou justo ou </a:t>
            </a:r>
            <a:r>
              <a:rPr lang="pt-BR" sz="2400" b="1" u="sng" dirty="0" smtClean="0">
                <a:solidFill>
                  <a:schemeClr val="tx2">
                    <a:lumMod val="50000"/>
                  </a:schemeClr>
                </a:solidFill>
              </a:rPr>
              <a:t>Outro</a:t>
            </a:r>
            <a:r>
              <a:rPr lang="pt-BR" sz="2400" b="1" u="sng" dirty="0">
                <a:solidFill>
                  <a:srgbClr val="FF0000"/>
                </a:solidFill>
              </a:rPr>
              <a:t/>
            </a:r>
            <a:br>
              <a:rPr lang="pt-BR" sz="2400" b="1" u="sng" dirty="0">
                <a:solidFill>
                  <a:srgbClr val="FF0000"/>
                </a:solidFill>
              </a:rPr>
            </a:br>
            <a:endParaRPr lang="pt-BR" sz="2400" b="1" dirty="0">
              <a:solidFill>
                <a:srgbClr val="FF0000"/>
              </a:solidFill>
            </a:endParaRPr>
          </a:p>
        </p:txBody>
      </p:sp>
      <p:sp>
        <p:nvSpPr>
          <p:cNvPr id="3" name="Espaço Reservado para Conteúdo 2"/>
          <p:cNvSpPr>
            <a:spLocks noGrp="1"/>
          </p:cNvSpPr>
          <p:nvPr>
            <p:ph idx="1"/>
          </p:nvPr>
        </p:nvSpPr>
        <p:spPr>
          <a:xfrm>
            <a:off x="0" y="586854"/>
            <a:ext cx="8966579" cy="5377218"/>
          </a:xfrm>
        </p:spPr>
        <p:txBody>
          <a:bodyPr>
            <a:normAutofit/>
          </a:bodyPr>
          <a:lstStyle/>
          <a:p>
            <a:pPr marL="0" indent="0">
              <a:buNone/>
            </a:pPr>
            <a:endParaRPr lang="pt-BR" sz="3600" dirty="0"/>
          </a:p>
          <a:p>
            <a:r>
              <a:rPr lang="pt-BR" sz="3600" b="1" dirty="0"/>
              <a:t>Valor específico para a entidade</a:t>
            </a:r>
            <a:r>
              <a:rPr lang="pt-BR" sz="3600" dirty="0"/>
              <a:t> (</a:t>
            </a:r>
            <a:r>
              <a:rPr lang="pt-BR" sz="3600" b="1" u="sng" dirty="0"/>
              <a:t>valor em uso</a:t>
            </a:r>
            <a:r>
              <a:rPr lang="pt-BR" sz="3600" dirty="0"/>
              <a:t>) é o valor presente dos fluxos de caixa que a entidade espera (i) obter com o uso contínuo de um ativo e com a alienação ao final da sua vida útil ou (ii) incorrer para a liquidação de um passivo.</a:t>
            </a:r>
          </a:p>
        </p:txBody>
      </p:sp>
    </p:spTree>
    <p:extLst>
      <p:ext uri="{BB962C8B-B14F-4D97-AF65-F5344CB8AC3E}">
        <p14:creationId xmlns:p14="http://schemas.microsoft.com/office/powerpoint/2010/main" val="304740431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a:bodyPr>
          <a:lstStyle/>
          <a:p>
            <a:r>
              <a:rPr lang="pt-BR" sz="2400" b="1" dirty="0">
                <a:solidFill>
                  <a:srgbClr val="FF0000"/>
                </a:solidFill>
              </a:rPr>
              <a:t>Conceitos e definições</a:t>
            </a:r>
          </a:p>
        </p:txBody>
      </p:sp>
      <p:sp>
        <p:nvSpPr>
          <p:cNvPr id="3" name="Espaço Reservado para Conteúdo 2"/>
          <p:cNvSpPr>
            <a:spLocks noGrp="1"/>
          </p:cNvSpPr>
          <p:nvPr>
            <p:ph idx="1"/>
          </p:nvPr>
        </p:nvSpPr>
        <p:spPr>
          <a:xfrm>
            <a:off x="0" y="655093"/>
            <a:ext cx="8966579" cy="5554637"/>
          </a:xfrm>
        </p:spPr>
        <p:txBody>
          <a:bodyPr>
            <a:normAutofit fontScale="92500" lnSpcReduction="10000"/>
          </a:bodyPr>
          <a:lstStyle/>
          <a:p>
            <a:r>
              <a:rPr lang="pt-BR" sz="3600" b="1" dirty="0"/>
              <a:t>Valor depreciável</a:t>
            </a:r>
            <a:r>
              <a:rPr lang="pt-BR" sz="3600" dirty="0"/>
              <a:t> é o </a:t>
            </a:r>
            <a:r>
              <a:rPr lang="pt-BR" sz="3600" u="sng" dirty="0"/>
              <a:t>custo de um ativo</a:t>
            </a:r>
            <a:r>
              <a:rPr lang="pt-BR" sz="3600" dirty="0"/>
              <a:t> ou outro </a:t>
            </a:r>
            <a:r>
              <a:rPr lang="pt-BR" sz="3600" u="sng" dirty="0"/>
              <a:t>valor que substitua o custo</a:t>
            </a:r>
            <a:r>
              <a:rPr lang="pt-BR" sz="3600" dirty="0"/>
              <a:t>, </a:t>
            </a:r>
            <a:r>
              <a:rPr lang="pt-BR" sz="3600" u="sng" dirty="0"/>
              <a:t>menos o seu valor residual</a:t>
            </a:r>
            <a:r>
              <a:rPr lang="pt-BR" sz="3600" dirty="0" smtClean="0"/>
              <a:t>.</a:t>
            </a:r>
          </a:p>
          <a:p>
            <a:pPr marL="0" indent="0">
              <a:buNone/>
            </a:pPr>
            <a:endParaRPr lang="pt-BR" sz="3600" dirty="0" smtClean="0"/>
          </a:p>
          <a:p>
            <a:r>
              <a:rPr lang="pt-BR" sz="3600" b="1" dirty="0" smtClean="0"/>
              <a:t>Depreciação </a:t>
            </a:r>
            <a:r>
              <a:rPr lang="pt-BR" sz="3600" dirty="0"/>
              <a:t>é a alocação </a:t>
            </a:r>
            <a:r>
              <a:rPr lang="pt-BR" sz="3600" u="sng" dirty="0"/>
              <a:t>sistemática</a:t>
            </a:r>
            <a:r>
              <a:rPr lang="pt-BR" sz="3600" dirty="0"/>
              <a:t> do valor depreciável de um ativo ao </a:t>
            </a:r>
            <a:r>
              <a:rPr lang="pt-BR" sz="3600" u="sng" dirty="0"/>
              <a:t>longo da sua vida útil</a:t>
            </a:r>
            <a:r>
              <a:rPr lang="pt-BR" sz="3600" dirty="0" smtClean="0"/>
              <a:t>.</a:t>
            </a:r>
          </a:p>
          <a:p>
            <a:pPr marL="0" indent="0">
              <a:buNone/>
            </a:pPr>
            <a:endParaRPr lang="pt-BR" sz="3600" dirty="0" smtClean="0"/>
          </a:p>
          <a:p>
            <a:pPr marL="0" indent="0">
              <a:buNone/>
            </a:pPr>
            <a:r>
              <a:rPr lang="pt-BR" sz="3600" dirty="0" smtClean="0">
                <a:solidFill>
                  <a:srgbClr val="FF0000"/>
                </a:solidFill>
              </a:rPr>
              <a:t>A </a:t>
            </a:r>
            <a:r>
              <a:rPr lang="pt-BR" sz="3600" u="sng" dirty="0" smtClean="0">
                <a:solidFill>
                  <a:srgbClr val="FF0000"/>
                </a:solidFill>
              </a:rPr>
              <a:t>depreciação </a:t>
            </a:r>
            <a:r>
              <a:rPr lang="pt-BR" sz="3600" u="sng" dirty="0">
                <a:solidFill>
                  <a:srgbClr val="FF0000"/>
                </a:solidFill>
              </a:rPr>
              <a:t>dedutível</a:t>
            </a:r>
            <a:r>
              <a:rPr lang="pt-BR" sz="3600" dirty="0">
                <a:solidFill>
                  <a:srgbClr val="FF0000"/>
                </a:solidFill>
              </a:rPr>
              <a:t> na apuração do imposto será determinada mediante a aplicação </a:t>
            </a:r>
            <a:r>
              <a:rPr lang="pt-BR" sz="3600" u="sng" dirty="0">
                <a:solidFill>
                  <a:srgbClr val="FF0000"/>
                </a:solidFill>
              </a:rPr>
              <a:t>da taxa anual de depreciação sobre o </a:t>
            </a:r>
            <a:r>
              <a:rPr lang="pt-BR" sz="3600" b="1" u="sng" dirty="0">
                <a:solidFill>
                  <a:schemeClr val="tx2">
                    <a:lumMod val="50000"/>
                  </a:schemeClr>
                </a:solidFill>
              </a:rPr>
              <a:t>custo de aquisição do ativo</a:t>
            </a:r>
            <a:r>
              <a:rPr lang="pt-BR" sz="3600" dirty="0">
                <a:solidFill>
                  <a:srgbClr val="FF0000"/>
                </a:solidFill>
              </a:rPr>
              <a:t>. (Art. 57, § 1º da Lei nº 12.973/2014). </a:t>
            </a:r>
          </a:p>
        </p:txBody>
      </p:sp>
    </p:spTree>
    <p:extLst>
      <p:ext uri="{BB962C8B-B14F-4D97-AF65-F5344CB8AC3E}">
        <p14:creationId xmlns:p14="http://schemas.microsoft.com/office/powerpoint/2010/main" val="356112917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fontScale="90000"/>
          </a:bodyPr>
          <a:lstStyle/>
          <a:p>
            <a:r>
              <a:rPr lang="pt-BR" sz="2400" b="1" dirty="0">
                <a:solidFill>
                  <a:srgbClr val="FF0000"/>
                </a:solidFill>
              </a:rPr>
              <a:t>Conceitos e </a:t>
            </a:r>
            <a:r>
              <a:rPr lang="pt-BR" sz="2400" b="1" dirty="0" smtClean="0">
                <a:solidFill>
                  <a:srgbClr val="FF0000"/>
                </a:solidFill>
              </a:rPr>
              <a:t>definições</a:t>
            </a:r>
            <a:r>
              <a:rPr lang="pt-BR" sz="2400" b="1" u="sng" dirty="0">
                <a:solidFill>
                  <a:srgbClr val="FF0000"/>
                </a:solidFill>
              </a:rPr>
              <a:t/>
            </a:r>
            <a:br>
              <a:rPr lang="pt-BR" sz="2400" b="1" u="sng" dirty="0">
                <a:solidFill>
                  <a:srgbClr val="FF0000"/>
                </a:solidFill>
              </a:rPr>
            </a:br>
            <a:endParaRPr lang="pt-BR" sz="2400" b="1" dirty="0">
              <a:solidFill>
                <a:srgbClr val="FF0000"/>
              </a:solidFill>
            </a:endParaRPr>
          </a:p>
        </p:txBody>
      </p:sp>
      <p:sp>
        <p:nvSpPr>
          <p:cNvPr id="3" name="Espaço Reservado para Conteúdo 2"/>
          <p:cNvSpPr>
            <a:spLocks noGrp="1"/>
          </p:cNvSpPr>
          <p:nvPr>
            <p:ph idx="1"/>
          </p:nvPr>
        </p:nvSpPr>
        <p:spPr>
          <a:xfrm>
            <a:off x="0" y="1119117"/>
            <a:ext cx="8966579" cy="5377218"/>
          </a:xfrm>
        </p:spPr>
        <p:txBody>
          <a:bodyPr>
            <a:normAutofit fontScale="92500" lnSpcReduction="10000"/>
          </a:bodyPr>
          <a:lstStyle/>
          <a:p>
            <a:r>
              <a:rPr lang="pt-BR" sz="3600" b="1" dirty="0"/>
              <a:t>Valor residual</a:t>
            </a:r>
            <a:r>
              <a:rPr lang="pt-BR" sz="3600" dirty="0"/>
              <a:t> de um ativo é o </a:t>
            </a:r>
            <a:r>
              <a:rPr lang="pt-BR" sz="3600" u="sng" dirty="0"/>
              <a:t>valor estimado</a:t>
            </a:r>
            <a:r>
              <a:rPr lang="pt-BR" sz="3600" dirty="0"/>
              <a:t> que a entidade obteria com a venda do ativo, após deduzir as despesas estimadas de venda, caso o ativo já tivesse a idade e a condição esperadas para o fim de sua vida útil.</a:t>
            </a:r>
          </a:p>
          <a:p>
            <a:pPr marL="0" indent="0">
              <a:buNone/>
            </a:pPr>
            <a:endParaRPr lang="pt-BR" sz="3600" b="1" dirty="0" smtClean="0"/>
          </a:p>
          <a:p>
            <a:pPr marL="0" indent="0">
              <a:buNone/>
            </a:pPr>
            <a:r>
              <a:rPr lang="pt-BR" sz="3600" b="1" dirty="0"/>
              <a:t>Despesas de venda ou de baixa</a:t>
            </a:r>
            <a:r>
              <a:rPr lang="pt-BR" sz="3600" dirty="0"/>
              <a:t> são despesas incrementais diretamente atribuíveis à venda ou à baixa de um ativo ou de uma unidade geradora de caixa, excluindo as despesas financeiras e de impostos sobre o resultado gerado.</a:t>
            </a:r>
          </a:p>
          <a:p>
            <a:pPr marL="0" indent="0">
              <a:buNone/>
            </a:pPr>
            <a:endParaRPr lang="pt-BR" sz="3600" b="1" dirty="0"/>
          </a:p>
        </p:txBody>
      </p:sp>
    </p:spTree>
    <p:extLst>
      <p:ext uri="{BB962C8B-B14F-4D97-AF65-F5344CB8AC3E}">
        <p14:creationId xmlns:p14="http://schemas.microsoft.com/office/powerpoint/2010/main" val="3414245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fontScale="90000"/>
          </a:bodyPr>
          <a:lstStyle/>
          <a:p>
            <a:r>
              <a:rPr lang="pt-BR" sz="2400" b="1" dirty="0">
                <a:solidFill>
                  <a:srgbClr val="FF0000"/>
                </a:solidFill>
              </a:rPr>
              <a:t>Conceitos e definições</a:t>
            </a:r>
            <a:r>
              <a:rPr lang="pt-BR" sz="2400" b="1" u="sng" dirty="0">
                <a:solidFill>
                  <a:srgbClr val="FF0000"/>
                </a:solidFill>
              </a:rPr>
              <a:t/>
            </a:r>
            <a:br>
              <a:rPr lang="pt-BR" sz="2400" b="1" u="sng" dirty="0">
                <a:solidFill>
                  <a:srgbClr val="FF0000"/>
                </a:solidFill>
              </a:rPr>
            </a:br>
            <a:endParaRPr lang="pt-BR" sz="2400" b="1" dirty="0">
              <a:solidFill>
                <a:srgbClr val="FF0000"/>
              </a:solidFill>
            </a:endParaRPr>
          </a:p>
        </p:txBody>
      </p:sp>
      <p:sp>
        <p:nvSpPr>
          <p:cNvPr id="3" name="Espaço Reservado para Conteúdo 2"/>
          <p:cNvSpPr>
            <a:spLocks noGrp="1"/>
          </p:cNvSpPr>
          <p:nvPr>
            <p:ph idx="1"/>
          </p:nvPr>
        </p:nvSpPr>
        <p:spPr>
          <a:xfrm>
            <a:off x="0" y="368490"/>
            <a:ext cx="8966579" cy="5718411"/>
          </a:xfrm>
        </p:spPr>
        <p:txBody>
          <a:bodyPr>
            <a:normAutofit/>
          </a:bodyPr>
          <a:lstStyle/>
          <a:p>
            <a:r>
              <a:rPr lang="pt-BR" sz="3600" b="1" dirty="0" smtClean="0"/>
              <a:t>Valor recuperável</a:t>
            </a:r>
            <a:r>
              <a:rPr lang="pt-BR" sz="3600" dirty="0" smtClean="0"/>
              <a:t> é o </a:t>
            </a:r>
            <a:r>
              <a:rPr lang="pt-BR" sz="3600" u="sng" dirty="0" smtClean="0"/>
              <a:t>maior valor</a:t>
            </a:r>
            <a:r>
              <a:rPr lang="pt-BR" sz="3600" dirty="0" smtClean="0"/>
              <a:t> entre o </a:t>
            </a:r>
            <a:r>
              <a:rPr lang="pt-BR" sz="3600" u="sng" dirty="0" smtClean="0"/>
              <a:t>valor justo menos os custos de venda</a:t>
            </a:r>
            <a:r>
              <a:rPr lang="pt-BR" sz="3600" dirty="0" smtClean="0"/>
              <a:t> de um ativo e seu </a:t>
            </a:r>
            <a:r>
              <a:rPr lang="pt-BR" sz="3600" u="sng" dirty="0" smtClean="0"/>
              <a:t>valor em uso (</a:t>
            </a:r>
            <a:r>
              <a:rPr lang="pt-BR" sz="3600" dirty="0" smtClean="0"/>
              <a:t>valor específico para a entidade).</a:t>
            </a:r>
          </a:p>
          <a:p>
            <a:pPr marL="0" indent="0">
              <a:buNone/>
            </a:pPr>
            <a:r>
              <a:rPr lang="pt-BR" sz="3600" dirty="0" smtClean="0"/>
              <a:t> </a:t>
            </a:r>
          </a:p>
          <a:p>
            <a:pPr marL="0" indent="0">
              <a:buNone/>
            </a:pPr>
            <a:endParaRPr lang="pt-BR" sz="3600" dirty="0" smtClean="0"/>
          </a:p>
        </p:txBody>
      </p:sp>
    </p:spTree>
    <p:extLst>
      <p:ext uri="{BB962C8B-B14F-4D97-AF65-F5344CB8AC3E}">
        <p14:creationId xmlns:p14="http://schemas.microsoft.com/office/powerpoint/2010/main" val="163681423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fontScale="90000"/>
          </a:bodyPr>
          <a:lstStyle/>
          <a:p>
            <a:r>
              <a:rPr lang="pt-BR" sz="2400" b="1" dirty="0">
                <a:solidFill>
                  <a:srgbClr val="FF0000"/>
                </a:solidFill>
              </a:rPr>
              <a:t>Conceitos e </a:t>
            </a:r>
            <a:r>
              <a:rPr lang="pt-BR" sz="2400" b="1" dirty="0" smtClean="0">
                <a:solidFill>
                  <a:srgbClr val="FF0000"/>
                </a:solidFill>
              </a:rPr>
              <a:t>definições</a:t>
            </a:r>
            <a:r>
              <a:rPr lang="pt-BR" sz="2400" b="1" u="sng" dirty="0">
                <a:solidFill>
                  <a:srgbClr val="FF0000"/>
                </a:solidFill>
              </a:rPr>
              <a:t/>
            </a:r>
            <a:br>
              <a:rPr lang="pt-BR" sz="2400" b="1" u="sng" dirty="0">
                <a:solidFill>
                  <a:srgbClr val="FF0000"/>
                </a:solidFill>
              </a:rPr>
            </a:br>
            <a:endParaRPr lang="pt-BR" sz="2400" b="1" dirty="0">
              <a:solidFill>
                <a:srgbClr val="FF0000"/>
              </a:solidFill>
            </a:endParaRPr>
          </a:p>
        </p:txBody>
      </p:sp>
      <p:sp>
        <p:nvSpPr>
          <p:cNvPr id="3" name="Espaço Reservado para Conteúdo 2"/>
          <p:cNvSpPr>
            <a:spLocks noGrp="1"/>
          </p:cNvSpPr>
          <p:nvPr>
            <p:ph idx="1"/>
          </p:nvPr>
        </p:nvSpPr>
        <p:spPr>
          <a:xfrm>
            <a:off x="0" y="341194"/>
            <a:ext cx="8966579" cy="6516806"/>
          </a:xfrm>
        </p:spPr>
        <p:txBody>
          <a:bodyPr>
            <a:normAutofit fontScale="92500" lnSpcReduction="20000"/>
          </a:bodyPr>
          <a:lstStyle/>
          <a:p>
            <a:r>
              <a:rPr lang="pt-BR" sz="3600" b="1" dirty="0"/>
              <a:t>Vida útil</a:t>
            </a:r>
            <a:r>
              <a:rPr lang="pt-BR" sz="3600" dirty="0"/>
              <a:t> é: (a) o período de tempo durante o qual a entidade </a:t>
            </a:r>
            <a:r>
              <a:rPr lang="pt-BR" sz="3600" u="sng" dirty="0"/>
              <a:t>espera utilizar</a:t>
            </a:r>
            <a:r>
              <a:rPr lang="pt-BR" sz="3600" dirty="0"/>
              <a:t> o ativo; ou (b) o número de </a:t>
            </a:r>
            <a:r>
              <a:rPr lang="pt-BR" sz="3600" u="sng" dirty="0"/>
              <a:t>unidades de produção</a:t>
            </a:r>
            <a:r>
              <a:rPr lang="pt-BR" sz="3600" dirty="0"/>
              <a:t> ou de unidades semelhantes que a entidade espera obter pela utilização do ativo</a:t>
            </a:r>
            <a:r>
              <a:rPr lang="pt-BR" sz="3600" dirty="0" smtClean="0"/>
              <a:t>.</a:t>
            </a:r>
          </a:p>
          <a:p>
            <a:pPr marL="0" indent="0">
              <a:buNone/>
            </a:pPr>
            <a:endParaRPr lang="pt-BR" sz="3600" dirty="0"/>
          </a:p>
          <a:p>
            <a:r>
              <a:rPr lang="pt-BR" sz="3600" b="1" dirty="0"/>
              <a:t>Diferença entre vida útil</a:t>
            </a:r>
            <a:r>
              <a:rPr lang="pt-BR" sz="3600" dirty="0"/>
              <a:t> e </a:t>
            </a:r>
            <a:r>
              <a:rPr lang="pt-BR" sz="3600" b="1" dirty="0"/>
              <a:t>vida econômica dos ativos</a:t>
            </a:r>
            <a:r>
              <a:rPr lang="pt-BR" sz="3600" dirty="0"/>
              <a:t>. </a:t>
            </a:r>
            <a:r>
              <a:rPr lang="pt-BR" sz="3600" u="sng" dirty="0"/>
              <a:t>A primeira</a:t>
            </a:r>
            <a:r>
              <a:rPr lang="pt-BR" sz="3600" dirty="0"/>
              <a:t> refere-se à </a:t>
            </a:r>
            <a:r>
              <a:rPr lang="pt-BR" sz="3600" u="sng" dirty="0"/>
              <a:t>expectativa do prazo</a:t>
            </a:r>
            <a:r>
              <a:rPr lang="pt-BR" sz="3600" dirty="0"/>
              <a:t> de geração de benefícios </a:t>
            </a:r>
            <a:r>
              <a:rPr lang="pt-BR" sz="3600" dirty="0" smtClean="0"/>
              <a:t>econômicos; </a:t>
            </a:r>
            <a:r>
              <a:rPr lang="pt-BR" sz="3600" dirty="0"/>
              <a:t>e </a:t>
            </a:r>
            <a:r>
              <a:rPr lang="pt-BR" sz="3600" u="sng" dirty="0"/>
              <a:t>a segunda</a:t>
            </a:r>
            <a:r>
              <a:rPr lang="pt-BR" sz="3600" dirty="0"/>
              <a:t>, à </a:t>
            </a:r>
            <a:r>
              <a:rPr lang="pt-BR" sz="3600" u="sng" dirty="0"/>
              <a:t>expectativa</a:t>
            </a:r>
            <a:r>
              <a:rPr lang="pt-BR" sz="3600" dirty="0"/>
              <a:t> em relação a todo </a:t>
            </a:r>
            <a:r>
              <a:rPr lang="pt-BR" sz="3600" u="sng" dirty="0"/>
              <a:t>fluxo</a:t>
            </a:r>
            <a:r>
              <a:rPr lang="pt-BR" sz="3600" dirty="0"/>
              <a:t> esperado de benefícios econômicos a ser gerado ao longo da vida econômica do ativo, independentemente do número de entidades que venham a utilizá-lo.</a:t>
            </a:r>
          </a:p>
          <a:p>
            <a:pPr marL="0" indent="0">
              <a:buNone/>
            </a:pPr>
            <a:endParaRPr lang="pt-BR" sz="3600" b="1" dirty="0"/>
          </a:p>
        </p:txBody>
      </p:sp>
    </p:spTree>
    <p:extLst>
      <p:ext uri="{BB962C8B-B14F-4D97-AF65-F5344CB8AC3E}">
        <p14:creationId xmlns:p14="http://schemas.microsoft.com/office/powerpoint/2010/main" val="21651215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82" name="Rectangle 2"/>
          <p:cNvSpPr>
            <a:spLocks noGrp="1" noChangeArrowheads="1"/>
          </p:cNvSpPr>
          <p:nvPr>
            <p:ph type="body" idx="1"/>
          </p:nvPr>
        </p:nvSpPr>
        <p:spPr>
          <a:xfrm>
            <a:off x="457200" y="382138"/>
            <a:ext cx="8229600" cy="5786650"/>
          </a:xfrm>
          <a:noFill/>
        </p:spPr>
        <p:txBody>
          <a:bodyPr/>
          <a:lstStyle/>
          <a:p>
            <a:pPr marL="609600" indent="-609600" algn="ctr" eaLnBrk="1" hangingPunct="1">
              <a:lnSpc>
                <a:spcPct val="80000"/>
              </a:lnSpc>
              <a:buFont typeface="Wingdings" pitchFamily="2" charset="2"/>
              <a:buNone/>
            </a:pPr>
            <a:endParaRPr lang="pt-BR" altLang="pt-BR" sz="2400" b="1" dirty="0" smtClean="0">
              <a:ea typeface="ＭＳ Ｐゴシック" pitchFamily="34" charset="-128"/>
            </a:endParaRPr>
          </a:p>
          <a:p>
            <a:pPr marL="609600" indent="-609600">
              <a:lnSpc>
                <a:spcPct val="80000"/>
              </a:lnSpc>
              <a:buNone/>
            </a:pPr>
            <a:r>
              <a:rPr lang="pt-BR" altLang="pt-BR" sz="2400" b="1" dirty="0">
                <a:ea typeface="ＭＳ Ｐゴシック" pitchFamily="34" charset="-128"/>
              </a:rPr>
              <a:t>Parte I</a:t>
            </a:r>
          </a:p>
          <a:p>
            <a:pPr marL="609600" indent="-609600" algn="ctr">
              <a:lnSpc>
                <a:spcPct val="80000"/>
              </a:lnSpc>
              <a:buNone/>
            </a:pPr>
            <a:r>
              <a:rPr lang="pt-BR" altLang="pt-BR" sz="2400" b="1" dirty="0">
                <a:ea typeface="ＭＳ Ｐゴシック" pitchFamily="34" charset="-128"/>
              </a:rPr>
              <a:t>HISTÓRICO / </a:t>
            </a:r>
            <a:r>
              <a:rPr lang="pt-BR" altLang="pt-BR" sz="2400" b="1" u="sng" dirty="0">
                <a:solidFill>
                  <a:srgbClr val="000000"/>
                </a:solidFill>
                <a:ea typeface="ＭＳ Ｐゴシック" pitchFamily="34" charset="-128"/>
              </a:rPr>
              <a:t>ASPECTOS CONTÁBEIS </a:t>
            </a:r>
            <a:r>
              <a:rPr lang="pt-BR" altLang="pt-BR" sz="2400" b="1" dirty="0">
                <a:solidFill>
                  <a:srgbClr val="000000"/>
                </a:solidFill>
                <a:ea typeface="ＭＳ Ｐゴシック" pitchFamily="34" charset="-128"/>
              </a:rPr>
              <a:t>/ </a:t>
            </a:r>
            <a:r>
              <a:rPr lang="pt-BR" altLang="pt-BR" sz="2400" b="1" u="sng" dirty="0">
                <a:solidFill>
                  <a:srgbClr val="000000"/>
                </a:solidFill>
                <a:ea typeface="ＭＳ Ｐゴシック" pitchFamily="34" charset="-128"/>
              </a:rPr>
              <a:t>CONCEITOS</a:t>
            </a:r>
          </a:p>
          <a:p>
            <a:pPr marL="609600" indent="-609600" algn="ctr">
              <a:lnSpc>
                <a:spcPct val="80000"/>
              </a:lnSpc>
              <a:buNone/>
            </a:pPr>
            <a:endParaRPr lang="pt-BR" altLang="pt-BR" sz="2400" b="1" dirty="0">
              <a:ea typeface="ＭＳ Ｐゴシック" pitchFamily="34" charset="-128"/>
            </a:endParaRPr>
          </a:p>
          <a:p>
            <a:pPr marL="609600" indent="-609600" algn="ctr">
              <a:lnSpc>
                <a:spcPct val="80000"/>
              </a:lnSpc>
              <a:buNone/>
            </a:pPr>
            <a:r>
              <a:rPr lang="pt-BR" altLang="pt-BR" sz="2400" b="1" dirty="0">
                <a:ea typeface="ＭＳ Ｐゴシック" pitchFamily="34" charset="-128"/>
              </a:rPr>
              <a:t>RECONHECIMENTO / MENSURAÇÃO / DEPRECIAÇÃO</a:t>
            </a:r>
          </a:p>
          <a:p>
            <a:pPr marL="609600" indent="-609600" algn="ctr">
              <a:lnSpc>
                <a:spcPct val="80000"/>
              </a:lnSpc>
              <a:buNone/>
            </a:pPr>
            <a:endParaRPr lang="pt-BR" altLang="pt-BR" sz="2400" b="1" dirty="0">
              <a:ea typeface="ＭＳ Ｐゴシック" pitchFamily="34" charset="-128"/>
            </a:endParaRPr>
          </a:p>
          <a:p>
            <a:pPr marL="609600" indent="-609600" algn="ctr">
              <a:lnSpc>
                <a:spcPct val="80000"/>
              </a:lnSpc>
              <a:buNone/>
            </a:pPr>
            <a:endParaRPr lang="pt-BR" altLang="pt-BR" sz="2400" b="1" dirty="0">
              <a:ea typeface="ＭＳ Ｐゴシック" pitchFamily="34" charset="-128"/>
            </a:endParaRPr>
          </a:p>
          <a:p>
            <a:pPr marL="609600" indent="-609600">
              <a:lnSpc>
                <a:spcPct val="80000"/>
              </a:lnSpc>
              <a:buNone/>
            </a:pPr>
            <a:r>
              <a:rPr lang="pt-BR" altLang="pt-BR" sz="2400" b="1" dirty="0">
                <a:ea typeface="ＭＳ Ｐゴシック" pitchFamily="34" charset="-128"/>
              </a:rPr>
              <a:t>Parte II</a:t>
            </a:r>
          </a:p>
          <a:p>
            <a:pPr marL="609600" indent="-609600" algn="ctr">
              <a:lnSpc>
                <a:spcPct val="80000"/>
              </a:lnSpc>
              <a:buNone/>
            </a:pPr>
            <a:r>
              <a:rPr lang="pt-BR" altLang="pt-BR" sz="2400" b="1" dirty="0">
                <a:ea typeface="ＭＳ Ｐゴシック" pitchFamily="34" charset="-128"/>
              </a:rPr>
              <a:t>IMPAIRMENT / ADOÇÃO INICIAL</a:t>
            </a:r>
          </a:p>
          <a:p>
            <a:pPr marL="609600" indent="-609600" algn="ctr">
              <a:lnSpc>
                <a:spcPct val="80000"/>
              </a:lnSpc>
              <a:buNone/>
            </a:pPr>
            <a:endParaRPr lang="pt-BR" altLang="pt-BR" sz="2400" b="1" dirty="0">
              <a:ea typeface="ＭＳ Ｐゴシック" pitchFamily="34" charset="-128"/>
            </a:endParaRPr>
          </a:p>
          <a:p>
            <a:pPr marL="609600" indent="-609600" algn="ctr">
              <a:lnSpc>
                <a:spcPct val="80000"/>
              </a:lnSpc>
              <a:buNone/>
            </a:pPr>
            <a:r>
              <a:rPr lang="pt-BR" altLang="pt-BR" sz="2400" b="1" dirty="0">
                <a:ea typeface="ＭＳ Ｐゴシック" pitchFamily="34" charset="-128"/>
              </a:rPr>
              <a:t>ARRENDAMENTO MERCANTIL</a:t>
            </a:r>
          </a:p>
          <a:p>
            <a:pPr marL="609600" indent="-609600" algn="ctr">
              <a:lnSpc>
                <a:spcPct val="80000"/>
              </a:lnSpc>
              <a:buNone/>
            </a:pPr>
            <a:endParaRPr lang="pt-BR" altLang="pt-BR" sz="2400" b="1" dirty="0">
              <a:ea typeface="ＭＳ Ｐゴシック" pitchFamily="34" charset="-128"/>
            </a:endParaRPr>
          </a:p>
          <a:p>
            <a:pPr marL="609600" indent="-609600" algn="ctr">
              <a:lnSpc>
                <a:spcPct val="80000"/>
              </a:lnSpc>
              <a:buNone/>
            </a:pPr>
            <a:r>
              <a:rPr lang="pt-BR" altLang="pt-BR" sz="2400" b="1" dirty="0">
                <a:solidFill>
                  <a:srgbClr val="000000"/>
                </a:solidFill>
                <a:ea typeface="ＭＳ Ｐゴシック" pitchFamily="34" charset="-128"/>
              </a:rPr>
              <a:t>IMPOSTOS/CONTROLES EM GERAL</a:t>
            </a:r>
          </a:p>
        </p:txBody>
      </p:sp>
    </p:spTree>
    <p:extLst>
      <p:ext uri="{BB962C8B-B14F-4D97-AF65-F5344CB8AC3E}">
        <p14:creationId xmlns:p14="http://schemas.microsoft.com/office/powerpoint/2010/main" val="640536757"/>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fontScale="90000"/>
          </a:bodyPr>
          <a:lstStyle/>
          <a:p>
            <a:r>
              <a:rPr lang="pt-BR" sz="2400" b="1" dirty="0">
                <a:solidFill>
                  <a:srgbClr val="FF0000"/>
                </a:solidFill>
              </a:rPr>
              <a:t>Conceitos e </a:t>
            </a:r>
            <a:r>
              <a:rPr lang="pt-BR" sz="2400" b="1" dirty="0" smtClean="0">
                <a:solidFill>
                  <a:srgbClr val="FF0000"/>
                </a:solidFill>
              </a:rPr>
              <a:t>definições</a:t>
            </a:r>
            <a:r>
              <a:rPr lang="pt-BR" sz="2400" b="1" u="sng" dirty="0">
                <a:solidFill>
                  <a:srgbClr val="FF0000"/>
                </a:solidFill>
              </a:rPr>
              <a:t/>
            </a:r>
            <a:br>
              <a:rPr lang="pt-BR" sz="2400" b="1" u="sng" dirty="0">
                <a:solidFill>
                  <a:srgbClr val="FF0000"/>
                </a:solidFill>
              </a:rPr>
            </a:br>
            <a:endParaRPr lang="pt-BR" sz="2400" b="1" dirty="0">
              <a:solidFill>
                <a:srgbClr val="FF0000"/>
              </a:solidFill>
            </a:endParaRPr>
          </a:p>
        </p:txBody>
      </p:sp>
      <p:sp>
        <p:nvSpPr>
          <p:cNvPr id="3" name="Espaço Reservado para Conteúdo 2"/>
          <p:cNvSpPr>
            <a:spLocks noGrp="1"/>
          </p:cNvSpPr>
          <p:nvPr>
            <p:ph idx="1"/>
          </p:nvPr>
        </p:nvSpPr>
        <p:spPr>
          <a:xfrm>
            <a:off x="0" y="409433"/>
            <a:ext cx="8966579" cy="6086902"/>
          </a:xfrm>
        </p:spPr>
        <p:txBody>
          <a:bodyPr>
            <a:normAutofit fontScale="85000" lnSpcReduction="20000"/>
          </a:bodyPr>
          <a:lstStyle/>
          <a:p>
            <a:r>
              <a:rPr lang="pt-BR" sz="3600" b="1" dirty="0"/>
              <a:t>Diferença entre vida útil</a:t>
            </a:r>
            <a:r>
              <a:rPr lang="pt-BR" sz="3600" dirty="0"/>
              <a:t> e </a:t>
            </a:r>
            <a:r>
              <a:rPr lang="pt-BR" sz="3600" b="1" dirty="0"/>
              <a:t>vida econômica dos ativos</a:t>
            </a:r>
            <a:r>
              <a:rPr lang="pt-BR" sz="3600" dirty="0"/>
              <a:t>. </a:t>
            </a:r>
            <a:r>
              <a:rPr lang="pt-BR" sz="3600" u="sng" dirty="0"/>
              <a:t>A primeira</a:t>
            </a:r>
            <a:r>
              <a:rPr lang="pt-BR" sz="3600" dirty="0"/>
              <a:t> refere-se à expectativa do prazo de geração de benefícios econômicos para a entidade que detém o controle, riscos e benefícios do ativo e </a:t>
            </a:r>
            <a:r>
              <a:rPr lang="pt-BR" sz="3600" u="sng" dirty="0"/>
              <a:t>a segunda</a:t>
            </a:r>
            <a:r>
              <a:rPr lang="pt-BR" sz="3600" dirty="0"/>
              <a:t>, à expectativa em relação a todo fluxo esperado de benefícios econômicos a ser gerado ao longo da vida econômica do ativo, independentemente do número de entidades que venham a utilizá-lo.</a:t>
            </a:r>
          </a:p>
          <a:p>
            <a:r>
              <a:rPr lang="pt-BR" sz="3600" b="1" dirty="0"/>
              <a:t>Ajuste a Valor</a:t>
            </a:r>
            <a:r>
              <a:rPr lang="pt-BR" sz="3600" dirty="0"/>
              <a:t> </a:t>
            </a:r>
            <a:r>
              <a:rPr lang="pt-BR" sz="3600" b="1" dirty="0"/>
              <a:t>Presente (AVP - </a:t>
            </a:r>
            <a:r>
              <a:rPr lang="pt-BR" sz="3600" b="1" i="1" dirty="0"/>
              <a:t>present value</a:t>
            </a:r>
            <a:r>
              <a:rPr lang="pt-BR" sz="3600" b="1" dirty="0"/>
              <a:t>) CPC 12 – </a:t>
            </a:r>
            <a:r>
              <a:rPr lang="pt-BR" sz="3600" dirty="0"/>
              <a:t>ajuste para demonstrar o valor presente de um fluxo de caixa futuro. Informações requeridas: </a:t>
            </a:r>
            <a:r>
              <a:rPr lang="pt-BR" sz="3600" u="sng" dirty="0"/>
              <a:t>valor do fluxo futuro</a:t>
            </a:r>
            <a:r>
              <a:rPr lang="pt-BR" sz="3600" dirty="0"/>
              <a:t> (considerando todos os termos e as condições contratados), </a:t>
            </a:r>
            <a:r>
              <a:rPr lang="pt-BR" sz="3600" u="sng" dirty="0"/>
              <a:t>data do referido fluxo</a:t>
            </a:r>
            <a:r>
              <a:rPr lang="pt-BR" sz="3600" dirty="0"/>
              <a:t> financeiro e </a:t>
            </a:r>
            <a:r>
              <a:rPr lang="pt-BR" sz="3600" u="sng" dirty="0"/>
              <a:t>taxa de desconto</a:t>
            </a:r>
            <a:r>
              <a:rPr lang="pt-BR" sz="3600" dirty="0"/>
              <a:t> aplicável à transação.</a:t>
            </a:r>
          </a:p>
          <a:p>
            <a:pPr marL="0" indent="0">
              <a:buNone/>
            </a:pPr>
            <a:endParaRPr lang="pt-BR" sz="3600" b="1" dirty="0"/>
          </a:p>
        </p:txBody>
      </p:sp>
    </p:spTree>
    <p:extLst>
      <p:ext uri="{BB962C8B-B14F-4D97-AF65-F5344CB8AC3E}">
        <p14:creationId xmlns:p14="http://schemas.microsoft.com/office/powerpoint/2010/main" val="157667920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fontScale="90000"/>
          </a:bodyPr>
          <a:lstStyle/>
          <a:p>
            <a:r>
              <a:rPr lang="pt-BR" sz="2400" b="1" dirty="0">
                <a:solidFill>
                  <a:srgbClr val="FF0000"/>
                </a:solidFill>
              </a:rPr>
              <a:t>Conceitos e </a:t>
            </a:r>
            <a:r>
              <a:rPr lang="pt-BR" sz="2400" b="1" dirty="0" smtClean="0">
                <a:solidFill>
                  <a:srgbClr val="FF0000"/>
                </a:solidFill>
              </a:rPr>
              <a:t>definições</a:t>
            </a:r>
            <a:r>
              <a:rPr lang="pt-BR" sz="2400" b="1" u="sng" dirty="0">
                <a:solidFill>
                  <a:srgbClr val="FF0000"/>
                </a:solidFill>
              </a:rPr>
              <a:t/>
            </a:r>
            <a:br>
              <a:rPr lang="pt-BR" sz="2400" b="1" u="sng" dirty="0">
                <a:solidFill>
                  <a:srgbClr val="FF0000"/>
                </a:solidFill>
              </a:rPr>
            </a:br>
            <a:endParaRPr lang="pt-BR" sz="2400" b="1" dirty="0">
              <a:solidFill>
                <a:srgbClr val="FF0000"/>
              </a:solidFill>
            </a:endParaRPr>
          </a:p>
        </p:txBody>
      </p:sp>
      <p:sp>
        <p:nvSpPr>
          <p:cNvPr id="3" name="Espaço Reservado para Conteúdo 2"/>
          <p:cNvSpPr>
            <a:spLocks noGrp="1"/>
          </p:cNvSpPr>
          <p:nvPr>
            <p:ph idx="1"/>
          </p:nvPr>
        </p:nvSpPr>
        <p:spPr>
          <a:xfrm>
            <a:off x="0" y="586854"/>
            <a:ext cx="8966579" cy="6168788"/>
          </a:xfrm>
        </p:spPr>
        <p:txBody>
          <a:bodyPr>
            <a:normAutofit fontScale="92500" lnSpcReduction="10000"/>
          </a:bodyPr>
          <a:lstStyle/>
          <a:p>
            <a:r>
              <a:rPr lang="pt-BR" sz="3600" b="1" dirty="0"/>
              <a:t>Unidade geradora de caixa</a:t>
            </a:r>
            <a:r>
              <a:rPr lang="pt-BR" sz="3600" dirty="0"/>
              <a:t> é o </a:t>
            </a:r>
            <a:r>
              <a:rPr lang="pt-BR" sz="3600" u="sng" dirty="0"/>
              <a:t>menor </a:t>
            </a:r>
            <a:r>
              <a:rPr lang="pt-BR" sz="3600" dirty="0"/>
              <a:t>grupo identificável de ativos que gera entradas de caixa, entradas essas que são em grande parte </a:t>
            </a:r>
            <a:r>
              <a:rPr lang="pt-BR" sz="3600" u="sng" dirty="0"/>
              <a:t>independentes das entradas</a:t>
            </a:r>
            <a:r>
              <a:rPr lang="pt-BR" sz="3600" dirty="0"/>
              <a:t> de caixa de outros ativos ou outros grupos de ativos</a:t>
            </a:r>
            <a:r>
              <a:rPr lang="pt-BR" sz="3600" dirty="0" smtClean="0"/>
              <a:t>.</a:t>
            </a:r>
          </a:p>
          <a:p>
            <a:pPr marL="0" indent="0">
              <a:buNone/>
            </a:pPr>
            <a:endParaRPr lang="pt-BR" sz="3600" dirty="0"/>
          </a:p>
          <a:p>
            <a:r>
              <a:rPr lang="pt-BR" sz="3600" b="1" dirty="0"/>
              <a:t>Ativos corporativos</a:t>
            </a:r>
            <a:r>
              <a:rPr lang="pt-BR" sz="3600" dirty="0"/>
              <a:t> são ativos, exceto ágio por expectativa de rentabilidade futura (goodwill), que contribuem, mesmo que indiretamente, para os fluxos de caixa futuros tanto da unidade geradora de caixa sob revisão quanto de outras unidades geradoras de caixa.</a:t>
            </a:r>
          </a:p>
          <a:p>
            <a:pPr marL="0" indent="0">
              <a:buNone/>
            </a:pPr>
            <a:endParaRPr lang="pt-BR" sz="3600" b="1" dirty="0"/>
          </a:p>
        </p:txBody>
      </p:sp>
    </p:spTree>
    <p:extLst>
      <p:ext uri="{BB962C8B-B14F-4D97-AF65-F5344CB8AC3E}">
        <p14:creationId xmlns:p14="http://schemas.microsoft.com/office/powerpoint/2010/main" val="265663611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fontScale="90000"/>
          </a:bodyPr>
          <a:lstStyle/>
          <a:p>
            <a:r>
              <a:rPr lang="pt-BR" sz="2400" b="1" dirty="0">
                <a:solidFill>
                  <a:srgbClr val="FF0000"/>
                </a:solidFill>
              </a:rPr>
              <a:t>Conceitos e </a:t>
            </a:r>
            <a:r>
              <a:rPr lang="pt-BR" sz="2400" b="1" dirty="0" smtClean="0">
                <a:solidFill>
                  <a:srgbClr val="FF0000"/>
                </a:solidFill>
              </a:rPr>
              <a:t>definições</a:t>
            </a:r>
            <a:r>
              <a:rPr lang="pt-BR" sz="2400" b="1" u="sng" dirty="0">
                <a:solidFill>
                  <a:srgbClr val="FF0000"/>
                </a:solidFill>
              </a:rPr>
              <a:t/>
            </a:r>
            <a:br>
              <a:rPr lang="pt-BR" sz="2400" b="1" u="sng" dirty="0">
                <a:solidFill>
                  <a:srgbClr val="FF0000"/>
                </a:solidFill>
              </a:rPr>
            </a:br>
            <a:endParaRPr lang="pt-BR" sz="2400" b="1" dirty="0">
              <a:solidFill>
                <a:srgbClr val="FF0000"/>
              </a:solidFill>
            </a:endParaRPr>
          </a:p>
        </p:txBody>
      </p:sp>
      <p:sp>
        <p:nvSpPr>
          <p:cNvPr id="3" name="Espaço Reservado para Conteúdo 2"/>
          <p:cNvSpPr>
            <a:spLocks noGrp="1"/>
          </p:cNvSpPr>
          <p:nvPr>
            <p:ph idx="1"/>
          </p:nvPr>
        </p:nvSpPr>
        <p:spPr>
          <a:xfrm>
            <a:off x="0" y="586854"/>
            <a:ext cx="8966579" cy="5909481"/>
          </a:xfrm>
        </p:spPr>
        <p:txBody>
          <a:bodyPr>
            <a:normAutofit/>
          </a:bodyPr>
          <a:lstStyle/>
          <a:p>
            <a:r>
              <a:rPr lang="pt-BR" sz="3600" b="1" dirty="0"/>
              <a:t>Perda por </a:t>
            </a:r>
            <a:r>
              <a:rPr lang="pt-BR" sz="3600" b="1" dirty="0" smtClean="0"/>
              <a:t>desvalorização ou perda </a:t>
            </a:r>
            <a:r>
              <a:rPr lang="pt-BR" sz="3600" b="1" dirty="0"/>
              <a:t>por redução ao valor recuperável</a:t>
            </a:r>
            <a:r>
              <a:rPr lang="pt-BR" sz="3600" dirty="0" smtClean="0"/>
              <a:t> </a:t>
            </a:r>
            <a:r>
              <a:rPr lang="pt-BR" sz="3600" dirty="0"/>
              <a:t>é o montante pelo qual o </a:t>
            </a:r>
            <a:r>
              <a:rPr lang="pt-BR" sz="3600" u="sng" dirty="0"/>
              <a:t>valor contábil </a:t>
            </a:r>
            <a:r>
              <a:rPr lang="pt-BR" sz="3600" dirty="0"/>
              <a:t>de um ativo ou de unidade geradora de caixa excede seu valor recuperável. </a:t>
            </a:r>
            <a:endParaRPr lang="pt-BR" sz="3600" dirty="0" smtClean="0"/>
          </a:p>
          <a:p>
            <a:pPr marL="0" indent="0">
              <a:buNone/>
            </a:pPr>
            <a:endParaRPr lang="pt-BR" sz="3600" dirty="0"/>
          </a:p>
          <a:p>
            <a:r>
              <a:rPr lang="pt-BR" sz="3600" b="1" dirty="0"/>
              <a:t>Valor recuperável de um ativo ou de unidade geradora de caixa</a:t>
            </a:r>
            <a:r>
              <a:rPr lang="pt-BR" sz="3600" dirty="0"/>
              <a:t> é o maior montante entre o seu </a:t>
            </a:r>
            <a:r>
              <a:rPr lang="pt-BR" sz="3600" u="sng" dirty="0"/>
              <a:t>valor justo líquido </a:t>
            </a:r>
            <a:r>
              <a:rPr lang="pt-BR" sz="3600" dirty="0"/>
              <a:t>de despesa de venda e o seu </a:t>
            </a:r>
            <a:r>
              <a:rPr lang="pt-BR" sz="3600" u="sng" dirty="0"/>
              <a:t>valor em uso</a:t>
            </a:r>
            <a:r>
              <a:rPr lang="pt-BR" sz="3600" dirty="0" smtClean="0"/>
              <a:t>.</a:t>
            </a:r>
            <a:endParaRPr lang="pt-BR" sz="3600" dirty="0"/>
          </a:p>
        </p:txBody>
      </p:sp>
    </p:spTree>
    <p:extLst>
      <p:ext uri="{BB962C8B-B14F-4D97-AF65-F5344CB8AC3E}">
        <p14:creationId xmlns:p14="http://schemas.microsoft.com/office/powerpoint/2010/main" val="377660645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a:bodyPr>
          <a:lstStyle/>
          <a:p>
            <a:r>
              <a:rPr lang="pt-BR" sz="2400" b="1" dirty="0" smtClean="0">
                <a:solidFill>
                  <a:srgbClr val="FF0000"/>
                </a:solidFill>
              </a:rPr>
              <a:t>Objetivos CPC 27 </a:t>
            </a:r>
            <a:endParaRPr lang="pt-BR" sz="2400" b="1" dirty="0">
              <a:solidFill>
                <a:srgbClr val="FF0000"/>
              </a:solidFill>
            </a:endParaRPr>
          </a:p>
        </p:txBody>
      </p:sp>
      <p:sp>
        <p:nvSpPr>
          <p:cNvPr id="3" name="Espaço Reservado para Conteúdo 2"/>
          <p:cNvSpPr>
            <a:spLocks noGrp="1"/>
          </p:cNvSpPr>
          <p:nvPr>
            <p:ph idx="1"/>
          </p:nvPr>
        </p:nvSpPr>
        <p:spPr>
          <a:xfrm>
            <a:off x="0" y="2224586"/>
            <a:ext cx="8966579" cy="2292821"/>
          </a:xfrm>
        </p:spPr>
        <p:txBody>
          <a:bodyPr>
            <a:normAutofit/>
          </a:bodyPr>
          <a:lstStyle/>
          <a:p>
            <a:pPr marL="0" indent="0">
              <a:buNone/>
            </a:pPr>
            <a:r>
              <a:rPr lang="pt-BR" dirty="0" smtClean="0"/>
              <a:t>o</a:t>
            </a:r>
            <a:r>
              <a:rPr lang="pt-BR" sz="3600" dirty="0" smtClean="0"/>
              <a:t> </a:t>
            </a:r>
            <a:r>
              <a:rPr lang="pt-BR" u="sng" dirty="0"/>
              <a:t>reconhecimento dos ativos</a:t>
            </a:r>
            <a:r>
              <a:rPr lang="pt-BR" dirty="0"/>
              <a:t>, a determinação dos seus </a:t>
            </a:r>
            <a:r>
              <a:rPr lang="pt-BR" u="sng" dirty="0"/>
              <a:t>valores contábeis</a:t>
            </a:r>
            <a:r>
              <a:rPr lang="pt-BR" dirty="0"/>
              <a:t> e os </a:t>
            </a:r>
            <a:r>
              <a:rPr lang="pt-BR" u="sng" dirty="0"/>
              <a:t>valores de depreciação</a:t>
            </a:r>
            <a:r>
              <a:rPr lang="pt-BR" dirty="0"/>
              <a:t> e </a:t>
            </a:r>
            <a:r>
              <a:rPr lang="pt-BR" u="sng" dirty="0"/>
              <a:t>perdas por </a:t>
            </a:r>
            <a:r>
              <a:rPr lang="pt-BR" u="sng" dirty="0" smtClean="0"/>
              <a:t>desvalorização</a:t>
            </a:r>
            <a:endParaRPr lang="pt-BR" sz="3600" dirty="0"/>
          </a:p>
        </p:txBody>
      </p:sp>
    </p:spTree>
    <p:extLst>
      <p:ext uri="{BB962C8B-B14F-4D97-AF65-F5344CB8AC3E}">
        <p14:creationId xmlns:p14="http://schemas.microsoft.com/office/powerpoint/2010/main" val="276132257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a:bodyPr>
          <a:lstStyle/>
          <a:p>
            <a:r>
              <a:rPr lang="pt-BR" sz="2400" b="1" dirty="0" smtClean="0">
                <a:solidFill>
                  <a:srgbClr val="FF0000"/>
                </a:solidFill>
              </a:rPr>
              <a:t>CPC 27 - Reconhecimento</a:t>
            </a:r>
            <a:endParaRPr lang="pt-BR" sz="2400" b="1" dirty="0">
              <a:solidFill>
                <a:srgbClr val="FF0000"/>
              </a:solidFill>
            </a:endParaRPr>
          </a:p>
        </p:txBody>
      </p:sp>
      <p:sp>
        <p:nvSpPr>
          <p:cNvPr id="3" name="Espaço Reservado para Conteúdo 2"/>
          <p:cNvSpPr>
            <a:spLocks noGrp="1"/>
          </p:cNvSpPr>
          <p:nvPr>
            <p:ph idx="1"/>
          </p:nvPr>
        </p:nvSpPr>
        <p:spPr>
          <a:xfrm>
            <a:off x="0" y="586854"/>
            <a:ext cx="8966579" cy="5909481"/>
          </a:xfrm>
        </p:spPr>
        <p:txBody>
          <a:bodyPr>
            <a:normAutofit fontScale="92500" lnSpcReduction="20000"/>
          </a:bodyPr>
          <a:lstStyle/>
          <a:p>
            <a:r>
              <a:rPr lang="pt-BR" sz="3600" dirty="0" smtClean="0"/>
              <a:t>Item </a:t>
            </a:r>
            <a:r>
              <a:rPr lang="pt-BR" sz="3600" dirty="0"/>
              <a:t>7. </a:t>
            </a:r>
            <a:r>
              <a:rPr lang="pt-BR" sz="3600" u="sng" dirty="0"/>
              <a:t>O custo</a:t>
            </a:r>
            <a:r>
              <a:rPr lang="pt-BR" sz="3600" dirty="0"/>
              <a:t> de um item de ativo imobilizado deve ser reconhecido como ativo </a:t>
            </a:r>
            <a:r>
              <a:rPr lang="pt-BR" sz="3600" u="sng" dirty="0"/>
              <a:t>se, e apenas se</a:t>
            </a:r>
            <a:r>
              <a:rPr lang="pt-BR" sz="3600" dirty="0"/>
              <a:t>: (a) for </a:t>
            </a:r>
            <a:r>
              <a:rPr lang="pt-BR" sz="3600" u="sng" dirty="0"/>
              <a:t>provável</a:t>
            </a:r>
            <a:r>
              <a:rPr lang="pt-BR" sz="3600" dirty="0"/>
              <a:t> que futuros benefícios econômicos associados ao item fluirão para a entidade; </a:t>
            </a:r>
            <a:r>
              <a:rPr lang="pt-BR" sz="3600" b="1" dirty="0">
                <a:solidFill>
                  <a:srgbClr val="FF0000"/>
                </a:solidFill>
              </a:rPr>
              <a:t>e</a:t>
            </a:r>
            <a:r>
              <a:rPr lang="pt-BR" sz="3600" dirty="0"/>
              <a:t> (b) o custo do item puder ser </a:t>
            </a:r>
            <a:r>
              <a:rPr lang="pt-BR" sz="3600" u="sng" dirty="0"/>
              <a:t>mensurado </a:t>
            </a:r>
            <a:r>
              <a:rPr lang="pt-BR" sz="3600" dirty="0"/>
              <a:t>confiavelmente.</a:t>
            </a:r>
          </a:p>
          <a:p>
            <a:r>
              <a:rPr lang="pt-BR" sz="3600" dirty="0" smtClean="0"/>
              <a:t>Item </a:t>
            </a:r>
            <a:r>
              <a:rPr lang="pt-BR" sz="3600" dirty="0"/>
              <a:t>8. Sobressalentes, peças de reposição, ferramentas e equipamentos de uso interno são classificados como ativo imobilizado quando a entidade espera </a:t>
            </a:r>
            <a:r>
              <a:rPr lang="pt-BR" sz="3600" u="sng" dirty="0"/>
              <a:t>usá-los por mais de um período </a:t>
            </a:r>
            <a:r>
              <a:rPr lang="pt-BR" sz="3600" dirty="0"/>
              <a:t>em conexão com itens do ativo imobilizado</a:t>
            </a:r>
          </a:p>
          <a:p>
            <a:r>
              <a:rPr lang="pt-BR" sz="3600" dirty="0" smtClean="0"/>
              <a:t>Item </a:t>
            </a:r>
            <a:r>
              <a:rPr lang="pt-BR" sz="3600" dirty="0"/>
              <a:t>9. Este Pronunciamento não prescreve a unidade de medida para o reconhecimento</a:t>
            </a:r>
          </a:p>
          <a:p>
            <a:pPr marL="0" indent="0">
              <a:buNone/>
            </a:pPr>
            <a:endParaRPr lang="pt-BR" sz="3600" b="1" dirty="0"/>
          </a:p>
        </p:txBody>
      </p:sp>
    </p:spTree>
    <p:extLst>
      <p:ext uri="{BB962C8B-B14F-4D97-AF65-F5344CB8AC3E}">
        <p14:creationId xmlns:p14="http://schemas.microsoft.com/office/powerpoint/2010/main" val="214200760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a:bodyPr>
          <a:lstStyle/>
          <a:p>
            <a:r>
              <a:rPr lang="pt-BR" sz="2400" b="1" dirty="0" smtClean="0">
                <a:solidFill>
                  <a:srgbClr val="FF0000"/>
                </a:solidFill>
              </a:rPr>
              <a:t>CPC 27 - Reconhecimento</a:t>
            </a:r>
            <a:endParaRPr lang="pt-BR" sz="2400" b="1" dirty="0">
              <a:solidFill>
                <a:srgbClr val="FF0000"/>
              </a:solidFill>
            </a:endParaRPr>
          </a:p>
        </p:txBody>
      </p:sp>
      <p:sp>
        <p:nvSpPr>
          <p:cNvPr id="3" name="Espaço Reservado para Conteúdo 2"/>
          <p:cNvSpPr>
            <a:spLocks noGrp="1"/>
          </p:cNvSpPr>
          <p:nvPr>
            <p:ph idx="1"/>
          </p:nvPr>
        </p:nvSpPr>
        <p:spPr>
          <a:xfrm>
            <a:off x="0" y="586854"/>
            <a:ext cx="8966579" cy="5909481"/>
          </a:xfrm>
        </p:spPr>
        <p:txBody>
          <a:bodyPr>
            <a:normAutofit/>
          </a:bodyPr>
          <a:lstStyle/>
          <a:p>
            <a:r>
              <a:rPr lang="pt-BR" sz="3600" dirty="0"/>
              <a:t>CPC 27 Item 10. A entidade avalia segundo esse princípio de reconhecimento todos os seus custos de ativos imobilizados no momento em que eles são incorridos. </a:t>
            </a:r>
          </a:p>
          <a:p>
            <a:r>
              <a:rPr lang="pt-BR" sz="3600" b="1" dirty="0"/>
              <a:t>Custos Iniciais </a:t>
            </a:r>
            <a:r>
              <a:rPr lang="pt-BR" sz="3600" dirty="0"/>
              <a:t>- incorridos inicialmente para adquirir ou construir um item do ativo imobilizado </a:t>
            </a:r>
            <a:endParaRPr lang="pt-BR" sz="3600" dirty="0" smtClean="0"/>
          </a:p>
          <a:p>
            <a:r>
              <a:rPr lang="pt-BR" sz="3600" b="1" dirty="0" smtClean="0"/>
              <a:t>Custos </a:t>
            </a:r>
            <a:r>
              <a:rPr lang="pt-BR" sz="3600" b="1" dirty="0"/>
              <a:t>Subsequentes </a:t>
            </a:r>
            <a:r>
              <a:rPr lang="pt-BR" sz="3600" dirty="0"/>
              <a:t>- incorridos posteriormente para renová-lo, substituir suas partes, ou dar manutenção ao mesmo.</a:t>
            </a:r>
          </a:p>
          <a:p>
            <a:pPr marL="0" indent="0">
              <a:buNone/>
            </a:pPr>
            <a:endParaRPr lang="pt-BR" sz="3600" b="1" dirty="0"/>
          </a:p>
        </p:txBody>
      </p:sp>
    </p:spTree>
    <p:extLst>
      <p:ext uri="{BB962C8B-B14F-4D97-AF65-F5344CB8AC3E}">
        <p14:creationId xmlns:p14="http://schemas.microsoft.com/office/powerpoint/2010/main" val="300785099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a:bodyPr>
          <a:lstStyle/>
          <a:p>
            <a:r>
              <a:rPr lang="pt-BR" sz="2400" b="1" dirty="0" smtClean="0">
                <a:solidFill>
                  <a:srgbClr val="FF0000"/>
                </a:solidFill>
              </a:rPr>
              <a:t>CPC 27 - Reconhecimento</a:t>
            </a:r>
            <a:endParaRPr lang="pt-BR" sz="2400" b="1" dirty="0">
              <a:solidFill>
                <a:srgbClr val="FF0000"/>
              </a:solidFill>
            </a:endParaRPr>
          </a:p>
        </p:txBody>
      </p:sp>
      <p:sp>
        <p:nvSpPr>
          <p:cNvPr id="3" name="Espaço Reservado para Conteúdo 2"/>
          <p:cNvSpPr>
            <a:spLocks noGrp="1"/>
          </p:cNvSpPr>
          <p:nvPr>
            <p:ph idx="1"/>
          </p:nvPr>
        </p:nvSpPr>
        <p:spPr>
          <a:xfrm>
            <a:off x="0" y="586854"/>
            <a:ext cx="8966579" cy="5909481"/>
          </a:xfrm>
        </p:spPr>
        <p:txBody>
          <a:bodyPr>
            <a:normAutofit/>
          </a:bodyPr>
          <a:lstStyle/>
          <a:p>
            <a:r>
              <a:rPr lang="pt-BR" sz="3600" b="1" dirty="0"/>
              <a:t>Aquisição de ativos imobilizados</a:t>
            </a:r>
            <a:endParaRPr lang="pt-BR" sz="3600" dirty="0"/>
          </a:p>
          <a:p>
            <a:pPr marL="0" indent="0">
              <a:buNone/>
            </a:pPr>
            <a:r>
              <a:rPr lang="pt-BR" sz="3600" dirty="0"/>
              <a:t>O custo de um ativo imobilizado inclui todos os gastos necessários a colocá-lo em condições de prestar serviços à empresa. É a soma de seu preço de fatura, custo de transporte, gastos de instalações e quaisquer outros incorridos antes de ele estar pronto para uso, excluindo os impostos recuperáveis e os descontos eventuais. </a:t>
            </a:r>
            <a:endParaRPr lang="pt-BR" sz="3600" b="1" dirty="0"/>
          </a:p>
        </p:txBody>
      </p:sp>
    </p:spTree>
    <p:extLst>
      <p:ext uri="{BB962C8B-B14F-4D97-AF65-F5344CB8AC3E}">
        <p14:creationId xmlns:p14="http://schemas.microsoft.com/office/powerpoint/2010/main" val="46521572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a:bodyPr>
          <a:lstStyle/>
          <a:p>
            <a:r>
              <a:rPr lang="pt-BR" sz="2400" b="1" dirty="0" smtClean="0">
                <a:solidFill>
                  <a:srgbClr val="FF0000"/>
                </a:solidFill>
              </a:rPr>
              <a:t>CPC 27 - Reconhecimento</a:t>
            </a:r>
            <a:endParaRPr lang="pt-BR" sz="2400" b="1" dirty="0">
              <a:solidFill>
                <a:srgbClr val="FF0000"/>
              </a:solidFill>
            </a:endParaRPr>
          </a:p>
        </p:txBody>
      </p:sp>
      <p:sp>
        <p:nvSpPr>
          <p:cNvPr id="3" name="Espaço Reservado para Conteúdo 2"/>
          <p:cNvSpPr>
            <a:spLocks noGrp="1"/>
          </p:cNvSpPr>
          <p:nvPr>
            <p:ph idx="1"/>
          </p:nvPr>
        </p:nvSpPr>
        <p:spPr>
          <a:xfrm>
            <a:off x="0" y="586854"/>
            <a:ext cx="8966579" cy="5909481"/>
          </a:xfrm>
        </p:spPr>
        <p:txBody>
          <a:bodyPr>
            <a:normAutofit/>
          </a:bodyPr>
          <a:lstStyle/>
          <a:p>
            <a:r>
              <a:rPr lang="pt-BR" sz="3600" b="1" dirty="0"/>
              <a:t>Ativos construídos pela própria empresa</a:t>
            </a:r>
            <a:endParaRPr lang="pt-BR" sz="3600" dirty="0"/>
          </a:p>
          <a:p>
            <a:pPr marL="0" indent="0">
              <a:buNone/>
            </a:pPr>
            <a:r>
              <a:rPr lang="pt-BR" sz="3600" dirty="0"/>
              <a:t>Ao construir suas próprias edificações ou equipamentos, acumula nessas contas os gastos com mão de obra, materiais e custos indiretos incorridos na fabricação do ativo. </a:t>
            </a:r>
            <a:endParaRPr lang="pt-BR" sz="3600" dirty="0" smtClean="0"/>
          </a:p>
          <a:p>
            <a:pPr marL="0" indent="0">
              <a:buNone/>
            </a:pPr>
            <a:endParaRPr lang="pt-BR" sz="3600" b="1" dirty="0" smtClean="0"/>
          </a:p>
          <a:p>
            <a:r>
              <a:rPr lang="pt-BR" sz="3600" b="1" dirty="0" smtClean="0"/>
              <a:t>Inclui os juros ? &gt;&gt;&gt;</a:t>
            </a:r>
            <a:endParaRPr lang="pt-BR" sz="3600" b="1" dirty="0"/>
          </a:p>
        </p:txBody>
      </p:sp>
    </p:spTree>
    <p:extLst>
      <p:ext uri="{BB962C8B-B14F-4D97-AF65-F5344CB8AC3E}">
        <p14:creationId xmlns:p14="http://schemas.microsoft.com/office/powerpoint/2010/main" val="389579891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a:bodyPr>
          <a:lstStyle/>
          <a:p>
            <a:r>
              <a:rPr lang="pt-BR" sz="2400" b="1" dirty="0" smtClean="0">
                <a:solidFill>
                  <a:srgbClr val="FF0000"/>
                </a:solidFill>
              </a:rPr>
              <a:t>CPC 27 - Reconhecimento</a:t>
            </a:r>
            <a:endParaRPr lang="pt-BR" sz="2400" b="1" dirty="0">
              <a:solidFill>
                <a:srgbClr val="FF0000"/>
              </a:solidFill>
            </a:endParaRPr>
          </a:p>
        </p:txBody>
      </p:sp>
      <p:sp>
        <p:nvSpPr>
          <p:cNvPr id="3" name="Espaço Reservado para Conteúdo 2"/>
          <p:cNvSpPr>
            <a:spLocks noGrp="1"/>
          </p:cNvSpPr>
          <p:nvPr>
            <p:ph idx="1"/>
          </p:nvPr>
        </p:nvSpPr>
        <p:spPr>
          <a:xfrm>
            <a:off x="0" y="586854"/>
            <a:ext cx="8966579" cy="5909481"/>
          </a:xfrm>
        </p:spPr>
        <p:txBody>
          <a:bodyPr>
            <a:normAutofit fontScale="70000" lnSpcReduction="20000"/>
          </a:bodyPr>
          <a:lstStyle/>
          <a:p>
            <a:pPr marL="0" indent="0">
              <a:buNone/>
            </a:pPr>
            <a:r>
              <a:rPr lang="pt-BR" sz="3600" b="1" dirty="0" smtClean="0"/>
              <a:t>Regra geral – os juros de financiamento para aquisição do bem </a:t>
            </a:r>
            <a:r>
              <a:rPr lang="pt-BR" sz="3600" b="1" u="sng" dirty="0" smtClean="0"/>
              <a:t>não integram </a:t>
            </a:r>
            <a:r>
              <a:rPr lang="pt-BR" sz="3600" b="1" dirty="0" smtClean="0"/>
              <a:t>o custo de aquisição do bem, devendo ser tratados como despesas.</a:t>
            </a:r>
            <a:endParaRPr lang="pt-BR" sz="3600" b="1" dirty="0"/>
          </a:p>
          <a:p>
            <a:pPr marL="0" indent="0">
              <a:buNone/>
            </a:pPr>
            <a:endParaRPr lang="pt-BR" sz="3600" dirty="0" smtClean="0"/>
          </a:p>
          <a:p>
            <a:pPr marL="0" indent="0">
              <a:buNone/>
            </a:pPr>
            <a:r>
              <a:rPr lang="pt-BR" sz="3600" dirty="0" smtClean="0">
                <a:solidFill>
                  <a:srgbClr val="C00000"/>
                </a:solidFill>
              </a:rPr>
              <a:t>EXCEÇÃO – ATIVO QUALIFICÁVEL – CPC 20</a:t>
            </a:r>
            <a:r>
              <a:rPr lang="pt-BR" sz="3600" dirty="0" smtClean="0"/>
              <a:t> </a:t>
            </a:r>
          </a:p>
          <a:p>
            <a:pPr marL="0" indent="0">
              <a:buNone/>
            </a:pPr>
            <a:r>
              <a:rPr lang="pt-BR" sz="3600" b="1" dirty="0" smtClean="0"/>
              <a:t>Ativo qualificável </a:t>
            </a:r>
            <a:r>
              <a:rPr lang="pt-BR" sz="3600" dirty="0" smtClean="0"/>
              <a:t>– Ativo que, demanda um período de tempo substancial (demora) para ficar pronto para seu uso ou venda pretendida. </a:t>
            </a:r>
          </a:p>
          <a:p>
            <a:pPr marL="0" indent="0">
              <a:buNone/>
            </a:pPr>
            <a:r>
              <a:rPr lang="pt-BR" sz="3600" dirty="0"/>
              <a:t>Ex. Planta para manufatura, usina para geração de energia, </a:t>
            </a:r>
            <a:r>
              <a:rPr lang="pt-BR" sz="3600" dirty="0" smtClean="0"/>
              <a:t>imóvel</a:t>
            </a:r>
            <a:endParaRPr lang="pt-BR" sz="3600" dirty="0"/>
          </a:p>
          <a:p>
            <a:pPr marL="0" indent="0">
              <a:buNone/>
            </a:pPr>
            <a:endParaRPr lang="pt-BR" sz="3600" dirty="0"/>
          </a:p>
          <a:p>
            <a:pPr marL="0" indent="0">
              <a:buNone/>
            </a:pPr>
            <a:r>
              <a:rPr lang="pt-BR" sz="3600" dirty="0" smtClean="0"/>
              <a:t>Consideram como custo de construção os juros pagos durante a construção.</a:t>
            </a:r>
          </a:p>
          <a:p>
            <a:pPr marL="0" indent="0">
              <a:buNone/>
            </a:pPr>
            <a:endParaRPr lang="pt-BR" sz="3600" dirty="0" smtClean="0"/>
          </a:p>
          <a:p>
            <a:pPr marL="0" indent="0">
              <a:buNone/>
            </a:pPr>
            <a:r>
              <a:rPr lang="pt-BR" sz="3600" dirty="0" smtClean="0"/>
              <a:t>OBS: A capitalização dos juros interrompe quando a empresa termina a construção do ativo.</a:t>
            </a:r>
          </a:p>
          <a:p>
            <a:pPr marL="0" indent="0">
              <a:buNone/>
            </a:pPr>
            <a:endParaRPr lang="pt-BR" sz="3600" b="1" dirty="0"/>
          </a:p>
        </p:txBody>
      </p:sp>
    </p:spTree>
    <p:extLst>
      <p:ext uri="{BB962C8B-B14F-4D97-AF65-F5344CB8AC3E}">
        <p14:creationId xmlns:p14="http://schemas.microsoft.com/office/powerpoint/2010/main" val="250550065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a:bodyPr>
          <a:lstStyle/>
          <a:p>
            <a:r>
              <a:rPr lang="pt-BR" sz="2400" b="1" dirty="0" smtClean="0">
                <a:solidFill>
                  <a:srgbClr val="FF0000"/>
                </a:solidFill>
              </a:rPr>
              <a:t>CPC 27 - Reconhecimento</a:t>
            </a:r>
            <a:endParaRPr lang="pt-BR" sz="2400" b="1" dirty="0">
              <a:solidFill>
                <a:srgbClr val="FF0000"/>
              </a:solidFill>
            </a:endParaRPr>
          </a:p>
        </p:txBody>
      </p:sp>
      <p:sp>
        <p:nvSpPr>
          <p:cNvPr id="3" name="Espaço Reservado para Conteúdo 2"/>
          <p:cNvSpPr>
            <a:spLocks noGrp="1"/>
          </p:cNvSpPr>
          <p:nvPr>
            <p:ph idx="1"/>
          </p:nvPr>
        </p:nvSpPr>
        <p:spPr>
          <a:xfrm>
            <a:off x="0" y="586854"/>
            <a:ext cx="8966579" cy="5213445"/>
          </a:xfrm>
        </p:spPr>
        <p:txBody>
          <a:bodyPr>
            <a:normAutofit/>
          </a:bodyPr>
          <a:lstStyle/>
          <a:p>
            <a:pPr marL="0" indent="0">
              <a:buNone/>
            </a:pPr>
            <a:r>
              <a:rPr lang="pt-BR" sz="3600" dirty="0" smtClean="0"/>
              <a:t>Ainda segundo a citada norma, uma entidade deve </a:t>
            </a:r>
            <a:r>
              <a:rPr lang="pt-BR" sz="3600" u="sng" dirty="0" smtClean="0"/>
              <a:t>capitalizar os custos de empréstimos </a:t>
            </a:r>
            <a:r>
              <a:rPr lang="pt-BR" sz="3600" dirty="0" smtClean="0"/>
              <a:t>que são diretamente atribuíveis à </a:t>
            </a:r>
            <a:r>
              <a:rPr lang="pt-BR" sz="3600" u="sng" dirty="0" smtClean="0"/>
              <a:t>aquisição, construção ou produção</a:t>
            </a:r>
            <a:r>
              <a:rPr lang="pt-BR" sz="3600" dirty="0" smtClean="0"/>
              <a:t> de </a:t>
            </a:r>
            <a:r>
              <a:rPr lang="pt-BR" sz="3600" u="sng" dirty="0" smtClean="0"/>
              <a:t>ativo qualificável</a:t>
            </a:r>
            <a:r>
              <a:rPr lang="pt-BR" sz="3600" dirty="0" smtClean="0"/>
              <a:t> como </a:t>
            </a:r>
            <a:r>
              <a:rPr lang="pt-BR" sz="3600" u="sng" dirty="0" smtClean="0"/>
              <a:t>parte do ativo.</a:t>
            </a:r>
          </a:p>
          <a:p>
            <a:pPr marL="0" indent="0">
              <a:buNone/>
            </a:pPr>
            <a:r>
              <a:rPr lang="pt-BR" sz="3600" dirty="0" smtClean="0"/>
              <a:t>Incluindo, taxas, correção monetária</a:t>
            </a:r>
          </a:p>
          <a:p>
            <a:pPr marL="0" indent="0">
              <a:buNone/>
            </a:pPr>
            <a:r>
              <a:rPr lang="pt-BR" sz="3600" dirty="0" smtClean="0"/>
              <a:t>Todos os custos não somente os juros propriamente ditos da transação.</a:t>
            </a:r>
            <a:endParaRPr lang="pt-BR" sz="3600" dirty="0"/>
          </a:p>
        </p:txBody>
      </p:sp>
    </p:spTree>
    <p:extLst>
      <p:ext uri="{BB962C8B-B14F-4D97-AF65-F5344CB8AC3E}">
        <p14:creationId xmlns:p14="http://schemas.microsoft.com/office/powerpoint/2010/main" val="359112920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450376" y="394692"/>
            <a:ext cx="8352430" cy="5909310"/>
          </a:xfrm>
          <a:prstGeom prst="rect">
            <a:avLst/>
          </a:prstGeom>
        </p:spPr>
        <p:txBody>
          <a:bodyPr wrap="square">
            <a:spAutoFit/>
          </a:bodyPr>
          <a:lstStyle/>
          <a:p>
            <a:r>
              <a:rPr lang="pt-BR" b="1" dirty="0" smtClean="0"/>
              <a:t>Referências</a:t>
            </a:r>
          </a:p>
          <a:p>
            <a:endParaRPr lang="pt-BR" b="1" dirty="0" smtClean="0"/>
          </a:p>
          <a:p>
            <a:r>
              <a:rPr lang="pt-BR" b="1" dirty="0" smtClean="0">
                <a:solidFill>
                  <a:srgbClr val="FF0000"/>
                </a:solidFill>
              </a:rPr>
              <a:t>Livros:</a:t>
            </a:r>
            <a:endParaRPr lang="pt-BR" b="1" dirty="0">
              <a:solidFill>
                <a:srgbClr val="FF0000"/>
              </a:solidFill>
            </a:endParaRPr>
          </a:p>
          <a:p>
            <a:r>
              <a:rPr lang="pt-BR" b="1" dirty="0" smtClean="0"/>
              <a:t>FIPECAF (</a:t>
            </a:r>
            <a:r>
              <a:rPr lang="pt-BR" b="1" dirty="0"/>
              <a:t>2 ed., pp. 275-315). São Paulo: Editora Atlas.</a:t>
            </a:r>
          </a:p>
          <a:p>
            <a:endParaRPr lang="pt-BR" dirty="0" smtClean="0"/>
          </a:p>
          <a:p>
            <a:r>
              <a:rPr lang="pt-BR" b="1" dirty="0" smtClean="0"/>
              <a:t>Normas Brasileiras de Contabilidade. (março de 2016) http://www.crcrs.org.br </a:t>
            </a:r>
          </a:p>
          <a:p>
            <a:endParaRPr lang="pt-BR" b="1" dirty="0" smtClean="0"/>
          </a:p>
          <a:p>
            <a:r>
              <a:rPr lang="pt-BR" b="1" dirty="0" smtClean="0"/>
              <a:t>Teste de </a:t>
            </a:r>
            <a:r>
              <a:rPr lang="pt-BR" b="1" dirty="0" smtClean="0"/>
              <a:t>Recuperabilidade </a:t>
            </a:r>
            <a:r>
              <a:rPr lang="pt-BR" b="1" dirty="0" smtClean="0"/>
              <a:t>do Valor de Ativos - Impairment. Prática Tributária nas Empresas (pp. 250-295). São Paulo: Editora Atlas.</a:t>
            </a:r>
          </a:p>
          <a:p>
            <a:r>
              <a:rPr lang="pt-BR" b="1" dirty="0" smtClean="0">
                <a:solidFill>
                  <a:srgbClr val="FF0000"/>
                </a:solidFill>
              </a:rPr>
              <a:t>Idem</a:t>
            </a:r>
            <a:r>
              <a:rPr lang="pt-BR" b="1" dirty="0" smtClean="0"/>
              <a:t> </a:t>
            </a:r>
            <a:r>
              <a:rPr lang="pt-BR" b="1" dirty="0"/>
              <a:t>Revisão de Taxas de Depreciação e do Valor de Bens, segundo os Novos Critérios Contábeis (Leis nº 11638/07 e 11941/09)</a:t>
            </a:r>
            <a:endParaRPr lang="pt-BR" b="1" dirty="0" smtClean="0"/>
          </a:p>
          <a:p>
            <a:endParaRPr lang="pt-BR" dirty="0" smtClean="0"/>
          </a:p>
          <a:p>
            <a:r>
              <a:rPr lang="pt-BR" b="1" dirty="0"/>
              <a:t>Contabilidade Financeira: Uma introdução aos conceitos, métodos e usos (J. E. Santos, Trad., pp. 388-446). São Paulo: Editora Atlas.</a:t>
            </a:r>
          </a:p>
          <a:p>
            <a:endParaRPr lang="pt-BR" dirty="0" smtClean="0"/>
          </a:p>
          <a:p>
            <a:r>
              <a:rPr lang="pt-BR" b="1" dirty="0" smtClean="0">
                <a:solidFill>
                  <a:srgbClr val="FF0000"/>
                </a:solidFill>
              </a:rPr>
              <a:t>Artigos:</a:t>
            </a:r>
          </a:p>
          <a:p>
            <a:r>
              <a:rPr lang="pt-BR" b="1" dirty="0" smtClean="0"/>
              <a:t>Schmidt</a:t>
            </a:r>
            <a:r>
              <a:rPr lang="pt-BR" b="1" dirty="0"/>
              <a:t>, P., &amp; Santos, J. L. </a:t>
            </a:r>
            <a:r>
              <a:rPr lang="pt-BR" b="1" dirty="0" smtClean="0"/>
              <a:t>(2012</a:t>
            </a:r>
            <a:r>
              <a:rPr lang="pt-BR" b="1" dirty="0"/>
              <a:t>). Cronologia da normatização das demonstrações contábeis no </a:t>
            </a:r>
            <a:r>
              <a:rPr lang="pt-BR" b="1" dirty="0" smtClean="0"/>
              <a:t>Brasil.</a:t>
            </a:r>
          </a:p>
          <a:p>
            <a:endParaRPr lang="pt-BR" b="1" dirty="0"/>
          </a:p>
          <a:p>
            <a:r>
              <a:rPr lang="pt-BR" b="1" dirty="0"/>
              <a:t>Santos, E. S. (Agosto de 1998). Objetividade x </a:t>
            </a:r>
            <a:r>
              <a:rPr lang="pt-BR" b="1" dirty="0" smtClean="0"/>
              <a:t>relevância</a:t>
            </a:r>
            <a:endParaRPr lang="pt-BR" b="1" dirty="0"/>
          </a:p>
          <a:p>
            <a:endParaRPr lang="pt-BR" dirty="0"/>
          </a:p>
        </p:txBody>
      </p:sp>
    </p:spTree>
    <p:extLst>
      <p:ext uri="{BB962C8B-B14F-4D97-AF65-F5344CB8AC3E}">
        <p14:creationId xmlns:p14="http://schemas.microsoft.com/office/powerpoint/2010/main" val="4280260344"/>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a:bodyPr>
          <a:lstStyle/>
          <a:p>
            <a:r>
              <a:rPr lang="pt-BR" sz="2400" b="1" dirty="0" smtClean="0">
                <a:solidFill>
                  <a:srgbClr val="FF0000"/>
                </a:solidFill>
              </a:rPr>
              <a:t>CPC 27 - Reconhecimento</a:t>
            </a:r>
            <a:endParaRPr lang="pt-BR" sz="2400" b="1" dirty="0">
              <a:solidFill>
                <a:srgbClr val="FF0000"/>
              </a:solidFill>
            </a:endParaRPr>
          </a:p>
        </p:txBody>
      </p:sp>
      <p:sp>
        <p:nvSpPr>
          <p:cNvPr id="3" name="Espaço Reservado para Conteúdo 2"/>
          <p:cNvSpPr>
            <a:spLocks noGrp="1"/>
          </p:cNvSpPr>
          <p:nvPr>
            <p:ph idx="1"/>
          </p:nvPr>
        </p:nvSpPr>
        <p:spPr>
          <a:xfrm>
            <a:off x="0" y="586854"/>
            <a:ext cx="8966579" cy="5909481"/>
          </a:xfrm>
        </p:spPr>
        <p:txBody>
          <a:bodyPr>
            <a:normAutofit lnSpcReduction="10000"/>
          </a:bodyPr>
          <a:lstStyle/>
          <a:p>
            <a:r>
              <a:rPr lang="pt-BR" sz="3600" b="1" dirty="0"/>
              <a:t>Mensuração do custo</a:t>
            </a:r>
            <a:endParaRPr lang="pt-BR" sz="3600" dirty="0"/>
          </a:p>
          <a:p>
            <a:pPr marL="0" indent="0">
              <a:buNone/>
            </a:pPr>
            <a:r>
              <a:rPr lang="pt-BR" sz="3600" u="sng" dirty="0"/>
              <a:t>O custo</a:t>
            </a:r>
            <a:r>
              <a:rPr lang="pt-BR" sz="3600" dirty="0"/>
              <a:t> de um item de ativo imobilizado é equivalente ao preço à vista na data do reconhecimento. </a:t>
            </a:r>
            <a:endParaRPr lang="pt-BR" sz="3600" dirty="0" smtClean="0"/>
          </a:p>
          <a:p>
            <a:pPr marL="0" indent="0">
              <a:buNone/>
            </a:pPr>
            <a:r>
              <a:rPr lang="pt-BR" sz="3600" dirty="0" smtClean="0"/>
              <a:t>OBS: O </a:t>
            </a:r>
            <a:r>
              <a:rPr lang="pt-BR" sz="3600" dirty="0"/>
              <a:t>pagamento a maior ao fornecedor em decorrência do prazo, a diferença entre o preço equivalente à vista e o total dos pagamentos deve ser reconhecida como despesa com juros durante o período, a menos que seja passível de capitalização de acordo com o </a:t>
            </a:r>
            <a:r>
              <a:rPr lang="pt-BR" sz="3600" dirty="0" smtClean="0"/>
              <a:t>CPC </a:t>
            </a:r>
            <a:r>
              <a:rPr lang="pt-BR" sz="3600" dirty="0"/>
              <a:t>20 – Custos de Empréstimos.</a:t>
            </a:r>
          </a:p>
          <a:p>
            <a:pPr marL="0" indent="0">
              <a:buNone/>
            </a:pPr>
            <a:endParaRPr lang="pt-BR" sz="3600" b="1" dirty="0"/>
          </a:p>
        </p:txBody>
      </p:sp>
    </p:spTree>
    <p:extLst>
      <p:ext uri="{BB962C8B-B14F-4D97-AF65-F5344CB8AC3E}">
        <p14:creationId xmlns:p14="http://schemas.microsoft.com/office/powerpoint/2010/main" val="119347776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a:bodyPr>
          <a:lstStyle/>
          <a:p>
            <a:r>
              <a:rPr lang="pt-BR" sz="2400" b="1" dirty="0" smtClean="0">
                <a:solidFill>
                  <a:srgbClr val="FF0000"/>
                </a:solidFill>
              </a:rPr>
              <a:t>CPC 27 - Reconhecimento</a:t>
            </a:r>
            <a:endParaRPr lang="pt-BR" sz="2400" b="1" dirty="0">
              <a:solidFill>
                <a:srgbClr val="FF0000"/>
              </a:solidFill>
            </a:endParaRPr>
          </a:p>
        </p:txBody>
      </p:sp>
      <p:sp>
        <p:nvSpPr>
          <p:cNvPr id="3" name="Espaço Reservado para Conteúdo 2"/>
          <p:cNvSpPr>
            <a:spLocks noGrp="1"/>
          </p:cNvSpPr>
          <p:nvPr>
            <p:ph idx="1"/>
          </p:nvPr>
        </p:nvSpPr>
        <p:spPr>
          <a:xfrm>
            <a:off x="0" y="586854"/>
            <a:ext cx="8966579" cy="5909481"/>
          </a:xfrm>
        </p:spPr>
        <p:txBody>
          <a:bodyPr>
            <a:normAutofit/>
          </a:bodyPr>
          <a:lstStyle/>
          <a:p>
            <a:pPr marL="0" indent="0">
              <a:buNone/>
            </a:pPr>
            <a:r>
              <a:rPr lang="pt-BR" sz="3600" dirty="0"/>
              <a:t>Compõe ainda o </a:t>
            </a:r>
            <a:r>
              <a:rPr lang="pt-BR" sz="3600" u="sng" dirty="0"/>
              <a:t>custo inicial </a:t>
            </a:r>
            <a:r>
              <a:rPr lang="pt-BR" sz="3600" dirty="0"/>
              <a:t>o valor estimado dos gastos previstos para desmontagem, remoção e restauração do local onde é instalado. </a:t>
            </a:r>
            <a:r>
              <a:rPr lang="pt-BR" sz="3600" u="sng" dirty="0"/>
              <a:t>Valor residual negativo </a:t>
            </a:r>
            <a:r>
              <a:rPr lang="pt-BR" sz="3600" dirty="0"/>
              <a:t>ou provisão. </a:t>
            </a:r>
            <a:r>
              <a:rPr lang="pt-BR" sz="3600" dirty="0" smtClean="0"/>
              <a:t>CPC </a:t>
            </a:r>
            <a:r>
              <a:rPr lang="pt-BR" sz="3600" dirty="0"/>
              <a:t>16 ou este Pronunciamento são reconhecidas e mensuradas de acordo com o </a:t>
            </a:r>
            <a:r>
              <a:rPr lang="pt-BR" sz="3600" dirty="0" smtClean="0"/>
              <a:t>CPC </a:t>
            </a:r>
            <a:r>
              <a:rPr lang="pt-BR" sz="3600" dirty="0"/>
              <a:t>25 – Provisões e Passivos Contingentes e Ativos Contingentes.</a:t>
            </a:r>
          </a:p>
          <a:p>
            <a:pPr marL="0" indent="0">
              <a:buNone/>
            </a:pPr>
            <a:endParaRPr lang="pt-BR" sz="3600" b="1" dirty="0"/>
          </a:p>
        </p:txBody>
      </p:sp>
    </p:spTree>
    <p:extLst>
      <p:ext uri="{BB962C8B-B14F-4D97-AF65-F5344CB8AC3E}">
        <p14:creationId xmlns:p14="http://schemas.microsoft.com/office/powerpoint/2010/main" val="64991314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a:bodyPr>
          <a:lstStyle/>
          <a:p>
            <a:r>
              <a:rPr lang="pt-BR" sz="2400" b="1" dirty="0" smtClean="0">
                <a:solidFill>
                  <a:srgbClr val="FF0000"/>
                </a:solidFill>
              </a:rPr>
              <a:t>CPC 27 - Reconhecimento</a:t>
            </a:r>
            <a:endParaRPr lang="pt-BR" sz="2400" b="1" dirty="0">
              <a:solidFill>
                <a:srgbClr val="FF0000"/>
              </a:solidFill>
            </a:endParaRPr>
          </a:p>
        </p:txBody>
      </p:sp>
      <p:sp>
        <p:nvSpPr>
          <p:cNvPr id="3" name="Espaço Reservado para Conteúdo 2"/>
          <p:cNvSpPr>
            <a:spLocks noGrp="1"/>
          </p:cNvSpPr>
          <p:nvPr>
            <p:ph idx="1"/>
          </p:nvPr>
        </p:nvSpPr>
        <p:spPr>
          <a:xfrm>
            <a:off x="0" y="586854"/>
            <a:ext cx="8966579" cy="5213445"/>
          </a:xfrm>
        </p:spPr>
        <p:txBody>
          <a:bodyPr>
            <a:normAutofit/>
          </a:bodyPr>
          <a:lstStyle/>
          <a:p>
            <a:pPr marL="0" indent="0">
              <a:buNone/>
            </a:pPr>
            <a:endParaRPr lang="pt-BR" sz="3600" dirty="0" smtClean="0"/>
          </a:p>
          <a:p>
            <a:pPr marL="0" indent="0">
              <a:buNone/>
            </a:pPr>
            <a:endParaRPr lang="pt-BR" sz="3600" dirty="0"/>
          </a:p>
          <a:p>
            <a:pPr marL="0" indent="0">
              <a:buNone/>
            </a:pPr>
            <a:r>
              <a:rPr lang="pt-BR" sz="3600" dirty="0" smtClean="0"/>
              <a:t>Não </a:t>
            </a:r>
            <a:r>
              <a:rPr lang="pt-BR" sz="3600" dirty="0"/>
              <a:t>fazem parte do custo gastos com realocação, ociosidade mesmo que no uso inicial, gastos com abertura de nova instalação ou introdução de novo produto, gastos administrativos e outros custos indiretos (CPC 27 item 19)</a:t>
            </a:r>
            <a:endParaRPr lang="pt-BR" sz="3600" b="1" dirty="0"/>
          </a:p>
        </p:txBody>
      </p:sp>
    </p:spTree>
    <p:extLst>
      <p:ext uri="{BB962C8B-B14F-4D97-AF65-F5344CB8AC3E}">
        <p14:creationId xmlns:p14="http://schemas.microsoft.com/office/powerpoint/2010/main" val="150757993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a:bodyPr>
          <a:lstStyle/>
          <a:p>
            <a:r>
              <a:rPr lang="pt-BR" sz="2400" b="1" dirty="0" smtClean="0">
                <a:solidFill>
                  <a:srgbClr val="FF0000"/>
                </a:solidFill>
              </a:rPr>
              <a:t>CPC 27 - Reconhecimento</a:t>
            </a:r>
            <a:endParaRPr lang="pt-BR" sz="2400" b="1" dirty="0">
              <a:solidFill>
                <a:srgbClr val="FF0000"/>
              </a:solidFill>
            </a:endParaRPr>
          </a:p>
        </p:txBody>
      </p:sp>
      <p:sp>
        <p:nvSpPr>
          <p:cNvPr id="3" name="Espaço Reservado para Conteúdo 2"/>
          <p:cNvSpPr>
            <a:spLocks noGrp="1"/>
          </p:cNvSpPr>
          <p:nvPr>
            <p:ph idx="1"/>
          </p:nvPr>
        </p:nvSpPr>
        <p:spPr>
          <a:xfrm>
            <a:off x="0" y="586854"/>
            <a:ext cx="8966579" cy="5909481"/>
          </a:xfrm>
        </p:spPr>
        <p:txBody>
          <a:bodyPr>
            <a:normAutofit/>
          </a:bodyPr>
          <a:lstStyle/>
          <a:p>
            <a:r>
              <a:rPr lang="pt-BR" sz="3600" b="1" dirty="0"/>
              <a:t>No caso de permuta</a:t>
            </a:r>
            <a:r>
              <a:rPr lang="pt-BR" sz="3600" dirty="0"/>
              <a:t>, O </a:t>
            </a:r>
            <a:r>
              <a:rPr lang="pt-BR" sz="3600" u="sng" dirty="0"/>
              <a:t>custo</a:t>
            </a:r>
            <a:r>
              <a:rPr lang="pt-BR" sz="3600" dirty="0"/>
              <a:t> do item do </a:t>
            </a:r>
            <a:r>
              <a:rPr lang="pt-BR" sz="3600" dirty="0" smtClean="0"/>
              <a:t>imobilizado </a:t>
            </a:r>
            <a:r>
              <a:rPr lang="pt-BR" sz="3600" dirty="0"/>
              <a:t>é mensurado pelo valor </a:t>
            </a:r>
            <a:r>
              <a:rPr lang="pt-BR" sz="3600" dirty="0" smtClean="0"/>
              <a:t>justo </a:t>
            </a:r>
            <a:r>
              <a:rPr lang="pt-BR" sz="3600" dirty="0"/>
              <a:t>a não ser que (a) a operação de permuta não tenha natureza </a:t>
            </a:r>
            <a:r>
              <a:rPr lang="pt-BR" sz="3600" dirty="0" smtClean="0"/>
              <a:t>comercial.</a:t>
            </a:r>
          </a:p>
        </p:txBody>
      </p:sp>
    </p:spTree>
    <p:extLst>
      <p:ext uri="{BB962C8B-B14F-4D97-AF65-F5344CB8AC3E}">
        <p14:creationId xmlns:p14="http://schemas.microsoft.com/office/powerpoint/2010/main" val="374728997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177421" y="1683"/>
            <a:ext cx="8509379" cy="585171"/>
          </a:xfrm>
        </p:spPr>
        <p:txBody>
          <a:bodyPr>
            <a:normAutofit/>
          </a:bodyPr>
          <a:lstStyle/>
          <a:p>
            <a:r>
              <a:rPr lang="pt-BR" sz="2400" b="1" dirty="0" smtClean="0">
                <a:solidFill>
                  <a:srgbClr val="FF0000"/>
                </a:solidFill>
              </a:rPr>
              <a:t>CPC 27 – </a:t>
            </a:r>
            <a:r>
              <a:rPr lang="pt-BR" sz="2400" b="1" dirty="0">
                <a:solidFill>
                  <a:srgbClr val="FF0000"/>
                </a:solidFill>
              </a:rPr>
              <a:t>Reconhecimento </a:t>
            </a:r>
            <a:r>
              <a:rPr lang="pt-BR" sz="2400" b="1" dirty="0" smtClean="0">
                <a:solidFill>
                  <a:srgbClr val="FF0000"/>
                </a:solidFill>
              </a:rPr>
              <a:t>no </a:t>
            </a:r>
            <a:r>
              <a:rPr lang="pt-BR" sz="2400" b="1" dirty="0">
                <a:solidFill>
                  <a:srgbClr val="FF0000"/>
                </a:solidFill>
              </a:rPr>
              <a:t>caso de permuta</a:t>
            </a:r>
          </a:p>
        </p:txBody>
      </p:sp>
      <p:sp>
        <p:nvSpPr>
          <p:cNvPr id="3" name="Espaço Reservado para Conteúdo 2"/>
          <p:cNvSpPr>
            <a:spLocks noGrp="1"/>
          </p:cNvSpPr>
          <p:nvPr>
            <p:ph idx="1"/>
          </p:nvPr>
        </p:nvSpPr>
        <p:spPr>
          <a:xfrm>
            <a:off x="0" y="586854"/>
            <a:ext cx="8966579" cy="5909481"/>
          </a:xfrm>
        </p:spPr>
        <p:txBody>
          <a:bodyPr>
            <a:normAutofit fontScale="92500" lnSpcReduction="20000"/>
          </a:bodyPr>
          <a:lstStyle/>
          <a:p>
            <a:pPr marL="742950" indent="-742950">
              <a:buAutoNum type="alphaLcParenBoth"/>
            </a:pPr>
            <a:r>
              <a:rPr lang="pt-BR" sz="3600" dirty="0" smtClean="0"/>
              <a:t>se </a:t>
            </a:r>
            <a:r>
              <a:rPr lang="pt-BR" sz="3600" dirty="0"/>
              <a:t>a variabilidade da faixa de mensuração de valor justo razoável não for significativa ou </a:t>
            </a:r>
            <a:endParaRPr lang="pt-BR" sz="3600" dirty="0" smtClean="0"/>
          </a:p>
          <a:p>
            <a:pPr marL="742950" indent="-742950">
              <a:buAutoNum type="alphaLcParenBoth"/>
            </a:pPr>
            <a:r>
              <a:rPr lang="pt-BR" sz="3600" dirty="0" smtClean="0"/>
              <a:t>se </a:t>
            </a:r>
            <a:r>
              <a:rPr lang="pt-BR" sz="3600" dirty="0"/>
              <a:t>as probabilidades de várias estimativas, dentro dessa faixa, puderem ser razoavelmente avaliadas e utilizadas na mensuração do valor justo. </a:t>
            </a:r>
            <a:endParaRPr lang="pt-BR" sz="3600" dirty="0" smtClean="0"/>
          </a:p>
          <a:p>
            <a:pPr marL="0" indent="0">
              <a:buNone/>
            </a:pPr>
            <a:r>
              <a:rPr lang="pt-BR" sz="3600" dirty="0" smtClean="0"/>
              <a:t>Caso </a:t>
            </a:r>
            <a:r>
              <a:rPr lang="pt-BR" sz="3600" dirty="0"/>
              <a:t>a entidade seja capaz de mensurar com segurança tanto o valor justo do ativo recebido como do ativo cedido, então o valor justo do segundo deve ser usado para mensurar o custo do ativo recebido, a não ser que o valor justo do primeiro seja mais evidente. (Item 26 CPC 27, alterado pela Revisão CPC 03. CPC 46)</a:t>
            </a:r>
            <a:endParaRPr lang="pt-BR" sz="3600" b="1" dirty="0"/>
          </a:p>
        </p:txBody>
      </p:sp>
    </p:spTree>
    <p:extLst>
      <p:ext uri="{BB962C8B-B14F-4D97-AF65-F5344CB8AC3E}">
        <p14:creationId xmlns:p14="http://schemas.microsoft.com/office/powerpoint/2010/main" val="15688134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a:bodyPr>
          <a:lstStyle/>
          <a:p>
            <a:r>
              <a:rPr lang="pt-BR" sz="2400" b="1" dirty="0" smtClean="0">
                <a:solidFill>
                  <a:srgbClr val="FF0000"/>
                </a:solidFill>
              </a:rPr>
              <a:t>CPC 27 - Reconhecimento</a:t>
            </a:r>
            <a:endParaRPr lang="pt-BR" sz="2400" b="1" dirty="0">
              <a:solidFill>
                <a:srgbClr val="FF0000"/>
              </a:solidFill>
            </a:endParaRPr>
          </a:p>
        </p:txBody>
      </p:sp>
      <p:sp>
        <p:nvSpPr>
          <p:cNvPr id="3" name="Espaço Reservado para Conteúdo 2"/>
          <p:cNvSpPr>
            <a:spLocks noGrp="1"/>
          </p:cNvSpPr>
          <p:nvPr>
            <p:ph idx="1"/>
          </p:nvPr>
        </p:nvSpPr>
        <p:spPr>
          <a:xfrm>
            <a:off x="0" y="586854"/>
            <a:ext cx="8966579" cy="5909481"/>
          </a:xfrm>
        </p:spPr>
        <p:txBody>
          <a:bodyPr>
            <a:normAutofit/>
          </a:bodyPr>
          <a:lstStyle/>
          <a:p>
            <a:r>
              <a:rPr lang="pt-BR" sz="3600" b="1" dirty="0"/>
              <a:t>Bens recebidos por doação</a:t>
            </a:r>
            <a:r>
              <a:rPr lang="pt-BR" sz="3600" dirty="0"/>
              <a:t> – Exemplo, terreno doado por uma prefeitura como incentivo, será contabilizado pelo valor justo a crédito de receita no resultado ou receita diferida se houver obrigações a cumprir ou se forem bens depreciáveis.  CPC 07 – Subvenção e Assistência Governamentais.</a:t>
            </a:r>
            <a:endParaRPr lang="pt-BR" sz="3600" b="1" dirty="0"/>
          </a:p>
        </p:txBody>
      </p:sp>
    </p:spTree>
    <p:extLst>
      <p:ext uri="{BB962C8B-B14F-4D97-AF65-F5344CB8AC3E}">
        <p14:creationId xmlns:p14="http://schemas.microsoft.com/office/powerpoint/2010/main" val="248056381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a:bodyPr>
          <a:lstStyle/>
          <a:p>
            <a:r>
              <a:rPr lang="pt-BR" sz="2400" b="1" dirty="0" smtClean="0">
                <a:solidFill>
                  <a:srgbClr val="FF0000"/>
                </a:solidFill>
              </a:rPr>
              <a:t>CPC 27 - Reconhecimento</a:t>
            </a:r>
            <a:endParaRPr lang="pt-BR" sz="2400" b="1" dirty="0">
              <a:solidFill>
                <a:srgbClr val="FF0000"/>
              </a:solidFill>
            </a:endParaRPr>
          </a:p>
        </p:txBody>
      </p:sp>
      <p:sp>
        <p:nvSpPr>
          <p:cNvPr id="3" name="Espaço Reservado para Conteúdo 2"/>
          <p:cNvSpPr>
            <a:spLocks noGrp="1"/>
          </p:cNvSpPr>
          <p:nvPr>
            <p:ph idx="1"/>
          </p:nvPr>
        </p:nvSpPr>
        <p:spPr>
          <a:xfrm>
            <a:off x="0" y="586854"/>
            <a:ext cx="8966579" cy="5909481"/>
          </a:xfrm>
        </p:spPr>
        <p:txBody>
          <a:bodyPr>
            <a:normAutofit/>
          </a:bodyPr>
          <a:lstStyle/>
          <a:p>
            <a:r>
              <a:rPr lang="pt-BR" sz="3600" b="1" dirty="0"/>
              <a:t>Bens incorporados para formação do capital social</a:t>
            </a:r>
            <a:endParaRPr lang="pt-BR" sz="3600" dirty="0"/>
          </a:p>
          <a:p>
            <a:pPr marL="0" indent="0">
              <a:buNone/>
            </a:pPr>
            <a:r>
              <a:rPr lang="pt-BR" sz="3600" dirty="0"/>
              <a:t>Será integralizado pelo seu valor de avaliação realizados por três peritos ou por empresa especializada, laudo aprovado em assembleia geral.</a:t>
            </a:r>
          </a:p>
          <a:p>
            <a:pPr marL="0" indent="0">
              <a:buNone/>
            </a:pPr>
            <a:endParaRPr lang="pt-BR" sz="3600" b="1" dirty="0"/>
          </a:p>
        </p:txBody>
      </p:sp>
    </p:spTree>
    <p:extLst>
      <p:ext uri="{BB962C8B-B14F-4D97-AF65-F5344CB8AC3E}">
        <p14:creationId xmlns:p14="http://schemas.microsoft.com/office/powerpoint/2010/main" val="383970223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a:bodyPr>
          <a:lstStyle/>
          <a:p>
            <a:r>
              <a:rPr lang="pt-BR" sz="2400" b="1" dirty="0" smtClean="0">
                <a:solidFill>
                  <a:srgbClr val="FF0000"/>
                </a:solidFill>
              </a:rPr>
              <a:t>CPC 27 - Reconhecimento</a:t>
            </a:r>
            <a:endParaRPr lang="pt-BR" sz="2400" b="1" dirty="0">
              <a:solidFill>
                <a:srgbClr val="FF0000"/>
              </a:solidFill>
            </a:endParaRPr>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749032953"/>
              </p:ext>
            </p:extLst>
          </p:nvPr>
        </p:nvGraphicFramePr>
        <p:xfrm>
          <a:off x="0" y="294268"/>
          <a:ext cx="8966200" cy="5857240"/>
        </p:xfrm>
        <a:graphic>
          <a:graphicData uri="http://schemas.openxmlformats.org/drawingml/2006/table">
            <a:tbl>
              <a:tblPr firstRow="1" bandRow="1">
                <a:tableStyleId>{5C22544A-7EE6-4342-B048-85BDC9FD1C3A}</a:tableStyleId>
              </a:tblPr>
              <a:tblGrid>
                <a:gridCol w="6619164"/>
                <a:gridCol w="2347036"/>
              </a:tblGrid>
              <a:tr h="370840">
                <a:tc>
                  <a:txBody>
                    <a:bodyPr/>
                    <a:lstStyle/>
                    <a:p>
                      <a:endParaRPr lang="pt-BR" dirty="0"/>
                    </a:p>
                  </a:txBody>
                  <a:tcPr/>
                </a:tc>
                <a:tc>
                  <a:txBody>
                    <a:bodyPr/>
                    <a:lstStyle/>
                    <a:p>
                      <a:pPr algn="r"/>
                      <a:endParaRPr lang="pt-BR" dirty="0"/>
                    </a:p>
                  </a:txBody>
                  <a:tcPr/>
                </a:tc>
              </a:tr>
              <a:tr h="370840">
                <a:tc>
                  <a:txBody>
                    <a:bodyPr/>
                    <a:lstStyle/>
                    <a:p>
                      <a:r>
                        <a:rPr lang="pt-BR" sz="2400" dirty="0" smtClean="0"/>
                        <a:t>Valor</a:t>
                      </a:r>
                      <a:r>
                        <a:rPr lang="pt-BR" sz="2400" baseline="0" dirty="0" smtClean="0"/>
                        <a:t> nominal da máquina</a:t>
                      </a:r>
                      <a:endParaRPr lang="pt-BR" sz="2400" dirty="0"/>
                    </a:p>
                  </a:txBody>
                  <a:tcPr/>
                </a:tc>
                <a:tc>
                  <a:txBody>
                    <a:bodyPr/>
                    <a:lstStyle/>
                    <a:p>
                      <a:pPr algn="r"/>
                      <a:r>
                        <a:rPr lang="pt-BR" sz="2400" dirty="0" smtClean="0"/>
                        <a:t>100.000</a:t>
                      </a:r>
                      <a:endParaRPr lang="pt-BR" sz="2400" dirty="0"/>
                    </a:p>
                  </a:txBody>
                  <a:tcPr/>
                </a:tc>
              </a:tr>
              <a:tr h="370840">
                <a:tc>
                  <a:txBody>
                    <a:bodyPr/>
                    <a:lstStyle/>
                    <a:p>
                      <a:r>
                        <a:rPr lang="pt-BR" sz="2400" dirty="0" smtClean="0"/>
                        <a:t>Descontos obtidos</a:t>
                      </a:r>
                      <a:endParaRPr lang="pt-BR" sz="2400" dirty="0"/>
                    </a:p>
                  </a:txBody>
                  <a:tcPr/>
                </a:tc>
                <a:tc>
                  <a:txBody>
                    <a:bodyPr/>
                    <a:lstStyle/>
                    <a:p>
                      <a:pPr algn="r"/>
                      <a:r>
                        <a:rPr lang="pt-BR" sz="2400" dirty="0" smtClean="0"/>
                        <a:t>(5.000)</a:t>
                      </a:r>
                      <a:endParaRPr lang="pt-BR" sz="2400" dirty="0"/>
                    </a:p>
                  </a:txBody>
                  <a:tcPr/>
                </a:tc>
              </a:tr>
              <a:tr h="370840">
                <a:tc>
                  <a:txBody>
                    <a:bodyPr/>
                    <a:lstStyle/>
                    <a:p>
                      <a:r>
                        <a:rPr lang="pt-BR" sz="2400" dirty="0" smtClean="0"/>
                        <a:t>Imposto de importação</a:t>
                      </a:r>
                      <a:endParaRPr lang="pt-BR" sz="2400" dirty="0"/>
                    </a:p>
                  </a:txBody>
                  <a:tcPr/>
                </a:tc>
                <a:tc>
                  <a:txBody>
                    <a:bodyPr/>
                    <a:lstStyle/>
                    <a:p>
                      <a:pPr algn="r"/>
                      <a:r>
                        <a:rPr lang="pt-BR" sz="2400" dirty="0" smtClean="0"/>
                        <a:t>15.000</a:t>
                      </a:r>
                      <a:endParaRPr lang="pt-BR" sz="2400" dirty="0"/>
                    </a:p>
                  </a:txBody>
                  <a:tcPr/>
                </a:tc>
              </a:tr>
              <a:tr h="370840">
                <a:tc>
                  <a:txBody>
                    <a:bodyPr/>
                    <a:lstStyle/>
                    <a:p>
                      <a:r>
                        <a:rPr lang="pt-BR" sz="2400" dirty="0" smtClean="0"/>
                        <a:t>IPI</a:t>
                      </a:r>
                      <a:endParaRPr lang="pt-BR" sz="2400" dirty="0"/>
                    </a:p>
                  </a:txBody>
                  <a:tcPr/>
                </a:tc>
                <a:tc>
                  <a:txBody>
                    <a:bodyPr/>
                    <a:lstStyle/>
                    <a:p>
                      <a:pPr algn="r"/>
                      <a:r>
                        <a:rPr lang="pt-BR" sz="2400" dirty="0" smtClean="0"/>
                        <a:t>20.000</a:t>
                      </a:r>
                      <a:endParaRPr lang="pt-BR" sz="2400" dirty="0"/>
                    </a:p>
                  </a:txBody>
                  <a:tcPr/>
                </a:tc>
              </a:tr>
              <a:tr h="370840">
                <a:tc>
                  <a:txBody>
                    <a:bodyPr/>
                    <a:lstStyle/>
                    <a:p>
                      <a:r>
                        <a:rPr lang="pt-BR" sz="2400" dirty="0" smtClean="0"/>
                        <a:t>Armazenagem no Porto</a:t>
                      </a:r>
                      <a:endParaRPr lang="pt-BR" sz="2400" dirty="0"/>
                    </a:p>
                  </a:txBody>
                  <a:tcPr/>
                </a:tc>
                <a:tc>
                  <a:txBody>
                    <a:bodyPr/>
                    <a:lstStyle/>
                    <a:p>
                      <a:pPr algn="r"/>
                      <a:r>
                        <a:rPr lang="pt-BR" sz="2400" dirty="0" smtClean="0"/>
                        <a:t>500</a:t>
                      </a:r>
                      <a:endParaRPr lang="pt-BR" sz="2400" dirty="0"/>
                    </a:p>
                  </a:txBody>
                  <a:tcPr/>
                </a:tc>
              </a:tr>
              <a:tr h="370840">
                <a:tc>
                  <a:txBody>
                    <a:bodyPr/>
                    <a:lstStyle/>
                    <a:p>
                      <a:r>
                        <a:rPr lang="pt-BR" sz="2400" dirty="0" smtClean="0"/>
                        <a:t>Desembaraço</a:t>
                      </a:r>
                      <a:r>
                        <a:rPr lang="pt-BR" sz="2400" baseline="0" dirty="0" smtClean="0"/>
                        <a:t> aduaneiro</a:t>
                      </a:r>
                      <a:endParaRPr lang="pt-BR" sz="2400" dirty="0"/>
                    </a:p>
                  </a:txBody>
                  <a:tcPr/>
                </a:tc>
                <a:tc>
                  <a:txBody>
                    <a:bodyPr/>
                    <a:lstStyle/>
                    <a:p>
                      <a:pPr algn="r"/>
                      <a:r>
                        <a:rPr lang="pt-BR" sz="2400" dirty="0" smtClean="0"/>
                        <a:t>1.000</a:t>
                      </a:r>
                      <a:endParaRPr lang="pt-BR" sz="2400" dirty="0"/>
                    </a:p>
                  </a:txBody>
                  <a:tcPr/>
                </a:tc>
              </a:tr>
              <a:tr h="370840">
                <a:tc>
                  <a:txBody>
                    <a:bodyPr/>
                    <a:lstStyle/>
                    <a:p>
                      <a:r>
                        <a:rPr lang="pt-BR" sz="2400" dirty="0" smtClean="0"/>
                        <a:t>Frete e seguro do transporte</a:t>
                      </a:r>
                      <a:endParaRPr lang="pt-BR" sz="2400" dirty="0"/>
                    </a:p>
                  </a:txBody>
                  <a:tcPr/>
                </a:tc>
                <a:tc>
                  <a:txBody>
                    <a:bodyPr/>
                    <a:lstStyle/>
                    <a:p>
                      <a:pPr algn="r"/>
                      <a:r>
                        <a:rPr lang="pt-BR" sz="2400" dirty="0" smtClean="0"/>
                        <a:t>1.000</a:t>
                      </a:r>
                      <a:endParaRPr lang="pt-BR" sz="2400" dirty="0"/>
                    </a:p>
                  </a:txBody>
                  <a:tcPr/>
                </a:tc>
              </a:tr>
              <a:tr h="370840">
                <a:tc>
                  <a:txBody>
                    <a:bodyPr/>
                    <a:lstStyle/>
                    <a:p>
                      <a:r>
                        <a:rPr lang="pt-BR" sz="2400" dirty="0" smtClean="0"/>
                        <a:t>Preparo do local</a:t>
                      </a:r>
                      <a:endParaRPr lang="pt-BR" sz="2400" dirty="0"/>
                    </a:p>
                  </a:txBody>
                  <a:tcPr/>
                </a:tc>
                <a:tc>
                  <a:txBody>
                    <a:bodyPr/>
                    <a:lstStyle/>
                    <a:p>
                      <a:pPr algn="r"/>
                      <a:r>
                        <a:rPr lang="pt-BR" sz="2400" dirty="0" smtClean="0"/>
                        <a:t>500</a:t>
                      </a:r>
                      <a:endParaRPr lang="pt-BR" sz="2400" dirty="0"/>
                    </a:p>
                  </a:txBody>
                  <a:tcPr/>
                </a:tc>
              </a:tr>
              <a:tr h="370840">
                <a:tc>
                  <a:txBody>
                    <a:bodyPr/>
                    <a:lstStyle/>
                    <a:p>
                      <a:r>
                        <a:rPr lang="pt-BR" sz="2400" dirty="0" smtClean="0"/>
                        <a:t>Instalação e montagem</a:t>
                      </a:r>
                      <a:endParaRPr lang="pt-BR" sz="2400" dirty="0"/>
                    </a:p>
                  </a:txBody>
                  <a:tcPr/>
                </a:tc>
                <a:tc>
                  <a:txBody>
                    <a:bodyPr/>
                    <a:lstStyle/>
                    <a:p>
                      <a:pPr algn="r"/>
                      <a:r>
                        <a:rPr lang="pt-BR" sz="2400" dirty="0" smtClean="0"/>
                        <a:t>1.000</a:t>
                      </a:r>
                      <a:endParaRPr lang="pt-BR" sz="2400" dirty="0"/>
                    </a:p>
                  </a:txBody>
                  <a:tcPr/>
                </a:tc>
              </a:tr>
              <a:tr h="370840">
                <a:tc>
                  <a:txBody>
                    <a:bodyPr/>
                    <a:lstStyle/>
                    <a:p>
                      <a:r>
                        <a:rPr lang="pt-BR" sz="2400" dirty="0" smtClean="0"/>
                        <a:t>Teste</a:t>
                      </a:r>
                      <a:r>
                        <a:rPr lang="pt-BR" sz="2400" baseline="0" dirty="0" smtClean="0"/>
                        <a:t> de funcionamento</a:t>
                      </a:r>
                      <a:endParaRPr lang="pt-BR" sz="2400" dirty="0"/>
                    </a:p>
                  </a:txBody>
                  <a:tcPr/>
                </a:tc>
                <a:tc>
                  <a:txBody>
                    <a:bodyPr/>
                    <a:lstStyle/>
                    <a:p>
                      <a:pPr algn="r"/>
                      <a:r>
                        <a:rPr lang="pt-BR" sz="2400" dirty="0" smtClean="0"/>
                        <a:t>1.000</a:t>
                      </a:r>
                      <a:endParaRPr lang="pt-BR" sz="2400" dirty="0"/>
                    </a:p>
                  </a:txBody>
                  <a:tcPr/>
                </a:tc>
              </a:tr>
              <a:tr h="370840">
                <a:tc>
                  <a:txBody>
                    <a:bodyPr/>
                    <a:lstStyle/>
                    <a:p>
                      <a:r>
                        <a:rPr lang="pt-BR" sz="2400" dirty="0" smtClean="0"/>
                        <a:t>Impostos recuperáveis Pis e Cofins</a:t>
                      </a:r>
                      <a:endParaRPr lang="pt-BR" sz="2400" dirty="0"/>
                    </a:p>
                  </a:txBody>
                  <a:tcPr/>
                </a:tc>
                <a:tc>
                  <a:txBody>
                    <a:bodyPr/>
                    <a:lstStyle/>
                    <a:p>
                      <a:pPr algn="r"/>
                      <a:r>
                        <a:rPr lang="pt-BR" sz="2400" dirty="0" smtClean="0"/>
                        <a:t>9.250</a:t>
                      </a:r>
                      <a:endParaRPr lang="pt-BR" sz="24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t-BR" sz="2400" dirty="0" smtClean="0"/>
                        <a:t>CUSTO</a:t>
                      </a:r>
                      <a:r>
                        <a:rPr lang="pt-BR" sz="2400" baseline="0" dirty="0" smtClean="0"/>
                        <a:t> TOTAL DO BEM</a:t>
                      </a:r>
                      <a:endParaRPr lang="pt-BR" sz="2400" dirty="0"/>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pt-BR" sz="2400" dirty="0" smtClean="0"/>
                        <a:t>125.750</a:t>
                      </a:r>
                      <a:endParaRPr lang="pt-BR" sz="2400" dirty="0"/>
                    </a:p>
                  </a:txBody>
                  <a:tcPr/>
                </a:tc>
              </a:tr>
            </a:tbl>
          </a:graphicData>
        </a:graphic>
      </p:graphicFrame>
    </p:spTree>
    <p:extLst>
      <p:ext uri="{BB962C8B-B14F-4D97-AF65-F5344CB8AC3E}">
        <p14:creationId xmlns:p14="http://schemas.microsoft.com/office/powerpoint/2010/main" val="2476010836"/>
      </p:ext>
    </p:extLst>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a:bodyPr>
          <a:lstStyle/>
          <a:p>
            <a:r>
              <a:rPr lang="pt-BR" sz="2400" b="1" dirty="0" smtClean="0">
                <a:solidFill>
                  <a:srgbClr val="FF0000"/>
                </a:solidFill>
              </a:rPr>
              <a:t>CPC 27 - Reconhecimento</a:t>
            </a:r>
            <a:endParaRPr lang="pt-BR" sz="2400" b="1" dirty="0">
              <a:solidFill>
                <a:srgbClr val="FF0000"/>
              </a:solidFill>
            </a:endParaRPr>
          </a:p>
        </p:txBody>
      </p:sp>
      <p:sp>
        <p:nvSpPr>
          <p:cNvPr id="3" name="Espaço Reservado para Conteúdo 2"/>
          <p:cNvSpPr>
            <a:spLocks noGrp="1"/>
          </p:cNvSpPr>
          <p:nvPr>
            <p:ph idx="1"/>
          </p:nvPr>
        </p:nvSpPr>
        <p:spPr>
          <a:xfrm>
            <a:off x="0" y="586854"/>
            <a:ext cx="8966579" cy="5909481"/>
          </a:xfrm>
        </p:spPr>
        <p:txBody>
          <a:bodyPr>
            <a:normAutofit fontScale="92500"/>
          </a:bodyPr>
          <a:lstStyle/>
          <a:p>
            <a:pPr marL="0" indent="0">
              <a:buNone/>
            </a:pPr>
            <a:r>
              <a:rPr lang="pt-BR" sz="3600" b="1" dirty="0"/>
              <a:t>Método da reavaliação - </a:t>
            </a:r>
            <a:r>
              <a:rPr lang="pt-BR" sz="3600" dirty="0"/>
              <a:t>(Item 31 e 34 do CPC 27) </a:t>
            </a:r>
            <a:r>
              <a:rPr lang="pt-BR" sz="3600" b="1" u="sng" dirty="0">
                <a:solidFill>
                  <a:schemeClr val="tx2">
                    <a:lumMod val="50000"/>
                  </a:schemeClr>
                </a:solidFill>
              </a:rPr>
              <a:t>se permitido por lei</a:t>
            </a:r>
            <a:r>
              <a:rPr lang="pt-BR" sz="3600" dirty="0"/>
              <a:t>, corresponde ao seu valor justo </a:t>
            </a:r>
            <a:r>
              <a:rPr lang="pt-BR" sz="3600" dirty="0" smtClean="0"/>
              <a:t>(preço </a:t>
            </a:r>
            <a:r>
              <a:rPr lang="pt-BR" sz="3600" dirty="0"/>
              <a:t>que seria recebido pela venda na data de mensuração) na data da reavaliação menos qualquer depreciação e perda por redução ao valor recuperável acumuladas subsequentes. (Item </a:t>
            </a:r>
            <a:r>
              <a:rPr lang="pt-BR" sz="3600" dirty="0" smtClean="0"/>
              <a:t>30 </a:t>
            </a:r>
            <a:r>
              <a:rPr lang="pt-BR" sz="3600" b="1" dirty="0"/>
              <a:t>Método do custo e</a:t>
            </a:r>
            <a:r>
              <a:rPr lang="pt-BR" sz="3600" dirty="0"/>
              <a:t> 31 a 42 do CPC 27). A frequência das reavaliações, também permitidas e determinadas por lei, depende das mudanças dos valores justos do ativo imobilizado que está sendo reavaliado.</a:t>
            </a:r>
            <a:endParaRPr lang="pt-BR" sz="3600" b="1" dirty="0"/>
          </a:p>
        </p:txBody>
      </p:sp>
    </p:spTree>
    <p:extLst>
      <p:ext uri="{BB962C8B-B14F-4D97-AF65-F5344CB8AC3E}">
        <p14:creationId xmlns:p14="http://schemas.microsoft.com/office/powerpoint/2010/main" val="181697467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a:bodyPr>
          <a:lstStyle/>
          <a:p>
            <a:r>
              <a:rPr lang="pt-BR" sz="2400" b="1" dirty="0" smtClean="0">
                <a:solidFill>
                  <a:srgbClr val="FF0000"/>
                </a:solidFill>
              </a:rPr>
              <a:t>CPC 27 </a:t>
            </a:r>
            <a:r>
              <a:rPr lang="pt-BR" sz="2400" b="1" dirty="0">
                <a:solidFill>
                  <a:srgbClr val="FF0000"/>
                </a:solidFill>
              </a:rPr>
              <a:t>- Conteúdo das contas</a:t>
            </a:r>
          </a:p>
        </p:txBody>
      </p:sp>
      <p:sp>
        <p:nvSpPr>
          <p:cNvPr id="3" name="Espaço Reservado para Conteúdo 2"/>
          <p:cNvSpPr>
            <a:spLocks noGrp="1"/>
          </p:cNvSpPr>
          <p:nvPr>
            <p:ph idx="1"/>
          </p:nvPr>
        </p:nvSpPr>
        <p:spPr>
          <a:xfrm>
            <a:off x="0" y="586854"/>
            <a:ext cx="8966579" cy="5909481"/>
          </a:xfrm>
        </p:spPr>
        <p:txBody>
          <a:bodyPr>
            <a:normAutofit fontScale="70000" lnSpcReduction="20000"/>
          </a:bodyPr>
          <a:lstStyle/>
          <a:p>
            <a:pPr marL="0" indent="0">
              <a:buNone/>
            </a:pPr>
            <a:r>
              <a:rPr lang="pt-BR" sz="3600" b="1" dirty="0" smtClean="0"/>
              <a:t>Anexo </a:t>
            </a:r>
            <a:r>
              <a:rPr lang="pt-BR" sz="3600" b="1" dirty="0"/>
              <a:t>ao Ato Declaratório Executivo Cofis no 20/2016, Manual de Orientação do Leiaute da ECF Atualização: abril de 2016.</a:t>
            </a:r>
            <a:endParaRPr lang="pt-BR" sz="3600" dirty="0"/>
          </a:p>
          <a:p>
            <a:pPr marL="0" indent="0">
              <a:buNone/>
            </a:pPr>
            <a:endParaRPr lang="pt-BR" sz="3600" dirty="0" smtClean="0"/>
          </a:p>
          <a:p>
            <a:pPr marL="0" indent="0">
              <a:buNone/>
            </a:pPr>
            <a:r>
              <a:rPr lang="pt-BR" sz="3600" dirty="0" smtClean="0"/>
              <a:t>RFB/Subsecretaria </a:t>
            </a:r>
            <a:r>
              <a:rPr lang="pt-BR" sz="3600" dirty="0"/>
              <a:t>de Fiscalização/Coordenação Geral de Fiscalização/Div. de Escrituração Digital Página 847 de 1498</a:t>
            </a:r>
          </a:p>
          <a:p>
            <a:pPr marL="0" indent="0">
              <a:buNone/>
            </a:pPr>
            <a:endParaRPr lang="pt-BR" sz="3600" dirty="0" smtClean="0"/>
          </a:p>
          <a:p>
            <a:pPr marL="0" indent="0">
              <a:buNone/>
            </a:pPr>
            <a:r>
              <a:rPr lang="pt-BR" sz="3600" dirty="0" smtClean="0"/>
              <a:t>A.1</a:t>
            </a:r>
            <a:r>
              <a:rPr lang="pt-BR" sz="3600" dirty="0"/>
              <a:t>. Planos de Contas Referenciais 		</a:t>
            </a:r>
            <a:endParaRPr lang="pt-BR" sz="3600" dirty="0" smtClean="0"/>
          </a:p>
          <a:p>
            <a:pPr marL="0" indent="0">
              <a:buNone/>
            </a:pPr>
            <a:r>
              <a:rPr lang="pt-BR" sz="3600" dirty="0" smtClean="0"/>
              <a:t>A.1.1</a:t>
            </a:r>
            <a:r>
              <a:rPr lang="pt-BR" sz="3600" dirty="0"/>
              <a:t>. Lucro Real</a:t>
            </a:r>
          </a:p>
          <a:p>
            <a:pPr marL="0" indent="0">
              <a:buNone/>
            </a:pPr>
            <a:r>
              <a:rPr lang="pt-BR" sz="3600" dirty="0"/>
              <a:t>A.1.1.1. Contas Patrimoniais			</a:t>
            </a:r>
            <a:endParaRPr lang="pt-BR" sz="3600" dirty="0" smtClean="0"/>
          </a:p>
          <a:p>
            <a:pPr marL="0" indent="0">
              <a:buNone/>
            </a:pPr>
            <a:r>
              <a:rPr lang="pt-BR" sz="3600" dirty="0" smtClean="0"/>
              <a:t>A.1.1.1.1</a:t>
            </a:r>
            <a:r>
              <a:rPr lang="pt-BR" sz="3600" dirty="0"/>
              <a:t>. L100A - PJ em Geral </a:t>
            </a:r>
          </a:p>
          <a:p>
            <a:pPr marL="0" indent="0">
              <a:buNone/>
            </a:pPr>
            <a:r>
              <a:rPr lang="pt-BR" sz="3600" b="1" dirty="0"/>
              <a:t>Código</a:t>
            </a:r>
            <a:r>
              <a:rPr lang="pt-BR" sz="3600" dirty="0"/>
              <a:t>: Chave da linha.				</a:t>
            </a:r>
            <a:endParaRPr lang="pt-BR" sz="3600" dirty="0" smtClean="0"/>
          </a:p>
          <a:p>
            <a:pPr marL="0" indent="0">
              <a:buNone/>
            </a:pPr>
            <a:r>
              <a:rPr lang="pt-BR" sz="3600" b="1" dirty="0" smtClean="0"/>
              <a:t>Ordem</a:t>
            </a:r>
            <a:r>
              <a:rPr lang="pt-BR" sz="3600" b="1" dirty="0"/>
              <a:t>:</a:t>
            </a:r>
            <a:r>
              <a:rPr lang="pt-BR" sz="3600" dirty="0"/>
              <a:t> Ordem de apresentação das linhas.</a:t>
            </a:r>
          </a:p>
          <a:p>
            <a:pPr marL="0" indent="0">
              <a:buNone/>
            </a:pPr>
            <a:r>
              <a:rPr lang="pt-BR" sz="3600" b="1" dirty="0"/>
              <a:t>Tipo:</a:t>
            </a:r>
            <a:r>
              <a:rPr lang="pt-BR" sz="3600" dirty="0"/>
              <a:t> S = sintética; A = analítica			</a:t>
            </a:r>
            <a:endParaRPr lang="pt-BR" sz="3600" dirty="0" smtClean="0"/>
          </a:p>
          <a:p>
            <a:pPr marL="0" indent="0">
              <a:buNone/>
            </a:pPr>
            <a:r>
              <a:rPr lang="pt-BR" sz="3600" b="1" dirty="0" smtClean="0"/>
              <a:t>Natureza</a:t>
            </a:r>
            <a:r>
              <a:rPr lang="pt-BR" sz="3600" b="1" dirty="0"/>
              <a:t>:</a:t>
            </a:r>
            <a:r>
              <a:rPr lang="pt-BR" sz="3600" dirty="0"/>
              <a:t> 01 = ativo; 02 = Passivo; 03 = Patrimônio </a:t>
            </a:r>
            <a:r>
              <a:rPr lang="pt-BR" sz="3600" dirty="0" smtClean="0"/>
              <a:t>Líquido</a:t>
            </a:r>
            <a:r>
              <a:rPr lang="pt-BR" sz="3600" dirty="0"/>
              <a:t/>
            </a:r>
            <a:br>
              <a:rPr lang="pt-BR" sz="3600" dirty="0"/>
            </a:br>
            <a:endParaRPr lang="pt-BR" sz="3600" b="1" dirty="0"/>
          </a:p>
        </p:txBody>
      </p:sp>
    </p:spTree>
    <p:extLst>
      <p:ext uri="{BB962C8B-B14F-4D97-AF65-F5344CB8AC3E}">
        <p14:creationId xmlns:p14="http://schemas.microsoft.com/office/powerpoint/2010/main" val="157864873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Histórico Contábil</a:t>
            </a:r>
            <a:endParaRPr lang="pt-BR" dirty="0"/>
          </a:p>
        </p:txBody>
      </p:sp>
      <p:sp>
        <p:nvSpPr>
          <p:cNvPr id="3" name="Espaço Reservado para Conteúdo 2"/>
          <p:cNvSpPr>
            <a:spLocks noGrp="1"/>
          </p:cNvSpPr>
          <p:nvPr>
            <p:ph idx="1"/>
          </p:nvPr>
        </p:nvSpPr>
        <p:spPr/>
        <p:txBody>
          <a:bodyPr>
            <a:normAutofit fontScale="92500" lnSpcReduction="10000"/>
          </a:bodyPr>
          <a:lstStyle/>
          <a:p>
            <a:r>
              <a:rPr lang="pt-BR" dirty="0" smtClean="0"/>
              <a:t>1850 – Código Comercial Brasileiro</a:t>
            </a:r>
          </a:p>
          <a:p>
            <a:r>
              <a:rPr lang="pt-BR" dirty="0" smtClean="0"/>
              <a:t>1860 – Primeira Lei das S/A’s</a:t>
            </a:r>
          </a:p>
          <a:p>
            <a:r>
              <a:rPr lang="pt-BR" dirty="0" smtClean="0"/>
              <a:t>1946 – </a:t>
            </a:r>
            <a:r>
              <a:rPr lang="pt-BR" dirty="0" smtClean="0"/>
              <a:t>Cria </a:t>
            </a:r>
            <a:r>
              <a:rPr lang="pt-BR" dirty="0" smtClean="0"/>
              <a:t>a profissão contábil</a:t>
            </a:r>
          </a:p>
          <a:p>
            <a:r>
              <a:rPr lang="pt-BR" dirty="0" smtClean="0"/>
              <a:t>1976 – Lei 6.404, tendência EUA</a:t>
            </a:r>
          </a:p>
          <a:p>
            <a:r>
              <a:rPr lang="pt-BR" dirty="0" smtClean="0"/>
              <a:t>2007 – Lei 11.638, convergência par IFRS</a:t>
            </a:r>
          </a:p>
          <a:p>
            <a:pPr marL="0" indent="0">
              <a:buNone/>
            </a:pPr>
            <a:endParaRPr lang="pt-BR" dirty="0"/>
          </a:p>
          <a:p>
            <a:pPr marL="0" indent="0">
              <a:buNone/>
            </a:pPr>
            <a:r>
              <a:rPr lang="pt-BR" dirty="0"/>
              <a:t>IFRS - International Financial Reporting Standards significa Normas Internacionais de Informação Financeira</a:t>
            </a:r>
            <a:endParaRPr lang="pt-BR" dirty="0" smtClean="0"/>
          </a:p>
          <a:p>
            <a:endParaRPr lang="pt-BR" dirty="0"/>
          </a:p>
        </p:txBody>
      </p:sp>
    </p:spTree>
    <p:extLst>
      <p:ext uri="{BB962C8B-B14F-4D97-AF65-F5344CB8AC3E}">
        <p14:creationId xmlns:p14="http://schemas.microsoft.com/office/powerpoint/2010/main" val="379218229"/>
      </p:ext>
    </p:extLst>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1pPr>
            <a:lvl2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2pPr>
            <a:lvl3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3pPr>
            <a:lvl4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4pPr>
            <a:lvl5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5pPr>
            <a:lvl6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6pPr>
            <a:lvl7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7pPr>
            <a:lvl8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8pPr>
            <a:lvl9pPr eaLnBrk="0" fontAlgn="base" hangingPunct="0">
              <a:spcBef>
                <a:spcPct val="0"/>
              </a:spcBef>
              <a:spcAft>
                <a:spcPct val="0"/>
              </a:spcAft>
              <a:tabLst>
                <a:tab pos="2743200" algn="ctr"/>
                <a:tab pos="5486400"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743200" algn="ctr"/>
                <a:tab pos="5486400" algn="r"/>
              </a:tabLst>
            </a:pPr>
            <a:r>
              <a:rPr kumimoji="0" lang="pt-BR" altLang="pt-BR" sz="11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RESUMO ECD / ECF</a:t>
            </a:r>
            <a:endParaRPr kumimoji="0" lang="pt-BR" altLang="pt-BR"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8" name="Tabela 7"/>
          <p:cNvGraphicFramePr>
            <a:graphicFrameLocks noGrp="1"/>
          </p:cNvGraphicFramePr>
          <p:nvPr>
            <p:extLst>
              <p:ext uri="{D42A27DB-BD31-4B8C-83A1-F6EECF244321}">
                <p14:modId xmlns:p14="http://schemas.microsoft.com/office/powerpoint/2010/main" val="1105050924"/>
              </p:ext>
            </p:extLst>
          </p:nvPr>
        </p:nvGraphicFramePr>
        <p:xfrm>
          <a:off x="61415" y="0"/>
          <a:ext cx="9021170" cy="6808301"/>
        </p:xfrm>
        <a:graphic>
          <a:graphicData uri="http://schemas.openxmlformats.org/drawingml/2006/table">
            <a:tbl>
              <a:tblPr>
                <a:tableStyleId>{5C22544A-7EE6-4342-B048-85BDC9FD1C3A}</a:tableStyleId>
              </a:tblPr>
              <a:tblGrid>
                <a:gridCol w="9021170"/>
              </a:tblGrid>
              <a:tr h="298079">
                <a:tc>
                  <a:txBody>
                    <a:bodyPr/>
                    <a:lstStyle/>
                    <a:p>
                      <a:pPr>
                        <a:spcAft>
                          <a:spcPts val="0"/>
                        </a:spcAft>
                      </a:pPr>
                      <a:r>
                        <a:rPr lang="pt-BR" sz="1800" dirty="0">
                          <a:effectLst/>
                          <a:highlight>
                            <a:srgbClr val="FFFF00"/>
                          </a:highlight>
                        </a:rPr>
                        <a:t>IMOBILIZADO – AQUISIÇÃO</a:t>
                      </a:r>
                      <a:r>
                        <a:rPr lang="pt-BR" sz="1800" dirty="0">
                          <a:effectLst/>
                        </a:rPr>
                        <a:t> </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7410" marR="67410" marT="0" marB="0"/>
                </a:tc>
              </a:tr>
              <a:tr h="298079">
                <a:tc>
                  <a:txBody>
                    <a:bodyPr/>
                    <a:lstStyle/>
                    <a:p>
                      <a:pPr>
                        <a:spcAft>
                          <a:spcPts val="0"/>
                        </a:spcAft>
                      </a:pPr>
                      <a:r>
                        <a:rPr lang="pt-BR" sz="1800" dirty="0">
                          <a:effectLst/>
                          <a:highlight>
                            <a:srgbClr val="FFFF00"/>
                          </a:highlight>
                        </a:rPr>
                        <a:t>IMOBILIZADO – ANDAMENTO</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7410" marR="67410" marT="0" marB="0"/>
                </a:tc>
              </a:tr>
              <a:tr h="298079">
                <a:tc>
                  <a:txBody>
                    <a:bodyPr/>
                    <a:lstStyle/>
                    <a:p>
                      <a:pPr>
                        <a:spcAft>
                          <a:spcPts val="0"/>
                        </a:spcAft>
                      </a:pPr>
                      <a:r>
                        <a:rPr lang="pt-BR" sz="1800" dirty="0">
                          <a:effectLst/>
                          <a:highlight>
                            <a:srgbClr val="FFFF00"/>
                          </a:highlight>
                        </a:rPr>
                        <a:t>ATIVO BIOLÓGICO – PRODUÇÃO</a:t>
                      </a:r>
                      <a:r>
                        <a:rPr lang="pt-BR" sz="1800" dirty="0">
                          <a:effectLst/>
                        </a:rPr>
                        <a:t> </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7410" marR="67410" marT="0" marB="0"/>
                </a:tc>
              </a:tr>
              <a:tr h="298079">
                <a:tc>
                  <a:txBody>
                    <a:bodyPr/>
                    <a:lstStyle/>
                    <a:p>
                      <a:pPr>
                        <a:spcAft>
                          <a:spcPts val="0"/>
                        </a:spcAft>
                      </a:pPr>
                      <a:r>
                        <a:rPr lang="pt-BR" sz="1800" dirty="0">
                          <a:effectLst/>
                        </a:rPr>
                        <a:t>(-) Depreciação / Amortização / Exaustão Acumulada - Imobilizado e Ativo Biológico</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7410" marR="67410" marT="0" marB="0"/>
                </a:tc>
              </a:tr>
              <a:tr h="298079">
                <a:tc>
                  <a:txBody>
                    <a:bodyPr/>
                    <a:lstStyle/>
                    <a:p>
                      <a:pPr>
                        <a:spcAft>
                          <a:spcPts val="0"/>
                        </a:spcAft>
                      </a:pPr>
                      <a:r>
                        <a:rPr lang="pt-BR" sz="1800" dirty="0">
                          <a:effectLst/>
                        </a:rPr>
                        <a:t>(-) Perdas por Redução ao Valor Recuperável (Impairment) - Imobilizado e Ativo Biológico </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7410" marR="67410" marT="0" marB="0"/>
                </a:tc>
              </a:tr>
              <a:tr h="298079">
                <a:tc>
                  <a:txBody>
                    <a:bodyPr/>
                    <a:lstStyle/>
                    <a:p>
                      <a:pPr>
                        <a:spcAft>
                          <a:spcPts val="0"/>
                        </a:spcAft>
                      </a:pPr>
                      <a:r>
                        <a:rPr lang="pt-BR" sz="1800" dirty="0">
                          <a:effectLst/>
                        </a:rPr>
                        <a:t>(-) Subconta - Ajuste Valor Presente – Imobilizado e Ativo Biológico</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7410" marR="67410" marT="0" marB="0"/>
                </a:tc>
              </a:tr>
              <a:tr h="298079">
                <a:tc>
                  <a:txBody>
                    <a:bodyPr/>
                    <a:lstStyle/>
                    <a:p>
                      <a:pPr>
                        <a:spcAft>
                          <a:spcPts val="0"/>
                        </a:spcAft>
                      </a:pPr>
                      <a:r>
                        <a:rPr lang="pt-BR" sz="1800" dirty="0">
                          <a:effectLst/>
                        </a:rPr>
                        <a:t>Subconta - Ajuste Valor Presente – Depreciação / Amortização / Exaustão Acumulada - Imobilizado e Ativo Biológico</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7410" marR="67410" marT="0" marB="0"/>
                </a:tc>
              </a:tr>
              <a:tr h="298079">
                <a:tc>
                  <a:txBody>
                    <a:bodyPr/>
                    <a:lstStyle/>
                    <a:p>
                      <a:pPr>
                        <a:spcAft>
                          <a:spcPts val="0"/>
                        </a:spcAft>
                      </a:pPr>
                      <a:r>
                        <a:rPr lang="pt-BR" sz="1800" dirty="0">
                          <a:effectLst/>
                        </a:rPr>
                        <a:t>Subconta – Adoção Inicial - Imobilizado e Ativo Biológico</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7410" marR="67410" marT="0" marB="0"/>
                </a:tc>
              </a:tr>
              <a:tr h="298079">
                <a:tc>
                  <a:txBody>
                    <a:bodyPr/>
                    <a:lstStyle/>
                    <a:p>
                      <a:pPr>
                        <a:spcAft>
                          <a:spcPts val="0"/>
                        </a:spcAft>
                      </a:pPr>
                      <a:r>
                        <a:rPr lang="pt-BR" sz="1800" dirty="0">
                          <a:effectLst/>
                        </a:rPr>
                        <a:t>Subconta – Adoção Inicial – </a:t>
                      </a:r>
                      <a:r>
                        <a:rPr lang="pt-BR" sz="1800" dirty="0" smtClean="0">
                          <a:effectLst/>
                        </a:rPr>
                        <a:t>Deprec </a:t>
                      </a:r>
                      <a:r>
                        <a:rPr lang="pt-BR" sz="1800" dirty="0">
                          <a:effectLst/>
                        </a:rPr>
                        <a:t>/ </a:t>
                      </a:r>
                      <a:r>
                        <a:rPr lang="pt-BR" sz="1800" dirty="0" smtClean="0">
                          <a:effectLst/>
                        </a:rPr>
                        <a:t>Amort/ </a:t>
                      </a:r>
                      <a:r>
                        <a:rPr lang="pt-BR" sz="1800" dirty="0">
                          <a:effectLst/>
                        </a:rPr>
                        <a:t>Exaustão </a:t>
                      </a:r>
                      <a:r>
                        <a:rPr lang="pt-BR" sz="1800" dirty="0" smtClean="0">
                          <a:effectLst/>
                        </a:rPr>
                        <a:t>Acum – Imobiliz e </a:t>
                      </a:r>
                      <a:r>
                        <a:rPr lang="pt-BR" sz="1800" dirty="0">
                          <a:effectLst/>
                        </a:rPr>
                        <a:t>Ativo Biológico</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7410" marR="67410" marT="0" marB="0"/>
                </a:tc>
              </a:tr>
              <a:tr h="298079">
                <a:tc>
                  <a:txBody>
                    <a:bodyPr/>
                    <a:lstStyle/>
                    <a:p>
                      <a:pPr>
                        <a:spcAft>
                          <a:spcPts val="0"/>
                        </a:spcAft>
                      </a:pPr>
                      <a:r>
                        <a:rPr lang="pt-BR" sz="1800" dirty="0">
                          <a:effectLst/>
                        </a:rPr>
                        <a:t>Subconta – Adoção Inicial – Taxa Depreciação Diferente - Imobilizado e Ativo Biológico</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7410" marR="67410" marT="0" marB="0"/>
                </a:tc>
              </a:tr>
              <a:tr h="298079">
                <a:tc>
                  <a:txBody>
                    <a:bodyPr/>
                    <a:lstStyle/>
                    <a:p>
                      <a:pPr>
                        <a:spcAft>
                          <a:spcPts val="0"/>
                        </a:spcAft>
                      </a:pPr>
                      <a:r>
                        <a:rPr lang="pt-BR" sz="1800" dirty="0">
                          <a:effectLst/>
                          <a:highlight>
                            <a:srgbClr val="FFFF00"/>
                          </a:highlight>
                        </a:rPr>
                        <a:t>IMOBILIZADO – LEASING FINANCEIRO</a:t>
                      </a:r>
                      <a:r>
                        <a:rPr lang="pt-BR" sz="1800" dirty="0">
                          <a:effectLst/>
                        </a:rPr>
                        <a:t> </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7410" marR="67410" marT="0" marB="0"/>
                </a:tc>
              </a:tr>
              <a:tr h="298079">
                <a:tc>
                  <a:txBody>
                    <a:bodyPr/>
                    <a:lstStyle/>
                    <a:p>
                      <a:pPr>
                        <a:spcAft>
                          <a:spcPts val="0"/>
                        </a:spcAft>
                      </a:pPr>
                      <a:r>
                        <a:rPr lang="pt-BR" sz="1800" dirty="0">
                          <a:effectLst/>
                        </a:rPr>
                        <a:t>(-) Depreciação / Amortização / Exaustão Acumulada - Imobilizado -Leasing Financeiro </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7410" marR="67410" marT="0" marB="0"/>
                </a:tc>
              </a:tr>
              <a:tr h="298079">
                <a:tc>
                  <a:txBody>
                    <a:bodyPr/>
                    <a:lstStyle/>
                    <a:p>
                      <a:pPr>
                        <a:spcAft>
                          <a:spcPts val="0"/>
                        </a:spcAft>
                      </a:pPr>
                      <a:r>
                        <a:rPr lang="pt-BR" sz="1800" dirty="0">
                          <a:effectLst/>
                        </a:rPr>
                        <a:t>(-) Perdas por Redução ao Valor Recuperável (Impairment) - Imobilizado - Leasing Financeiro </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7410" marR="67410" marT="0" marB="0"/>
                </a:tc>
              </a:tr>
              <a:tr h="298079">
                <a:tc>
                  <a:txBody>
                    <a:bodyPr/>
                    <a:lstStyle/>
                    <a:p>
                      <a:pPr>
                        <a:spcAft>
                          <a:spcPts val="0"/>
                        </a:spcAft>
                      </a:pPr>
                      <a:r>
                        <a:rPr lang="pt-BR" sz="1800" dirty="0">
                          <a:effectLst/>
                          <a:highlight>
                            <a:srgbClr val="FFFF00"/>
                          </a:highlight>
                        </a:rPr>
                        <a:t>OUTROS IMOBILIZADOS</a:t>
                      </a:r>
                      <a:r>
                        <a:rPr lang="pt-BR" sz="1800" dirty="0">
                          <a:effectLst/>
                        </a:rPr>
                        <a:t> </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7410" marR="67410" marT="0" marB="0"/>
                </a:tc>
              </a:tr>
              <a:tr h="298079">
                <a:tc>
                  <a:txBody>
                    <a:bodyPr/>
                    <a:lstStyle/>
                    <a:p>
                      <a:pPr>
                        <a:spcAft>
                          <a:spcPts val="0"/>
                        </a:spcAft>
                      </a:pPr>
                      <a:r>
                        <a:rPr lang="pt-BR" sz="1800" dirty="0">
                          <a:effectLst/>
                        </a:rPr>
                        <a:t>(-) Outras Depreciações, Amortizações e Quotas de Exaustão Acumuladas</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7410" marR="67410" marT="0" marB="0"/>
                </a:tc>
              </a:tr>
              <a:tr h="298079">
                <a:tc>
                  <a:txBody>
                    <a:bodyPr/>
                    <a:lstStyle/>
                    <a:p>
                      <a:pPr>
                        <a:spcAft>
                          <a:spcPts val="0"/>
                        </a:spcAft>
                      </a:pPr>
                      <a:r>
                        <a:rPr lang="pt-BR" sz="1800" dirty="0">
                          <a:effectLst/>
                        </a:rPr>
                        <a:t>Subconta - Ajuste a Valor Justo – Outros Imobilizados </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7410" marR="67410" marT="0" marB="0"/>
                </a:tc>
              </a:tr>
              <a:tr h="298079">
                <a:tc>
                  <a:txBody>
                    <a:bodyPr/>
                    <a:lstStyle/>
                    <a:p>
                      <a:pPr>
                        <a:spcAft>
                          <a:spcPts val="0"/>
                        </a:spcAft>
                      </a:pPr>
                      <a:r>
                        <a:rPr lang="pt-BR" sz="1800" dirty="0">
                          <a:effectLst/>
                        </a:rPr>
                        <a:t>(-) Subconta - Ajuste Valor Presente – Outros Imobilizados</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7410" marR="67410" marT="0" marB="0"/>
                </a:tc>
              </a:tr>
              <a:tr h="1192318">
                <a:tc>
                  <a:txBody>
                    <a:bodyPr/>
                    <a:lstStyle/>
                    <a:p>
                      <a:pPr>
                        <a:spcAft>
                          <a:spcPts val="0"/>
                        </a:spcAft>
                      </a:pPr>
                      <a:r>
                        <a:rPr lang="pt-BR" sz="1800" dirty="0">
                          <a:effectLst/>
                        </a:rPr>
                        <a:t>Subconta - AVP – Deprec., Amort., Exaustão Acum – Outros Imobilizado</a:t>
                      </a:r>
                    </a:p>
                    <a:p>
                      <a:pPr>
                        <a:spcAft>
                          <a:spcPts val="0"/>
                        </a:spcAft>
                      </a:pPr>
                      <a:r>
                        <a:rPr lang="pt-BR" sz="1800" dirty="0">
                          <a:effectLst/>
                        </a:rPr>
                        <a:t>Subconta – Adoção Inicial - Outros Imobilizados </a:t>
                      </a:r>
                    </a:p>
                    <a:p>
                      <a:pPr>
                        <a:spcAft>
                          <a:spcPts val="0"/>
                        </a:spcAft>
                      </a:pPr>
                      <a:r>
                        <a:rPr lang="pt-BR" sz="1800" dirty="0">
                          <a:effectLst/>
                        </a:rPr>
                        <a:t>Subconta – Adoção Inicial – Taxa Depreciação Diferente - Outros Imobilizados </a:t>
                      </a:r>
                    </a:p>
                    <a:p>
                      <a:pPr>
                        <a:spcAft>
                          <a:spcPts val="0"/>
                        </a:spcAft>
                      </a:pPr>
                      <a:r>
                        <a:rPr lang="pt-BR" sz="1800" dirty="0">
                          <a:effectLst/>
                        </a:rPr>
                        <a:t>Subconta – Adoção Inicial – Deprec, Amort., Exaustão Acum – Outros Imobilizados</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7410" marR="67410" marT="0" marB="0"/>
                </a:tc>
              </a:tr>
              <a:tr h="298079">
                <a:tc>
                  <a:txBody>
                    <a:bodyPr/>
                    <a:lstStyle/>
                    <a:p>
                      <a:pPr>
                        <a:spcAft>
                          <a:spcPts val="0"/>
                        </a:spcAft>
                      </a:pPr>
                      <a:r>
                        <a:rPr lang="pt-BR" sz="1800" dirty="0">
                          <a:effectLst/>
                          <a:highlight>
                            <a:srgbClr val="FFFF00"/>
                          </a:highlight>
                        </a:rPr>
                        <a:t>ATIVOS REAVALIADOS ANTES DE 2008</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7410" marR="67410" marT="0" marB="0"/>
                </a:tc>
              </a:tr>
            </a:tbl>
          </a:graphicData>
        </a:graphic>
      </p:graphicFrame>
    </p:spTree>
    <p:extLst>
      <p:ext uri="{BB962C8B-B14F-4D97-AF65-F5344CB8AC3E}">
        <p14:creationId xmlns:p14="http://schemas.microsoft.com/office/powerpoint/2010/main" val="565127969"/>
      </p:ext>
    </p:extLst>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a:bodyPr>
          <a:lstStyle/>
          <a:p>
            <a:r>
              <a:rPr lang="pt-BR" sz="2400" b="1" dirty="0" smtClean="0">
                <a:solidFill>
                  <a:srgbClr val="FF0000"/>
                </a:solidFill>
              </a:rPr>
              <a:t>CPC 27 - Reconhecimento</a:t>
            </a:r>
            <a:endParaRPr lang="pt-BR" sz="2400" b="1" dirty="0">
              <a:solidFill>
                <a:srgbClr val="FF0000"/>
              </a:solidFill>
            </a:endParaRPr>
          </a:p>
        </p:txBody>
      </p:sp>
      <p:sp>
        <p:nvSpPr>
          <p:cNvPr id="3" name="Espaço Reservado para Conteúdo 2"/>
          <p:cNvSpPr>
            <a:spLocks noGrp="1"/>
          </p:cNvSpPr>
          <p:nvPr>
            <p:ph idx="1"/>
          </p:nvPr>
        </p:nvSpPr>
        <p:spPr>
          <a:xfrm>
            <a:off x="88710" y="573207"/>
            <a:ext cx="8966579" cy="5909481"/>
          </a:xfrm>
        </p:spPr>
        <p:txBody>
          <a:bodyPr>
            <a:normAutofit/>
          </a:bodyPr>
          <a:lstStyle/>
          <a:p>
            <a:r>
              <a:rPr lang="pt-BR" sz="3600" b="1" dirty="0"/>
              <a:t>Bens de Imobilizações de pequeno valor – fiscais</a:t>
            </a:r>
            <a:endParaRPr lang="pt-BR" sz="3600" dirty="0"/>
          </a:p>
          <a:p>
            <a:pPr marL="0" indent="0">
              <a:buNone/>
            </a:pPr>
            <a:endParaRPr lang="pt-BR" sz="3600" b="1" dirty="0" smtClean="0"/>
          </a:p>
          <a:p>
            <a:pPr marL="0" indent="0">
              <a:buNone/>
            </a:pPr>
            <a:r>
              <a:rPr lang="pt-BR" sz="3600" dirty="0" smtClean="0"/>
              <a:t>Para </a:t>
            </a:r>
            <a:r>
              <a:rPr lang="pt-BR" sz="3600" dirty="0"/>
              <a:t>quem optar (2014, obrigatório em 2015) pela Lei 12.973/14, o limite passa a ser de R$ 1.200,00 (mil e duzentos reais) a partir das aquisições de 2014, e de R$ 326,61, anteriormente.</a:t>
            </a:r>
            <a:endParaRPr lang="pt-BR" sz="3600" b="1" dirty="0"/>
          </a:p>
        </p:txBody>
      </p:sp>
    </p:spTree>
    <p:extLst>
      <p:ext uri="{BB962C8B-B14F-4D97-AF65-F5344CB8AC3E}">
        <p14:creationId xmlns:p14="http://schemas.microsoft.com/office/powerpoint/2010/main" val="296465340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a:bodyPr>
          <a:lstStyle/>
          <a:p>
            <a:r>
              <a:rPr lang="pt-BR" sz="2400" b="1" dirty="0" smtClean="0">
                <a:solidFill>
                  <a:srgbClr val="FF0000"/>
                </a:solidFill>
              </a:rPr>
              <a:t>CPC 27 - Reconhecimento</a:t>
            </a:r>
            <a:endParaRPr lang="pt-BR" sz="2400" b="1" dirty="0">
              <a:solidFill>
                <a:srgbClr val="FF0000"/>
              </a:solidFill>
            </a:endParaRPr>
          </a:p>
        </p:txBody>
      </p:sp>
      <p:sp>
        <p:nvSpPr>
          <p:cNvPr id="3" name="Espaço Reservado para Conteúdo 2"/>
          <p:cNvSpPr>
            <a:spLocks noGrp="1"/>
          </p:cNvSpPr>
          <p:nvPr>
            <p:ph idx="1"/>
          </p:nvPr>
        </p:nvSpPr>
        <p:spPr>
          <a:xfrm>
            <a:off x="0" y="586854"/>
            <a:ext cx="8966579" cy="5909481"/>
          </a:xfrm>
        </p:spPr>
        <p:txBody>
          <a:bodyPr>
            <a:normAutofit fontScale="92500" lnSpcReduction="10000"/>
          </a:bodyPr>
          <a:lstStyle/>
          <a:p>
            <a:pPr marL="0" indent="0">
              <a:buNone/>
            </a:pPr>
            <a:r>
              <a:rPr lang="pt-BR" sz="3600" b="1" dirty="0"/>
              <a:t>Custos Estimados de </a:t>
            </a:r>
            <a:r>
              <a:rPr lang="pt-BR" sz="3600" b="1" dirty="0" smtClean="0"/>
              <a:t>Desmontagens (valor </a:t>
            </a:r>
            <a:r>
              <a:rPr lang="pt-BR" sz="3600" b="1" dirty="0"/>
              <a:t>residual </a:t>
            </a:r>
            <a:r>
              <a:rPr lang="pt-BR" sz="3600" b="1" dirty="0" smtClean="0"/>
              <a:t>negativo</a:t>
            </a:r>
            <a:r>
              <a:rPr lang="pt-BR" sz="3600" b="1" dirty="0"/>
              <a:t>)</a:t>
            </a:r>
            <a:endParaRPr lang="pt-BR" sz="3600" dirty="0" smtClean="0"/>
          </a:p>
          <a:p>
            <a:pPr marL="0" indent="0">
              <a:buNone/>
            </a:pPr>
            <a:r>
              <a:rPr lang="pt-BR" sz="3600" dirty="0" smtClean="0"/>
              <a:t>(</a:t>
            </a:r>
            <a:r>
              <a:rPr lang="pt-BR" sz="3600" dirty="0"/>
              <a:t>Art. 45 Lei nº 12.973/2014). Os gastos de desmontagem e retirada de item de ativo imobilizado ou restauração do local em que está situado somente serão dedutíveis quando efetivamente incorridos. </a:t>
            </a:r>
            <a:endParaRPr lang="pt-BR" sz="3600" dirty="0" smtClean="0"/>
          </a:p>
          <a:p>
            <a:pPr marL="0" indent="0">
              <a:buNone/>
            </a:pPr>
            <a:r>
              <a:rPr lang="pt-BR" sz="3600" dirty="0" smtClean="0"/>
              <a:t>Caso </a:t>
            </a:r>
            <a:r>
              <a:rPr lang="pt-BR" sz="3600" dirty="0"/>
              <a:t>constitua provisão para estes fins, a pessoa jurídica deverá proceder ao ajuste no LALUR, no período de apuração em que o imobilizado for realizado, inclusive por depreciação, amortização, exaustão, alienação ou baixa. </a:t>
            </a:r>
            <a:endParaRPr lang="pt-BR" sz="3600" b="1" dirty="0"/>
          </a:p>
        </p:txBody>
      </p:sp>
    </p:spTree>
    <p:extLst>
      <p:ext uri="{BB962C8B-B14F-4D97-AF65-F5344CB8AC3E}">
        <p14:creationId xmlns:p14="http://schemas.microsoft.com/office/powerpoint/2010/main" val="59654423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064525"/>
            <a:ext cx="8229600" cy="4435523"/>
          </a:xfrm>
        </p:spPr>
        <p:txBody>
          <a:bodyPr>
            <a:normAutofit/>
          </a:bodyPr>
          <a:lstStyle/>
          <a:p>
            <a:r>
              <a:rPr lang="pt-BR" dirty="0" smtClean="0"/>
              <a:t>EXERCÍCIOS DE FIXAÇÃO</a:t>
            </a:r>
            <a:br>
              <a:rPr lang="pt-BR" dirty="0" smtClean="0"/>
            </a:br>
            <a:r>
              <a:rPr lang="pt-BR" dirty="0" smtClean="0"/>
              <a:t/>
            </a:r>
            <a:br>
              <a:rPr lang="pt-BR" dirty="0" smtClean="0"/>
            </a:br>
            <a:r>
              <a:rPr lang="pt-BR" dirty="0" smtClean="0"/>
              <a:t>PARTE I</a:t>
            </a:r>
            <a:endParaRPr lang="pt-BR" dirty="0"/>
          </a:p>
        </p:txBody>
      </p:sp>
    </p:spTree>
    <p:extLst>
      <p:ext uri="{BB962C8B-B14F-4D97-AF65-F5344CB8AC3E}">
        <p14:creationId xmlns:p14="http://schemas.microsoft.com/office/powerpoint/2010/main" val="3198814746"/>
      </p:ext>
    </p:extLst>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a:bodyPr>
          <a:lstStyle/>
          <a:p>
            <a:r>
              <a:rPr lang="pt-BR" sz="2400" b="1" dirty="0" smtClean="0">
                <a:solidFill>
                  <a:srgbClr val="FF0000"/>
                </a:solidFill>
              </a:rPr>
              <a:t>CPC 27 - Depreciação</a:t>
            </a:r>
            <a:endParaRPr lang="pt-BR" sz="2400" b="1" dirty="0">
              <a:solidFill>
                <a:srgbClr val="FF0000"/>
              </a:solidFill>
            </a:endParaRPr>
          </a:p>
        </p:txBody>
      </p:sp>
      <p:sp>
        <p:nvSpPr>
          <p:cNvPr id="3" name="Espaço Reservado para Conteúdo 2"/>
          <p:cNvSpPr>
            <a:spLocks noGrp="1"/>
          </p:cNvSpPr>
          <p:nvPr>
            <p:ph idx="1"/>
          </p:nvPr>
        </p:nvSpPr>
        <p:spPr>
          <a:xfrm>
            <a:off x="0" y="586854"/>
            <a:ext cx="8966579" cy="5909481"/>
          </a:xfrm>
        </p:spPr>
        <p:txBody>
          <a:bodyPr>
            <a:normAutofit/>
          </a:bodyPr>
          <a:lstStyle/>
          <a:p>
            <a:pPr lvl="0"/>
            <a:endParaRPr lang="pt-BR" sz="3600" dirty="0" smtClean="0"/>
          </a:p>
          <a:p>
            <a:pPr lvl="0"/>
            <a:endParaRPr lang="pt-BR" sz="3600" dirty="0"/>
          </a:p>
          <a:p>
            <a:pPr marL="0" lvl="0" indent="0">
              <a:buNone/>
            </a:pPr>
            <a:endParaRPr lang="pt-BR" sz="3600" dirty="0" smtClean="0"/>
          </a:p>
          <a:p>
            <a:pPr lvl="0"/>
            <a:r>
              <a:rPr lang="pt-BR" sz="3600" dirty="0" smtClean="0"/>
              <a:t>Valor </a:t>
            </a:r>
            <a:r>
              <a:rPr lang="pt-BR" sz="3600" dirty="0"/>
              <a:t>depreciável e período de depreciação </a:t>
            </a:r>
          </a:p>
          <a:p>
            <a:pPr marL="0" indent="0">
              <a:buNone/>
            </a:pPr>
            <a:r>
              <a:rPr lang="pt-BR" sz="3600" dirty="0" smtClean="0"/>
              <a:t>		CPC </a:t>
            </a:r>
            <a:r>
              <a:rPr lang="pt-BR" sz="3600" dirty="0"/>
              <a:t>27 do item 43 a 49</a:t>
            </a:r>
          </a:p>
          <a:p>
            <a:pPr marL="0" indent="0">
              <a:buNone/>
            </a:pPr>
            <a:endParaRPr lang="pt-BR" sz="3600" dirty="0" smtClean="0"/>
          </a:p>
          <a:p>
            <a:r>
              <a:rPr lang="pt-BR" sz="3600" dirty="0" smtClean="0"/>
              <a:t>Métodos </a:t>
            </a:r>
            <a:r>
              <a:rPr lang="pt-BR" sz="3600" dirty="0"/>
              <a:t>de depreciação e seus reflexos tributários</a:t>
            </a:r>
            <a:endParaRPr lang="pt-BR" sz="3600" b="1" dirty="0"/>
          </a:p>
        </p:txBody>
      </p:sp>
    </p:spTree>
    <p:extLst>
      <p:ext uri="{BB962C8B-B14F-4D97-AF65-F5344CB8AC3E}">
        <p14:creationId xmlns:p14="http://schemas.microsoft.com/office/powerpoint/2010/main" val="187635107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a:bodyPr>
          <a:lstStyle/>
          <a:p>
            <a:r>
              <a:rPr lang="pt-BR" sz="2400" b="1" dirty="0" smtClean="0">
                <a:solidFill>
                  <a:srgbClr val="FF0000"/>
                </a:solidFill>
              </a:rPr>
              <a:t>CPC 27 - Depreciação</a:t>
            </a:r>
            <a:endParaRPr lang="pt-BR" sz="2400" b="1" dirty="0">
              <a:solidFill>
                <a:srgbClr val="FF0000"/>
              </a:solidFill>
            </a:endParaRPr>
          </a:p>
        </p:txBody>
      </p:sp>
      <p:sp>
        <p:nvSpPr>
          <p:cNvPr id="3" name="Espaço Reservado para Conteúdo 2"/>
          <p:cNvSpPr>
            <a:spLocks noGrp="1"/>
          </p:cNvSpPr>
          <p:nvPr>
            <p:ph idx="1"/>
          </p:nvPr>
        </p:nvSpPr>
        <p:spPr>
          <a:xfrm>
            <a:off x="0" y="586854"/>
            <a:ext cx="8966579" cy="5909481"/>
          </a:xfrm>
        </p:spPr>
        <p:txBody>
          <a:bodyPr>
            <a:normAutofit/>
          </a:bodyPr>
          <a:lstStyle/>
          <a:p>
            <a:pPr marL="0" indent="0">
              <a:buNone/>
            </a:pPr>
            <a:r>
              <a:rPr lang="pt-BR" sz="3600" dirty="0" smtClean="0"/>
              <a:t>Com </a:t>
            </a:r>
            <a:r>
              <a:rPr lang="pt-BR" sz="3600" dirty="0"/>
              <a:t>exceção de terrenos e de alguns outros itens, os elementos que integram o ativo imobilizado, pelo prazo </a:t>
            </a:r>
            <a:r>
              <a:rPr lang="pt-BR" sz="3600" u="sng" dirty="0"/>
              <a:t>de sua vida útil econômica</a:t>
            </a:r>
            <a:r>
              <a:rPr lang="pt-BR" sz="3600" dirty="0"/>
              <a:t>, são alocados sistematicamente aos exercícios a menos que seja incluída no valor contábil de outro ativo</a:t>
            </a:r>
            <a:r>
              <a:rPr lang="pt-BR" sz="3600" dirty="0" smtClean="0"/>
              <a:t>.</a:t>
            </a:r>
          </a:p>
          <a:p>
            <a:pPr marL="0" indent="0">
              <a:buNone/>
            </a:pPr>
            <a:endParaRPr lang="pt-BR" sz="3600" dirty="0"/>
          </a:p>
          <a:p>
            <a:pPr marL="0" lvl="0" indent="0">
              <a:buNone/>
            </a:pPr>
            <a:endParaRPr lang="pt-BR" sz="3600" dirty="0" smtClean="0"/>
          </a:p>
        </p:txBody>
      </p:sp>
    </p:spTree>
    <p:extLst>
      <p:ext uri="{BB962C8B-B14F-4D97-AF65-F5344CB8AC3E}">
        <p14:creationId xmlns:p14="http://schemas.microsoft.com/office/powerpoint/2010/main" val="3199533515"/>
      </p:ext>
    </p:extLst>
  </p:cSld>
  <p:clrMapOvr>
    <a:masterClrMapping/>
  </p:clrMapOvr>
  <p:transition spd="slow"/>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a:bodyPr>
          <a:lstStyle/>
          <a:p>
            <a:r>
              <a:rPr lang="pt-BR" sz="2400" b="1" dirty="0" smtClean="0">
                <a:solidFill>
                  <a:srgbClr val="FF0000"/>
                </a:solidFill>
              </a:rPr>
              <a:t>CPC 27 - Depreciação</a:t>
            </a:r>
            <a:endParaRPr lang="pt-BR" sz="2400" b="1" dirty="0">
              <a:solidFill>
                <a:srgbClr val="FF0000"/>
              </a:solidFill>
            </a:endParaRPr>
          </a:p>
        </p:txBody>
      </p:sp>
      <p:sp>
        <p:nvSpPr>
          <p:cNvPr id="3" name="Espaço Reservado para Conteúdo 2"/>
          <p:cNvSpPr>
            <a:spLocks noGrp="1"/>
          </p:cNvSpPr>
          <p:nvPr>
            <p:ph idx="1"/>
          </p:nvPr>
        </p:nvSpPr>
        <p:spPr>
          <a:xfrm>
            <a:off x="0" y="586854"/>
            <a:ext cx="8966579" cy="5909481"/>
          </a:xfrm>
        </p:spPr>
        <p:txBody>
          <a:bodyPr>
            <a:normAutofit/>
          </a:bodyPr>
          <a:lstStyle/>
          <a:p>
            <a:pPr marL="0" indent="0">
              <a:buNone/>
            </a:pPr>
            <a:r>
              <a:rPr lang="pt-BR" sz="3600" dirty="0" smtClean="0"/>
              <a:t>A depreciação pode ocorrer separadamente </a:t>
            </a:r>
            <a:r>
              <a:rPr lang="pt-BR" sz="3600" dirty="0" smtClean="0"/>
              <a:t>pôr </a:t>
            </a:r>
            <a:r>
              <a:rPr lang="pt-BR" sz="3600" dirty="0" smtClean="0"/>
              <a:t>item quando:</a:t>
            </a:r>
          </a:p>
          <a:p>
            <a:pPr marL="0" indent="0">
              <a:buNone/>
            </a:pPr>
            <a:endParaRPr lang="pt-BR" sz="3600" dirty="0"/>
          </a:p>
          <a:p>
            <a:pPr marL="0" indent="0">
              <a:buNone/>
            </a:pPr>
            <a:r>
              <a:rPr lang="pt-BR" sz="3600" dirty="0" smtClean="0"/>
              <a:t>Cada </a:t>
            </a:r>
            <a:r>
              <a:rPr lang="pt-BR" sz="3600" dirty="0"/>
              <a:t>componente de um item do ativo imobilizado com </a:t>
            </a:r>
            <a:r>
              <a:rPr lang="pt-BR" sz="3600" u="sng" dirty="0"/>
              <a:t>custo significativo</a:t>
            </a:r>
            <a:r>
              <a:rPr lang="pt-BR" sz="3600" dirty="0"/>
              <a:t> em relação ao custo </a:t>
            </a:r>
            <a:r>
              <a:rPr lang="pt-BR" sz="3600" dirty="0" smtClean="0"/>
              <a:t>total.</a:t>
            </a:r>
            <a:endParaRPr lang="pt-BR" sz="3600" dirty="0"/>
          </a:p>
          <a:p>
            <a:pPr marL="0" lvl="0" indent="0">
              <a:buNone/>
            </a:pPr>
            <a:endParaRPr lang="pt-BR" sz="3600" dirty="0" smtClean="0"/>
          </a:p>
          <a:p>
            <a:pPr marL="0" lvl="0" indent="0">
              <a:buNone/>
            </a:pPr>
            <a:r>
              <a:rPr lang="pt-BR" sz="3600" dirty="0" smtClean="0"/>
              <a:t>Ex. depreciação do motor separado do veículo</a:t>
            </a:r>
          </a:p>
          <a:p>
            <a:pPr marL="0" indent="0">
              <a:buNone/>
            </a:pPr>
            <a:endParaRPr lang="pt-BR" sz="3600" b="1" dirty="0" smtClean="0"/>
          </a:p>
          <a:p>
            <a:pPr marL="0" lvl="0" indent="0">
              <a:buNone/>
            </a:pPr>
            <a:endParaRPr lang="pt-BR" sz="3600" dirty="0"/>
          </a:p>
          <a:p>
            <a:pPr marL="0" lvl="0" indent="0">
              <a:buNone/>
            </a:pPr>
            <a:endParaRPr lang="pt-BR" sz="3600" dirty="0" smtClean="0"/>
          </a:p>
        </p:txBody>
      </p:sp>
    </p:spTree>
    <p:extLst>
      <p:ext uri="{BB962C8B-B14F-4D97-AF65-F5344CB8AC3E}">
        <p14:creationId xmlns:p14="http://schemas.microsoft.com/office/powerpoint/2010/main" val="2287629987"/>
      </p:ext>
    </p:extLst>
  </p:cSld>
  <p:clrMapOvr>
    <a:masterClrMapping/>
  </p:clrMapOvr>
  <p:transition spd="slow"/>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a:bodyPr>
          <a:lstStyle/>
          <a:p>
            <a:r>
              <a:rPr lang="pt-BR" sz="2400" b="1" dirty="0" smtClean="0">
                <a:solidFill>
                  <a:srgbClr val="FF0000"/>
                </a:solidFill>
              </a:rPr>
              <a:t>CPC 27 - </a:t>
            </a:r>
            <a:r>
              <a:rPr lang="pt-BR" sz="2400" b="1" dirty="0">
                <a:solidFill>
                  <a:srgbClr val="FF0000"/>
                </a:solidFill>
              </a:rPr>
              <a:t>Valor depreciável e período de depreciação</a:t>
            </a:r>
          </a:p>
        </p:txBody>
      </p:sp>
      <p:sp>
        <p:nvSpPr>
          <p:cNvPr id="3" name="Espaço Reservado para Conteúdo 2"/>
          <p:cNvSpPr>
            <a:spLocks noGrp="1"/>
          </p:cNvSpPr>
          <p:nvPr>
            <p:ph idx="1"/>
          </p:nvPr>
        </p:nvSpPr>
        <p:spPr>
          <a:xfrm>
            <a:off x="0" y="586854"/>
            <a:ext cx="8966579" cy="5909481"/>
          </a:xfrm>
        </p:spPr>
        <p:txBody>
          <a:bodyPr>
            <a:normAutofit fontScale="92500" lnSpcReduction="10000"/>
          </a:bodyPr>
          <a:lstStyle/>
          <a:p>
            <a:pPr algn="just"/>
            <a:r>
              <a:rPr lang="pt-BR" sz="3600" b="1" dirty="0" smtClean="0"/>
              <a:t>Depreciação </a:t>
            </a:r>
            <a:r>
              <a:rPr lang="pt-BR" sz="3600" dirty="0"/>
              <a:t>é a alocação </a:t>
            </a:r>
            <a:r>
              <a:rPr lang="pt-BR" sz="3600" u="sng" dirty="0"/>
              <a:t>sistemática</a:t>
            </a:r>
            <a:r>
              <a:rPr lang="pt-BR" sz="3600" dirty="0"/>
              <a:t> do valor depreciável de um ativo ao longo da sua </a:t>
            </a:r>
            <a:r>
              <a:rPr lang="pt-BR" sz="3600" u="sng" dirty="0"/>
              <a:t>vida útil</a:t>
            </a:r>
            <a:r>
              <a:rPr lang="pt-BR" sz="3600" dirty="0" smtClean="0"/>
              <a:t>.</a:t>
            </a:r>
            <a:endParaRPr lang="pt-BR" sz="3600" dirty="0"/>
          </a:p>
          <a:p>
            <a:pPr algn="just"/>
            <a:r>
              <a:rPr lang="pt-BR" sz="3600" b="1" dirty="0" smtClean="0"/>
              <a:t>Vida útil</a:t>
            </a:r>
            <a:r>
              <a:rPr lang="pt-BR" sz="3600" dirty="0" smtClean="0"/>
              <a:t>:</a:t>
            </a:r>
          </a:p>
          <a:p>
            <a:pPr lvl="1" algn="just">
              <a:buFont typeface="Wingdings" panose="05000000000000000000" pitchFamily="2" charset="2"/>
              <a:buChar char="v"/>
            </a:pPr>
            <a:r>
              <a:rPr lang="pt-BR" dirty="0" smtClean="0"/>
              <a:t>é o período de tempo o qual a entidade espera utilizar o ativo; ou</a:t>
            </a:r>
          </a:p>
          <a:p>
            <a:pPr lvl="1" algn="just">
              <a:buFont typeface="Wingdings" panose="05000000000000000000" pitchFamily="2" charset="2"/>
              <a:buChar char="v"/>
            </a:pPr>
            <a:r>
              <a:rPr lang="pt-BR" dirty="0" smtClean="0"/>
              <a:t>O número de unidades de produção ou de unidades semelhantes que a entidade espera obter pela utilização do ativo.</a:t>
            </a:r>
          </a:p>
          <a:p>
            <a:pPr algn="just"/>
            <a:r>
              <a:rPr lang="pt-BR" sz="3600" b="1" dirty="0" smtClean="0"/>
              <a:t>Valor residual</a:t>
            </a:r>
            <a:r>
              <a:rPr lang="pt-BR" sz="3600" dirty="0" smtClean="0"/>
              <a:t>: é o valor estimado que a entidade obteria com a venda do ativo, após deduzir as despesas estimadas de venda, caso o ativo já tivesse idade e a condição esperadas para o fim de sua vida útil.</a:t>
            </a:r>
          </a:p>
          <a:p>
            <a:pPr marL="0" lvl="0" indent="0">
              <a:buNone/>
            </a:pPr>
            <a:endParaRPr lang="pt-BR" sz="3600" dirty="0" smtClean="0"/>
          </a:p>
        </p:txBody>
      </p:sp>
    </p:spTree>
    <p:extLst>
      <p:ext uri="{BB962C8B-B14F-4D97-AF65-F5344CB8AC3E}">
        <p14:creationId xmlns:p14="http://schemas.microsoft.com/office/powerpoint/2010/main" val="264859597"/>
      </p:ext>
    </p:extLst>
  </p:cSld>
  <p:clrMapOvr>
    <a:masterClrMapping/>
  </p:clrMapOvr>
  <p:transition spd="slow"/>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a:bodyPr>
          <a:lstStyle/>
          <a:p>
            <a:r>
              <a:rPr lang="pt-BR" sz="2400" b="1" dirty="0" smtClean="0">
                <a:solidFill>
                  <a:srgbClr val="FF0000"/>
                </a:solidFill>
              </a:rPr>
              <a:t>CPC 27 - </a:t>
            </a:r>
            <a:r>
              <a:rPr lang="pt-BR" sz="2400" b="1" dirty="0">
                <a:solidFill>
                  <a:srgbClr val="FF0000"/>
                </a:solidFill>
              </a:rPr>
              <a:t>Valor depreciável e período de depreciação</a:t>
            </a:r>
          </a:p>
        </p:txBody>
      </p:sp>
      <p:sp>
        <p:nvSpPr>
          <p:cNvPr id="3" name="Espaço Reservado para Conteúdo 2"/>
          <p:cNvSpPr>
            <a:spLocks noGrp="1"/>
          </p:cNvSpPr>
          <p:nvPr>
            <p:ph idx="1"/>
          </p:nvPr>
        </p:nvSpPr>
        <p:spPr>
          <a:xfrm>
            <a:off x="0" y="586854"/>
            <a:ext cx="8966579" cy="5909481"/>
          </a:xfrm>
        </p:spPr>
        <p:txBody>
          <a:bodyPr>
            <a:normAutofit/>
          </a:bodyPr>
          <a:lstStyle/>
          <a:p>
            <a:r>
              <a:rPr lang="pt-BR" sz="3600" b="1" dirty="0" smtClean="0"/>
              <a:t>Valor </a:t>
            </a:r>
            <a:r>
              <a:rPr lang="pt-BR" sz="3600" b="1" dirty="0"/>
              <a:t>depreciável</a:t>
            </a:r>
            <a:r>
              <a:rPr lang="pt-BR" sz="3600" dirty="0"/>
              <a:t> é o </a:t>
            </a:r>
            <a:r>
              <a:rPr lang="pt-BR" sz="3600" u="sng" dirty="0"/>
              <a:t>custo de um ativo</a:t>
            </a:r>
            <a:r>
              <a:rPr lang="pt-BR" sz="3600" dirty="0"/>
              <a:t> ou outro valor que substitua o custo, </a:t>
            </a:r>
            <a:r>
              <a:rPr lang="pt-BR" sz="3600" u="sng" dirty="0"/>
              <a:t>menos o seu valor residual</a:t>
            </a:r>
            <a:r>
              <a:rPr lang="pt-BR" sz="3600" dirty="0" smtClean="0"/>
              <a:t>.</a:t>
            </a:r>
          </a:p>
          <a:p>
            <a:pPr marL="0" indent="0">
              <a:buNone/>
            </a:pPr>
            <a:endParaRPr lang="pt-BR" sz="3600" dirty="0"/>
          </a:p>
          <a:p>
            <a:r>
              <a:rPr lang="pt-BR" sz="3600" dirty="0" smtClean="0"/>
              <a:t>A </a:t>
            </a:r>
            <a:r>
              <a:rPr lang="pt-BR" sz="3600" dirty="0"/>
              <a:t>quota de </a:t>
            </a:r>
            <a:r>
              <a:rPr lang="pt-BR" sz="3600" u="sng" dirty="0"/>
              <a:t>depreciação dedutível</a:t>
            </a:r>
            <a:r>
              <a:rPr lang="pt-BR" sz="3600" dirty="0"/>
              <a:t> na apuração do imposto será determinada mediante a aplicação </a:t>
            </a:r>
            <a:r>
              <a:rPr lang="pt-BR" sz="3600" u="sng" dirty="0"/>
              <a:t>da taxa anual de depreciação sobre o </a:t>
            </a:r>
            <a:r>
              <a:rPr lang="pt-BR" sz="3600" b="1" u="sng" dirty="0"/>
              <a:t>custo de aquisição do ativo</a:t>
            </a:r>
            <a:r>
              <a:rPr lang="pt-BR" sz="3600" dirty="0"/>
              <a:t>. (Art. 57, § 1º da Lei nº 12.973/2014). </a:t>
            </a:r>
            <a:endParaRPr lang="pt-BR" sz="3600" dirty="0" smtClean="0"/>
          </a:p>
          <a:p>
            <a:pPr lvl="0"/>
            <a:endParaRPr lang="pt-BR" sz="3600" dirty="0"/>
          </a:p>
          <a:p>
            <a:pPr marL="0" lvl="0" indent="0">
              <a:buNone/>
            </a:pPr>
            <a:endParaRPr lang="pt-BR" sz="3600" dirty="0" smtClean="0"/>
          </a:p>
        </p:txBody>
      </p:sp>
    </p:spTree>
    <p:extLst>
      <p:ext uri="{BB962C8B-B14F-4D97-AF65-F5344CB8AC3E}">
        <p14:creationId xmlns:p14="http://schemas.microsoft.com/office/powerpoint/2010/main" val="4082359676"/>
      </p:ext>
    </p:extLst>
  </p:cSld>
  <p:clrMapOvr>
    <a:masterClrMapping/>
  </p:clrMapOvr>
  <p:transition spd="slow"/>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a:bodyPr>
          <a:lstStyle/>
          <a:p>
            <a:r>
              <a:rPr lang="pt-BR" sz="2400" b="1" dirty="0" smtClean="0">
                <a:solidFill>
                  <a:srgbClr val="FF0000"/>
                </a:solidFill>
              </a:rPr>
              <a:t>CPC 27 - Depreciação</a:t>
            </a:r>
            <a:endParaRPr lang="pt-BR" sz="2400" b="1" dirty="0">
              <a:solidFill>
                <a:srgbClr val="FF0000"/>
              </a:solidFill>
            </a:endParaRPr>
          </a:p>
        </p:txBody>
      </p:sp>
      <p:sp>
        <p:nvSpPr>
          <p:cNvPr id="3" name="Espaço Reservado para Conteúdo 2"/>
          <p:cNvSpPr>
            <a:spLocks noGrp="1"/>
          </p:cNvSpPr>
          <p:nvPr>
            <p:ph idx="1"/>
          </p:nvPr>
        </p:nvSpPr>
        <p:spPr>
          <a:xfrm>
            <a:off x="0" y="586854"/>
            <a:ext cx="8966579" cy="5909481"/>
          </a:xfrm>
        </p:spPr>
        <p:txBody>
          <a:bodyPr>
            <a:normAutofit/>
          </a:bodyPr>
          <a:lstStyle/>
          <a:p>
            <a:pPr marL="0" lvl="0" indent="0">
              <a:buNone/>
            </a:pPr>
            <a:r>
              <a:rPr lang="pt-BR" sz="3600" dirty="0" smtClean="0"/>
              <a:t>Deve </a:t>
            </a:r>
            <a:r>
              <a:rPr lang="pt-BR" sz="3600" dirty="0"/>
              <a:t>revisar suas estimativas anteriores e, se for o caso, </a:t>
            </a:r>
            <a:r>
              <a:rPr lang="pt-BR" sz="3600" u="sng" dirty="0"/>
              <a:t>corrigir o valor residual</a:t>
            </a:r>
            <a:r>
              <a:rPr lang="pt-BR" sz="3600" dirty="0"/>
              <a:t> ou </a:t>
            </a:r>
            <a:r>
              <a:rPr lang="pt-BR" sz="3600" u="sng" dirty="0"/>
              <a:t>método de depreciação</a:t>
            </a:r>
            <a:r>
              <a:rPr lang="pt-BR" sz="3600" dirty="0"/>
              <a:t>.</a:t>
            </a:r>
            <a:endParaRPr lang="pt-BR" sz="3600" dirty="0" smtClean="0"/>
          </a:p>
          <a:p>
            <a:pPr marL="0" lvl="0" indent="0">
              <a:buNone/>
            </a:pPr>
            <a:endParaRPr lang="pt-BR" sz="3600" dirty="0" smtClean="0"/>
          </a:p>
          <a:p>
            <a:pPr marL="0" lvl="0" indent="0">
              <a:buNone/>
            </a:pPr>
            <a:r>
              <a:rPr lang="pt-BR" sz="3600" dirty="0" smtClean="0"/>
              <a:t>Quando </a:t>
            </a:r>
            <a:r>
              <a:rPr lang="pt-BR" sz="3600" dirty="0"/>
              <a:t>houver mudanças na maneira como o ativo é utilizado, desgaste e quebra relevantes e inesperados, progresso tecnológico e mudanças nos preços de </a:t>
            </a:r>
            <a:r>
              <a:rPr lang="pt-BR" sz="3600" dirty="0" smtClean="0"/>
              <a:t>mercado.</a:t>
            </a:r>
          </a:p>
          <a:p>
            <a:pPr lvl="0"/>
            <a:endParaRPr lang="pt-BR" sz="3600" dirty="0"/>
          </a:p>
          <a:p>
            <a:pPr marL="0" lvl="0" indent="0">
              <a:buNone/>
            </a:pPr>
            <a:endParaRPr lang="pt-BR" sz="3600" dirty="0" smtClean="0"/>
          </a:p>
        </p:txBody>
      </p:sp>
    </p:spTree>
    <p:extLst>
      <p:ext uri="{BB962C8B-B14F-4D97-AF65-F5344CB8AC3E}">
        <p14:creationId xmlns:p14="http://schemas.microsoft.com/office/powerpoint/2010/main" val="1532699909"/>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1600200"/>
            <a:ext cx="8059003" cy="4525963"/>
          </a:xfrm>
        </p:spPr>
        <p:txBody>
          <a:bodyPr>
            <a:normAutofit/>
          </a:bodyPr>
          <a:lstStyle/>
          <a:p>
            <a:pPr algn="ctr"/>
            <a:endParaRPr lang="pt-BR" dirty="0"/>
          </a:p>
          <a:p>
            <a:pPr marL="0" indent="0" algn="ctr">
              <a:buNone/>
            </a:pPr>
            <a:r>
              <a:rPr lang="pt-BR" sz="4800" i="1" dirty="0">
                <a:solidFill>
                  <a:srgbClr val="FF0000"/>
                </a:solidFill>
              </a:rPr>
              <a:t>“Nada mais prático do que uma boa teoria”</a:t>
            </a:r>
            <a:endParaRPr lang="pt-BR" sz="4800" dirty="0">
              <a:solidFill>
                <a:srgbClr val="FF0000"/>
              </a:solidFill>
            </a:endParaRPr>
          </a:p>
        </p:txBody>
      </p:sp>
    </p:spTree>
    <p:extLst>
      <p:ext uri="{BB962C8B-B14F-4D97-AF65-F5344CB8AC3E}">
        <p14:creationId xmlns:p14="http://schemas.microsoft.com/office/powerpoint/2010/main" val="3013829411"/>
      </p:ext>
    </p:extLst>
  </p:cSld>
  <p:clrMapOvr>
    <a:masterClrMapping/>
  </p:clrMapOvr>
  <p:transition spd="slow"/>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a:bodyPr>
          <a:lstStyle/>
          <a:p>
            <a:r>
              <a:rPr lang="pt-BR" sz="2400" b="1" dirty="0" smtClean="0">
                <a:solidFill>
                  <a:srgbClr val="FF0000"/>
                </a:solidFill>
              </a:rPr>
              <a:t>CPC 27 - Depreciação</a:t>
            </a:r>
            <a:endParaRPr lang="pt-BR" sz="2400" b="1" dirty="0">
              <a:solidFill>
                <a:srgbClr val="FF0000"/>
              </a:solidFill>
            </a:endParaRPr>
          </a:p>
        </p:txBody>
      </p:sp>
      <p:sp>
        <p:nvSpPr>
          <p:cNvPr id="3" name="Espaço Reservado para Conteúdo 2"/>
          <p:cNvSpPr>
            <a:spLocks noGrp="1"/>
          </p:cNvSpPr>
          <p:nvPr>
            <p:ph idx="1"/>
          </p:nvPr>
        </p:nvSpPr>
        <p:spPr>
          <a:xfrm>
            <a:off x="0" y="586854"/>
            <a:ext cx="8966579" cy="5909481"/>
          </a:xfrm>
        </p:spPr>
        <p:txBody>
          <a:bodyPr>
            <a:normAutofit fontScale="92500" lnSpcReduction="20000"/>
          </a:bodyPr>
          <a:lstStyle/>
          <a:p>
            <a:pPr lvl="0"/>
            <a:r>
              <a:rPr lang="pt-BR" sz="3600" dirty="0" smtClean="0"/>
              <a:t>Revisar anualmente o</a:t>
            </a:r>
            <a:r>
              <a:rPr lang="pt-BR" sz="3600" u="sng" dirty="0" smtClean="0"/>
              <a:t> </a:t>
            </a:r>
            <a:r>
              <a:rPr lang="pt-BR" sz="3600" u="sng" dirty="0"/>
              <a:t>valor residual e a vida útil </a:t>
            </a:r>
            <a:endParaRPr lang="pt-BR" sz="3600" dirty="0"/>
          </a:p>
          <a:p>
            <a:pPr marL="0" lvl="0" indent="0">
              <a:buNone/>
            </a:pPr>
            <a:endParaRPr lang="pt-BR" sz="3600" dirty="0" smtClean="0"/>
          </a:p>
          <a:p>
            <a:pPr lvl="0"/>
            <a:r>
              <a:rPr lang="pt-BR" sz="3600" dirty="0" smtClean="0"/>
              <a:t>a </a:t>
            </a:r>
            <a:r>
              <a:rPr lang="pt-BR" sz="3600" dirty="0"/>
              <a:t>mudança deve ser contabilizada como mudança de estimativa contábil, </a:t>
            </a:r>
            <a:r>
              <a:rPr lang="pt-BR" sz="3600" dirty="0" smtClean="0"/>
              <a:t>CPC </a:t>
            </a:r>
            <a:r>
              <a:rPr lang="pt-BR" sz="3600" dirty="0"/>
              <a:t>23 – Políticas Contábeis, Mudança de Estimativa e Retificação de Erro. </a:t>
            </a:r>
            <a:endParaRPr lang="pt-BR" sz="3600" dirty="0" smtClean="0"/>
          </a:p>
          <a:p>
            <a:pPr marL="0" lvl="0" indent="0">
              <a:buNone/>
            </a:pPr>
            <a:endParaRPr lang="pt-BR" sz="3600" dirty="0"/>
          </a:p>
          <a:p>
            <a:pPr marL="0" lvl="0" indent="0">
              <a:buNone/>
            </a:pPr>
            <a:r>
              <a:rPr lang="pt-BR" sz="3600" dirty="0" smtClean="0"/>
              <a:t>(</a:t>
            </a:r>
            <a:r>
              <a:rPr lang="pt-BR" sz="3600" dirty="0"/>
              <a:t>Mudança na estimativa contábil é um ajuste nos saldos </a:t>
            </a:r>
            <a:r>
              <a:rPr lang="pt-BR" sz="3600" dirty="0" smtClean="0"/>
              <a:t>contábeis, </a:t>
            </a:r>
            <a:r>
              <a:rPr lang="pt-BR" sz="3600" dirty="0"/>
              <a:t>que decorre da avaliação da situação atual e das obrigações e dos benefícios </a:t>
            </a:r>
            <a:r>
              <a:rPr lang="pt-BR" sz="3600" dirty="0" smtClean="0"/>
              <a:t>futuros. </a:t>
            </a:r>
            <a:r>
              <a:rPr lang="pt-BR" sz="3600" dirty="0"/>
              <a:t>As alterações nas estimativas contábeis decorrem de nova informação ou inovações e, portanto, não são retificações de erros.)</a:t>
            </a:r>
          </a:p>
          <a:p>
            <a:pPr marL="0" lvl="0" indent="0">
              <a:buNone/>
            </a:pPr>
            <a:endParaRPr lang="pt-BR" sz="3600" dirty="0" smtClean="0"/>
          </a:p>
        </p:txBody>
      </p:sp>
    </p:spTree>
    <p:extLst>
      <p:ext uri="{BB962C8B-B14F-4D97-AF65-F5344CB8AC3E}">
        <p14:creationId xmlns:p14="http://schemas.microsoft.com/office/powerpoint/2010/main" val="1690920603"/>
      </p:ext>
    </p:extLst>
  </p:cSld>
  <p:clrMapOvr>
    <a:masterClrMapping/>
  </p:clrMapOvr>
  <p:transition spd="slow"/>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a:bodyPr>
          <a:lstStyle/>
          <a:p>
            <a:r>
              <a:rPr lang="pt-BR" sz="2400" b="1" dirty="0" smtClean="0">
                <a:solidFill>
                  <a:srgbClr val="FF0000"/>
                </a:solidFill>
              </a:rPr>
              <a:t>CPC 27 - Depreciação</a:t>
            </a:r>
            <a:endParaRPr lang="pt-BR" sz="2400" b="1" dirty="0">
              <a:solidFill>
                <a:srgbClr val="FF0000"/>
              </a:solidFill>
            </a:endParaRPr>
          </a:p>
        </p:txBody>
      </p:sp>
      <p:sp>
        <p:nvSpPr>
          <p:cNvPr id="3" name="Espaço Reservado para Conteúdo 2"/>
          <p:cNvSpPr>
            <a:spLocks noGrp="1"/>
          </p:cNvSpPr>
          <p:nvPr>
            <p:ph idx="1"/>
          </p:nvPr>
        </p:nvSpPr>
        <p:spPr>
          <a:xfrm>
            <a:off x="0" y="586854"/>
            <a:ext cx="8966579" cy="6271146"/>
          </a:xfrm>
        </p:spPr>
        <p:txBody>
          <a:bodyPr>
            <a:normAutofit/>
          </a:bodyPr>
          <a:lstStyle/>
          <a:p>
            <a:pPr lvl="0"/>
            <a:r>
              <a:rPr lang="pt-BR" sz="3600" dirty="0" smtClean="0"/>
              <a:t>Na prática, ou o </a:t>
            </a:r>
            <a:r>
              <a:rPr lang="pt-BR" sz="3600" dirty="0"/>
              <a:t>procedimento de determinar o</a:t>
            </a:r>
            <a:r>
              <a:rPr lang="pt-BR" sz="3600" u="sng" dirty="0"/>
              <a:t> valor residual</a:t>
            </a:r>
            <a:r>
              <a:rPr lang="pt-BR" sz="3600" dirty="0"/>
              <a:t> não tem sido muito </a:t>
            </a:r>
            <a:r>
              <a:rPr lang="pt-BR" sz="3600" dirty="0" smtClean="0"/>
              <a:t>adotado.</a:t>
            </a:r>
          </a:p>
          <a:p>
            <a:pPr lvl="0"/>
            <a:r>
              <a:rPr lang="pt-BR" sz="3600" dirty="0" smtClean="0"/>
              <a:t>Dificuldade de estimar</a:t>
            </a:r>
            <a:r>
              <a:rPr lang="pt-BR" sz="3600" dirty="0"/>
              <a:t>. </a:t>
            </a:r>
            <a:endParaRPr lang="pt-BR" sz="3600" dirty="0" smtClean="0"/>
          </a:p>
          <a:p>
            <a:r>
              <a:rPr lang="pt-BR" sz="3600" dirty="0" smtClean="0"/>
              <a:t>Obrigatoriamente a </a:t>
            </a:r>
            <a:r>
              <a:rPr lang="pt-BR" sz="3600" dirty="0"/>
              <a:t>partir de </a:t>
            </a:r>
            <a:r>
              <a:rPr lang="pt-BR" sz="3600" dirty="0" smtClean="0"/>
              <a:t>2010</a:t>
            </a:r>
          </a:p>
          <a:p>
            <a:pPr marL="0" indent="0">
              <a:buNone/>
            </a:pPr>
            <a:endParaRPr lang="pt-BR" sz="3600" dirty="0" smtClean="0"/>
          </a:p>
          <a:p>
            <a:pPr marL="0" lvl="0" indent="0">
              <a:buNone/>
            </a:pPr>
            <a:r>
              <a:rPr lang="pt-BR" sz="3600" dirty="0" smtClean="0"/>
              <a:t>Independente </a:t>
            </a:r>
            <a:r>
              <a:rPr lang="pt-BR" sz="3600" dirty="0"/>
              <a:t>da dificuldade, a entidade deve estimar esse valor tendo por base toda informação disponível no </a:t>
            </a:r>
            <a:r>
              <a:rPr lang="pt-BR" sz="3600" dirty="0" smtClean="0"/>
              <a:t>momento da mensuração.</a:t>
            </a:r>
          </a:p>
        </p:txBody>
      </p:sp>
    </p:spTree>
    <p:extLst>
      <p:ext uri="{BB962C8B-B14F-4D97-AF65-F5344CB8AC3E}">
        <p14:creationId xmlns:p14="http://schemas.microsoft.com/office/powerpoint/2010/main" val="763400833"/>
      </p:ext>
    </p:extLst>
  </p:cSld>
  <p:clrMapOvr>
    <a:masterClrMapping/>
  </p:clrMapOvr>
  <p:transition spd="slow"/>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a:bodyPr>
          <a:lstStyle/>
          <a:p>
            <a:r>
              <a:rPr lang="pt-BR" sz="2400" b="1" dirty="0" smtClean="0">
                <a:solidFill>
                  <a:srgbClr val="FF0000"/>
                </a:solidFill>
              </a:rPr>
              <a:t>CPC 27 - Depreciação</a:t>
            </a:r>
            <a:endParaRPr lang="pt-BR" sz="2400" b="1" dirty="0">
              <a:solidFill>
                <a:srgbClr val="FF0000"/>
              </a:solidFill>
            </a:endParaRPr>
          </a:p>
        </p:txBody>
      </p:sp>
      <p:sp>
        <p:nvSpPr>
          <p:cNvPr id="3" name="Espaço Reservado para Conteúdo 2"/>
          <p:cNvSpPr>
            <a:spLocks noGrp="1"/>
          </p:cNvSpPr>
          <p:nvPr>
            <p:ph idx="1"/>
          </p:nvPr>
        </p:nvSpPr>
        <p:spPr>
          <a:xfrm>
            <a:off x="0" y="586854"/>
            <a:ext cx="8966579" cy="5663821"/>
          </a:xfrm>
        </p:spPr>
        <p:txBody>
          <a:bodyPr>
            <a:normAutofit fontScale="92500" lnSpcReduction="10000"/>
          </a:bodyPr>
          <a:lstStyle/>
          <a:p>
            <a:pPr lvl="0"/>
            <a:r>
              <a:rPr lang="pt-BR" sz="3600" u="sng" dirty="0" smtClean="0"/>
              <a:t>Depreciação </a:t>
            </a:r>
            <a:r>
              <a:rPr lang="pt-BR" sz="3600" u="sng" dirty="0"/>
              <a:t>inicia</a:t>
            </a:r>
            <a:r>
              <a:rPr lang="pt-BR" sz="3600" dirty="0"/>
              <a:t> quando estiver disponível para uso, ou seja, quando está no local e em </a:t>
            </a:r>
            <a:r>
              <a:rPr lang="pt-BR" sz="3600" dirty="0" smtClean="0"/>
              <a:t>condição </a:t>
            </a:r>
            <a:r>
              <a:rPr lang="pt-BR" sz="3600" dirty="0"/>
              <a:t>de </a:t>
            </a:r>
            <a:r>
              <a:rPr lang="pt-BR" sz="3600" dirty="0" smtClean="0"/>
              <a:t>funcionamento.</a:t>
            </a:r>
            <a:endParaRPr lang="pt-BR" dirty="0"/>
          </a:p>
          <a:p>
            <a:pPr lvl="0"/>
            <a:endParaRPr lang="pt-BR" sz="3600" dirty="0" smtClean="0"/>
          </a:p>
          <a:p>
            <a:pPr lvl="0"/>
            <a:r>
              <a:rPr lang="pt-BR" sz="3600" dirty="0" smtClean="0"/>
              <a:t>Exemplo uma máquina</a:t>
            </a:r>
          </a:p>
          <a:p>
            <a:pPr lvl="1"/>
            <a:r>
              <a:rPr lang="pt-BR" dirty="0" smtClean="0"/>
              <a:t>Compra em janeiro</a:t>
            </a:r>
          </a:p>
          <a:p>
            <a:pPr lvl="1"/>
            <a:r>
              <a:rPr lang="pt-BR" dirty="0" smtClean="0"/>
              <a:t>Recebimento da máquina em março</a:t>
            </a:r>
          </a:p>
          <a:p>
            <a:pPr lvl="1"/>
            <a:r>
              <a:rPr lang="pt-BR" dirty="0" smtClean="0"/>
              <a:t>Pagamento em abril</a:t>
            </a:r>
          </a:p>
          <a:p>
            <a:pPr lvl="1"/>
            <a:r>
              <a:rPr lang="pt-BR" dirty="0" smtClean="0"/>
              <a:t>Instalação em julho</a:t>
            </a:r>
          </a:p>
          <a:p>
            <a:pPr lvl="1"/>
            <a:r>
              <a:rPr lang="pt-BR" dirty="0" smtClean="0"/>
              <a:t>Início de produção em setembro</a:t>
            </a:r>
          </a:p>
          <a:p>
            <a:pPr lvl="1"/>
            <a:endParaRPr lang="pt-BR" dirty="0" smtClean="0"/>
          </a:p>
          <a:p>
            <a:pPr marL="457200" lvl="1" indent="0">
              <a:buNone/>
            </a:pPr>
            <a:r>
              <a:rPr lang="pt-BR" dirty="0" smtClean="0"/>
              <a:t>Em que mês será iniciado a depreciação?</a:t>
            </a:r>
          </a:p>
        </p:txBody>
      </p:sp>
    </p:spTree>
    <p:extLst>
      <p:ext uri="{BB962C8B-B14F-4D97-AF65-F5344CB8AC3E}">
        <p14:creationId xmlns:p14="http://schemas.microsoft.com/office/powerpoint/2010/main" val="3824661574"/>
      </p:ext>
    </p:extLst>
  </p:cSld>
  <p:clrMapOvr>
    <a:masterClrMapping/>
  </p:clrMapOvr>
  <p:transition spd="slow"/>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a:bodyPr>
          <a:lstStyle/>
          <a:p>
            <a:r>
              <a:rPr lang="pt-BR" sz="2400" b="1" dirty="0" smtClean="0">
                <a:solidFill>
                  <a:srgbClr val="FF0000"/>
                </a:solidFill>
              </a:rPr>
              <a:t>CPC 27 - Depreciação</a:t>
            </a:r>
            <a:endParaRPr lang="pt-BR" sz="2400" b="1" dirty="0">
              <a:solidFill>
                <a:srgbClr val="FF0000"/>
              </a:solidFill>
            </a:endParaRPr>
          </a:p>
        </p:txBody>
      </p:sp>
      <p:sp>
        <p:nvSpPr>
          <p:cNvPr id="3" name="Espaço Reservado para Conteúdo 2"/>
          <p:cNvSpPr>
            <a:spLocks noGrp="1"/>
          </p:cNvSpPr>
          <p:nvPr>
            <p:ph idx="1"/>
          </p:nvPr>
        </p:nvSpPr>
        <p:spPr>
          <a:xfrm>
            <a:off x="0" y="586854"/>
            <a:ext cx="8966579" cy="5663821"/>
          </a:xfrm>
        </p:spPr>
        <p:txBody>
          <a:bodyPr>
            <a:normAutofit fontScale="77500" lnSpcReduction="20000"/>
          </a:bodyPr>
          <a:lstStyle/>
          <a:p>
            <a:pPr lvl="0"/>
            <a:r>
              <a:rPr lang="pt-BR" sz="3600" u="sng" dirty="0" smtClean="0"/>
              <a:t>Depreciação </a:t>
            </a:r>
            <a:r>
              <a:rPr lang="pt-BR" sz="3600" u="sng" dirty="0"/>
              <a:t>inicia</a:t>
            </a:r>
            <a:r>
              <a:rPr lang="pt-BR" sz="3600" dirty="0"/>
              <a:t> quando estiver disponível para uso, ou seja, quando está no local e em condição de </a:t>
            </a:r>
            <a:r>
              <a:rPr lang="pt-BR" sz="3600" dirty="0" smtClean="0"/>
              <a:t>funcionamento.</a:t>
            </a:r>
          </a:p>
          <a:p>
            <a:r>
              <a:rPr lang="pt-BR" sz="3600" u="sng" dirty="0" smtClean="0"/>
              <a:t>Cessa </a:t>
            </a:r>
            <a:r>
              <a:rPr lang="pt-BR" sz="3600" dirty="0" smtClean="0"/>
              <a:t> quando </a:t>
            </a:r>
            <a:r>
              <a:rPr lang="pt-BR" sz="3600" dirty="0"/>
              <a:t>o ativo é classificado para </a:t>
            </a:r>
            <a:r>
              <a:rPr lang="pt-BR" sz="3600" dirty="0" smtClean="0"/>
              <a:t>venda; ou na baixa, </a:t>
            </a:r>
            <a:r>
              <a:rPr lang="pt-BR" sz="3600" dirty="0"/>
              <a:t>o que ocorrer primeiro. </a:t>
            </a:r>
            <a:endParaRPr lang="pt-BR" sz="3600" dirty="0" smtClean="0"/>
          </a:p>
          <a:p>
            <a:pPr marL="0" indent="0">
              <a:buNone/>
            </a:pPr>
            <a:endParaRPr lang="pt-BR" sz="3600" dirty="0"/>
          </a:p>
          <a:p>
            <a:pPr marL="0" indent="0">
              <a:buNone/>
            </a:pPr>
            <a:r>
              <a:rPr lang="pt-BR" sz="3600" dirty="0" smtClean="0"/>
              <a:t>Portanto</a:t>
            </a:r>
            <a:r>
              <a:rPr lang="pt-BR" sz="3600" dirty="0"/>
              <a:t>, a depreciação </a:t>
            </a:r>
            <a:r>
              <a:rPr lang="pt-BR" sz="3600" u="sng" dirty="0"/>
              <a:t>não cessa</a:t>
            </a:r>
            <a:r>
              <a:rPr lang="pt-BR" sz="3600" dirty="0"/>
              <a:t> quando o ativo se torna ocioso ou é retirado do uso </a:t>
            </a:r>
            <a:r>
              <a:rPr lang="pt-BR" sz="3600" dirty="0" smtClean="0"/>
              <a:t>normal. </a:t>
            </a:r>
          </a:p>
          <a:p>
            <a:pPr marL="0" indent="0">
              <a:buNone/>
            </a:pPr>
            <a:r>
              <a:rPr lang="pt-BR" sz="3600" dirty="0" smtClean="0"/>
              <a:t>OBS: retirar do uso normal, reclassificar de bens em operação.</a:t>
            </a:r>
          </a:p>
          <a:p>
            <a:pPr marL="0" indent="0">
              <a:buNone/>
            </a:pPr>
            <a:endParaRPr lang="pt-BR" sz="3600" dirty="0"/>
          </a:p>
          <a:p>
            <a:pPr marL="0" indent="0">
              <a:buNone/>
            </a:pPr>
            <a:r>
              <a:rPr lang="pt-BR" sz="3600" dirty="0" smtClean="0"/>
              <a:t>OBS: métodos </a:t>
            </a:r>
            <a:r>
              <a:rPr lang="pt-BR" sz="3600" dirty="0"/>
              <a:t>de depreciação </a:t>
            </a:r>
            <a:r>
              <a:rPr lang="pt-BR" sz="3600" u="sng" dirty="0"/>
              <a:t>pelo uso</a:t>
            </a:r>
            <a:r>
              <a:rPr lang="pt-BR" sz="3600" dirty="0"/>
              <a:t>, a despesa de depreciação </a:t>
            </a:r>
            <a:r>
              <a:rPr lang="pt-BR" sz="3600" u="sng" dirty="0"/>
              <a:t>pode ser zero</a:t>
            </a:r>
            <a:r>
              <a:rPr lang="pt-BR" sz="3600" dirty="0"/>
              <a:t> enquanto </a:t>
            </a:r>
            <a:r>
              <a:rPr lang="pt-BR" sz="3600" u="sng" dirty="0"/>
              <a:t>não houver produção</a:t>
            </a:r>
            <a:r>
              <a:rPr lang="pt-BR" sz="3600" dirty="0" smtClean="0"/>
              <a:t>.</a:t>
            </a:r>
            <a:endParaRPr lang="pt-BR" sz="3600" dirty="0"/>
          </a:p>
        </p:txBody>
      </p:sp>
    </p:spTree>
    <p:extLst>
      <p:ext uri="{BB962C8B-B14F-4D97-AF65-F5344CB8AC3E}">
        <p14:creationId xmlns:p14="http://schemas.microsoft.com/office/powerpoint/2010/main" val="2160767732"/>
      </p:ext>
    </p:extLst>
  </p:cSld>
  <p:clrMapOvr>
    <a:masterClrMapping/>
  </p:clrMapOvr>
  <p:transition spd="slow"/>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683"/>
            <a:ext cx="9144000" cy="585171"/>
          </a:xfrm>
        </p:spPr>
        <p:txBody>
          <a:bodyPr>
            <a:normAutofit fontScale="90000"/>
          </a:bodyPr>
          <a:lstStyle/>
          <a:p>
            <a:r>
              <a:rPr lang="pt-BR" sz="2400" b="1" dirty="0">
                <a:solidFill>
                  <a:srgbClr val="FF0000"/>
                </a:solidFill>
              </a:rPr>
              <a:t>Fatores que são considerados na determinação da vida </a:t>
            </a:r>
            <a:r>
              <a:rPr lang="pt-BR" sz="2400" b="1" dirty="0" smtClean="0">
                <a:solidFill>
                  <a:srgbClr val="FF0000"/>
                </a:solidFill>
              </a:rPr>
              <a:t>útil de um ativo</a:t>
            </a:r>
            <a:endParaRPr lang="pt-BR" sz="2400" b="1" dirty="0">
              <a:solidFill>
                <a:srgbClr val="FF0000"/>
              </a:solidFill>
            </a:endParaRPr>
          </a:p>
        </p:txBody>
      </p:sp>
      <p:sp>
        <p:nvSpPr>
          <p:cNvPr id="3" name="Espaço Reservado para Conteúdo 2"/>
          <p:cNvSpPr>
            <a:spLocks noGrp="1"/>
          </p:cNvSpPr>
          <p:nvPr>
            <p:ph idx="1"/>
          </p:nvPr>
        </p:nvSpPr>
        <p:spPr>
          <a:xfrm>
            <a:off x="0" y="586854"/>
            <a:ext cx="8966579" cy="6271146"/>
          </a:xfrm>
        </p:spPr>
        <p:txBody>
          <a:bodyPr>
            <a:normAutofit fontScale="92500" lnSpcReduction="10000"/>
          </a:bodyPr>
          <a:lstStyle/>
          <a:p>
            <a:pPr marL="0" indent="0">
              <a:buNone/>
            </a:pPr>
            <a:r>
              <a:rPr lang="pt-BR" sz="3600" dirty="0" smtClean="0"/>
              <a:t>(</a:t>
            </a:r>
            <a:r>
              <a:rPr lang="pt-BR" sz="3600" dirty="0"/>
              <a:t>a) uso esperado com base na </a:t>
            </a:r>
            <a:r>
              <a:rPr lang="pt-BR" sz="3600" dirty="0" smtClean="0"/>
              <a:t>capacidade ou de produção física;</a:t>
            </a:r>
            <a:endParaRPr lang="pt-BR" sz="3600" dirty="0"/>
          </a:p>
          <a:p>
            <a:pPr marL="0" indent="0">
              <a:buNone/>
            </a:pPr>
            <a:r>
              <a:rPr lang="pt-BR" sz="3600" dirty="0"/>
              <a:t>(b) desgaste físico normal pelo uso </a:t>
            </a:r>
            <a:r>
              <a:rPr lang="pt-BR" sz="3600" dirty="0" smtClean="0"/>
              <a:t>em número </a:t>
            </a:r>
            <a:r>
              <a:rPr lang="pt-BR" sz="3600" dirty="0"/>
              <a:t>de </a:t>
            </a:r>
            <a:r>
              <a:rPr lang="pt-BR" sz="3600" dirty="0" smtClean="0"/>
              <a:t>turnos, programa </a:t>
            </a:r>
            <a:r>
              <a:rPr lang="pt-BR" sz="3600" dirty="0"/>
              <a:t>de reparos e </a:t>
            </a:r>
            <a:r>
              <a:rPr lang="pt-BR" sz="3600" dirty="0" smtClean="0"/>
              <a:t>manutenção;</a:t>
            </a:r>
            <a:endParaRPr lang="pt-BR" sz="3600" dirty="0"/>
          </a:p>
          <a:p>
            <a:pPr marL="0" indent="0">
              <a:buNone/>
            </a:pPr>
            <a:r>
              <a:rPr lang="pt-BR" sz="3600" dirty="0"/>
              <a:t>(c) obsolescência técnica ou comercial proveniente de mudanças ou melhorias na produção, ou </a:t>
            </a:r>
            <a:r>
              <a:rPr lang="pt-BR" sz="3600" dirty="0" smtClean="0"/>
              <a:t>do </a:t>
            </a:r>
            <a:r>
              <a:rPr lang="pt-BR" sz="3600" dirty="0"/>
              <a:t>mercado para o produto ou </a:t>
            </a:r>
            <a:r>
              <a:rPr lang="pt-BR" sz="3600" dirty="0" smtClean="0"/>
              <a:t>serviço; </a:t>
            </a:r>
            <a:endParaRPr lang="pt-BR" sz="3600" dirty="0"/>
          </a:p>
          <a:p>
            <a:pPr marL="0" indent="0">
              <a:buNone/>
            </a:pPr>
            <a:r>
              <a:rPr lang="pt-BR" sz="3600" dirty="0"/>
              <a:t>(d) limites legais ou semelhantes no uso do ativo, tais como as datas de término dos contratos de arrendamento mercantil relativos ao ativo.</a:t>
            </a:r>
          </a:p>
          <a:p>
            <a:pPr marL="0" indent="0">
              <a:buNone/>
            </a:pPr>
            <a:r>
              <a:rPr lang="pt-BR" sz="3600" dirty="0">
                <a:solidFill>
                  <a:srgbClr val="C00000"/>
                </a:solidFill>
              </a:rPr>
              <a:t>(e) definida em termos da utilidade determinada pela entidade, política de gestão de ativos</a:t>
            </a:r>
            <a:r>
              <a:rPr lang="pt-BR" sz="3600" dirty="0" smtClean="0"/>
              <a:t>.</a:t>
            </a:r>
          </a:p>
          <a:p>
            <a:pPr lvl="0"/>
            <a:endParaRPr lang="pt-BR" sz="3600" dirty="0"/>
          </a:p>
          <a:p>
            <a:pPr marL="0" lvl="0" indent="0">
              <a:buNone/>
            </a:pPr>
            <a:endParaRPr lang="pt-BR" sz="3600" dirty="0" smtClean="0"/>
          </a:p>
        </p:txBody>
      </p:sp>
    </p:spTree>
    <p:extLst>
      <p:ext uri="{BB962C8B-B14F-4D97-AF65-F5344CB8AC3E}">
        <p14:creationId xmlns:p14="http://schemas.microsoft.com/office/powerpoint/2010/main" val="111788424"/>
      </p:ext>
    </p:extLst>
  </p:cSld>
  <p:clrMapOvr>
    <a:masterClrMapping/>
  </p:clrMapOvr>
  <p:transition spd="slow"/>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a:bodyPr>
          <a:lstStyle/>
          <a:p>
            <a:r>
              <a:rPr lang="pt-BR" sz="2400" b="1" dirty="0" smtClean="0">
                <a:solidFill>
                  <a:srgbClr val="FF0000"/>
                </a:solidFill>
              </a:rPr>
              <a:t>CPC 27 - </a:t>
            </a:r>
            <a:r>
              <a:rPr lang="pt-BR" sz="2400" b="1" dirty="0">
                <a:solidFill>
                  <a:srgbClr val="FF0000"/>
                </a:solidFill>
              </a:rPr>
              <a:t>Método de depreciação</a:t>
            </a:r>
          </a:p>
        </p:txBody>
      </p:sp>
      <p:sp>
        <p:nvSpPr>
          <p:cNvPr id="3" name="Espaço Reservado para Conteúdo 2"/>
          <p:cNvSpPr>
            <a:spLocks noGrp="1"/>
          </p:cNvSpPr>
          <p:nvPr>
            <p:ph idx="1"/>
          </p:nvPr>
        </p:nvSpPr>
        <p:spPr>
          <a:xfrm>
            <a:off x="0" y="586854"/>
            <a:ext cx="8966579" cy="6271146"/>
          </a:xfrm>
        </p:spPr>
        <p:txBody>
          <a:bodyPr>
            <a:normAutofit fontScale="77500" lnSpcReduction="20000"/>
          </a:bodyPr>
          <a:lstStyle/>
          <a:p>
            <a:r>
              <a:rPr lang="pt-BR" sz="3600" u="sng" dirty="0" smtClean="0"/>
              <a:t>O </a:t>
            </a:r>
            <a:r>
              <a:rPr lang="pt-BR" sz="3600" u="sng" dirty="0"/>
              <a:t>método de depreciação deve ser revisado pelo menos ao final de cada exercício</a:t>
            </a:r>
            <a:r>
              <a:rPr lang="pt-BR" sz="3600" dirty="0" smtClean="0"/>
              <a:t>:</a:t>
            </a:r>
          </a:p>
          <a:p>
            <a:pPr marL="0" indent="0">
              <a:buNone/>
            </a:pPr>
            <a:endParaRPr lang="pt-BR" sz="3600" dirty="0"/>
          </a:p>
          <a:p>
            <a:pPr marL="742950" indent="-742950" algn="just">
              <a:buFont typeface="+mj-lt"/>
              <a:buAutoNum type="alphaLcParenR"/>
            </a:pPr>
            <a:r>
              <a:rPr lang="pt-BR" dirty="0" smtClean="0"/>
              <a:t>O </a:t>
            </a:r>
            <a:r>
              <a:rPr lang="pt-BR" dirty="0"/>
              <a:t>método da linha </a:t>
            </a:r>
            <a:r>
              <a:rPr lang="pt-BR" u="sng" dirty="0"/>
              <a:t>reta ou linear</a:t>
            </a:r>
            <a:r>
              <a:rPr lang="pt-BR" dirty="0"/>
              <a:t>, despesa constante durante a vida útil do ativo, caso o seu valor residual não se altere</a:t>
            </a:r>
            <a:r>
              <a:rPr lang="pt-BR" dirty="0" smtClean="0"/>
              <a:t>.</a:t>
            </a:r>
          </a:p>
          <a:p>
            <a:pPr marL="742950" indent="-742950" algn="just">
              <a:buFont typeface="+mj-lt"/>
              <a:buAutoNum type="alphaLcParenR"/>
            </a:pPr>
            <a:endParaRPr lang="pt-BR" dirty="0" smtClean="0"/>
          </a:p>
          <a:p>
            <a:pPr marL="742950" indent="-742950" algn="just">
              <a:buFont typeface="+mj-lt"/>
              <a:buAutoNum type="alphaLcParenR"/>
            </a:pPr>
            <a:r>
              <a:rPr lang="pt-BR" dirty="0" smtClean="0"/>
              <a:t>O </a:t>
            </a:r>
            <a:r>
              <a:rPr lang="pt-BR" dirty="0"/>
              <a:t>método dos </a:t>
            </a:r>
            <a:r>
              <a:rPr lang="pt-BR" u="sng" dirty="0"/>
              <a:t>saldos decrescentes</a:t>
            </a:r>
            <a:r>
              <a:rPr lang="pt-BR" dirty="0"/>
              <a:t>, resulta em despesa decrescente durante a vida útil</a:t>
            </a:r>
            <a:r>
              <a:rPr lang="pt-BR" dirty="0" smtClean="0"/>
              <a:t>.</a:t>
            </a:r>
          </a:p>
          <a:p>
            <a:pPr marL="0" indent="0" algn="just">
              <a:buNone/>
            </a:pPr>
            <a:endParaRPr lang="pt-BR" dirty="0" smtClean="0"/>
          </a:p>
          <a:p>
            <a:pPr marL="742950" indent="-742950" algn="just">
              <a:buFont typeface="+mj-lt"/>
              <a:buAutoNum type="alphaLcParenR"/>
            </a:pPr>
            <a:r>
              <a:rPr lang="pt-BR" dirty="0"/>
              <a:t>O método de </a:t>
            </a:r>
            <a:r>
              <a:rPr lang="pt-BR" u="sng" dirty="0"/>
              <a:t>unidades produzidas</a:t>
            </a:r>
            <a:r>
              <a:rPr lang="pt-BR" dirty="0"/>
              <a:t>, despesa baseada no uso ou produção esperados</a:t>
            </a:r>
            <a:endParaRPr lang="pt-BR" dirty="0" smtClean="0"/>
          </a:p>
          <a:p>
            <a:pPr marL="0" lvl="0" indent="0">
              <a:buNone/>
            </a:pPr>
            <a:endParaRPr lang="pt-BR" sz="3600" dirty="0"/>
          </a:p>
          <a:p>
            <a:r>
              <a:rPr lang="pt-BR" sz="3600" dirty="0" smtClean="0"/>
              <a:t>Selecionar </a:t>
            </a:r>
            <a:r>
              <a:rPr lang="pt-BR" sz="3600" dirty="0"/>
              <a:t>o método que </a:t>
            </a:r>
            <a:r>
              <a:rPr lang="pt-BR" sz="3600" dirty="0" smtClean="0"/>
              <a:t>reflita </a:t>
            </a:r>
            <a:r>
              <a:rPr lang="pt-BR" sz="3600" dirty="0"/>
              <a:t>o padrão do consumo dos benefícios econômicos </a:t>
            </a:r>
            <a:r>
              <a:rPr lang="pt-BR" sz="3600" dirty="0" smtClean="0"/>
              <a:t>futuros. </a:t>
            </a:r>
            <a:r>
              <a:rPr lang="pt-BR" sz="3600" dirty="0"/>
              <a:t>Esse método é aplicado consistentemente entre períodos, a não ser que exista alteração nesse padrão.</a:t>
            </a:r>
            <a:endParaRPr lang="pt-BR" sz="3600" dirty="0" smtClean="0"/>
          </a:p>
        </p:txBody>
      </p:sp>
    </p:spTree>
    <p:extLst>
      <p:ext uri="{BB962C8B-B14F-4D97-AF65-F5344CB8AC3E}">
        <p14:creationId xmlns:p14="http://schemas.microsoft.com/office/powerpoint/2010/main" val="352926355"/>
      </p:ext>
    </p:extLst>
  </p:cSld>
  <p:clrMapOvr>
    <a:masterClrMapping/>
  </p:clrMapOvr>
  <p:transition spd="slow"/>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a:bodyPr>
          <a:lstStyle/>
          <a:p>
            <a:r>
              <a:rPr lang="pt-BR" sz="2400" b="1" dirty="0" smtClean="0">
                <a:solidFill>
                  <a:srgbClr val="FF0000"/>
                </a:solidFill>
              </a:rPr>
              <a:t>CPC 27 - </a:t>
            </a:r>
            <a:r>
              <a:rPr lang="pt-BR" sz="2400" b="1" dirty="0">
                <a:solidFill>
                  <a:srgbClr val="FF0000"/>
                </a:solidFill>
              </a:rPr>
              <a:t>Método Da Linha Reta / Linear / Quotas Constantes</a:t>
            </a:r>
          </a:p>
        </p:txBody>
      </p:sp>
      <p:sp>
        <p:nvSpPr>
          <p:cNvPr id="3" name="Espaço Reservado para Conteúdo 2"/>
          <p:cNvSpPr>
            <a:spLocks noGrp="1"/>
          </p:cNvSpPr>
          <p:nvPr>
            <p:ph idx="1"/>
          </p:nvPr>
        </p:nvSpPr>
        <p:spPr>
          <a:xfrm>
            <a:off x="0" y="586854"/>
            <a:ext cx="8966579" cy="6271146"/>
          </a:xfrm>
        </p:spPr>
        <p:txBody>
          <a:bodyPr>
            <a:normAutofit/>
          </a:bodyPr>
          <a:lstStyle/>
          <a:p>
            <a:r>
              <a:rPr lang="pt-BR" sz="3600" dirty="0" smtClean="0"/>
              <a:t>Perda de utilidade em função do tempo, à medida que o tempo passa perde o valor linearmente</a:t>
            </a:r>
          </a:p>
          <a:p>
            <a:r>
              <a:rPr lang="pt-BR" sz="3600" dirty="0" smtClean="0"/>
              <a:t>Método mais utilizado</a:t>
            </a:r>
          </a:p>
          <a:p>
            <a:r>
              <a:rPr lang="pt-BR" sz="3600" dirty="0" smtClean="0"/>
              <a:t>Calculo </a:t>
            </a:r>
            <a:r>
              <a:rPr lang="pt-BR" sz="3600" dirty="0"/>
              <a:t>D = (C-R) / </a:t>
            </a:r>
            <a:r>
              <a:rPr lang="pt-BR" sz="3600" dirty="0" smtClean="0"/>
              <a:t>n</a:t>
            </a:r>
          </a:p>
          <a:p>
            <a:pPr marL="800100" lvl="2" indent="0">
              <a:buNone/>
            </a:pPr>
            <a:r>
              <a:rPr lang="pt-BR" dirty="0"/>
              <a:t>D=Depreciação</a:t>
            </a:r>
          </a:p>
          <a:p>
            <a:pPr marL="800100" lvl="2" indent="0">
              <a:buNone/>
            </a:pPr>
            <a:r>
              <a:rPr lang="pt-BR" dirty="0"/>
              <a:t>C=Custo do Bem</a:t>
            </a:r>
          </a:p>
          <a:p>
            <a:pPr marL="800100" lvl="2" indent="0">
              <a:buNone/>
            </a:pPr>
            <a:r>
              <a:rPr lang="pt-BR" dirty="0"/>
              <a:t>R=Valor Residual do Bem </a:t>
            </a:r>
          </a:p>
          <a:p>
            <a:pPr marL="800100" lvl="2" indent="0">
              <a:buNone/>
            </a:pPr>
            <a:r>
              <a:rPr lang="pt-BR" dirty="0"/>
              <a:t>n=Prazo de vida útil do bem</a:t>
            </a:r>
            <a:endParaRPr lang="pt-BR" dirty="0" smtClean="0"/>
          </a:p>
          <a:p>
            <a:endParaRPr lang="pt-BR" sz="3600" dirty="0" smtClean="0"/>
          </a:p>
        </p:txBody>
      </p:sp>
    </p:spTree>
    <p:extLst>
      <p:ext uri="{BB962C8B-B14F-4D97-AF65-F5344CB8AC3E}">
        <p14:creationId xmlns:p14="http://schemas.microsoft.com/office/powerpoint/2010/main" val="4073127291"/>
      </p:ext>
    </p:extLst>
  </p:cSld>
  <p:clrMapOvr>
    <a:masterClrMapping/>
  </p:clrMapOvr>
  <p:transition spd="slow"/>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8966579" cy="585171"/>
          </a:xfrm>
        </p:spPr>
        <p:txBody>
          <a:bodyPr>
            <a:normAutofit/>
          </a:bodyPr>
          <a:lstStyle/>
          <a:p>
            <a:r>
              <a:rPr lang="pt-BR" sz="2400" b="1" dirty="0" smtClean="0">
                <a:solidFill>
                  <a:srgbClr val="FF0000"/>
                </a:solidFill>
              </a:rPr>
              <a:t>CPC 27 - </a:t>
            </a:r>
            <a:r>
              <a:rPr lang="pt-BR" sz="2400" b="1" dirty="0">
                <a:solidFill>
                  <a:srgbClr val="FF0000"/>
                </a:solidFill>
              </a:rPr>
              <a:t>Método Da Linha Reta / Linear / Quotas Constantes</a:t>
            </a:r>
          </a:p>
        </p:txBody>
      </p:sp>
      <p:sp>
        <p:nvSpPr>
          <p:cNvPr id="3" name="Espaço Reservado para Conteúdo 2"/>
          <p:cNvSpPr>
            <a:spLocks noGrp="1"/>
          </p:cNvSpPr>
          <p:nvPr>
            <p:ph idx="1"/>
          </p:nvPr>
        </p:nvSpPr>
        <p:spPr>
          <a:xfrm>
            <a:off x="0" y="586854"/>
            <a:ext cx="8966579" cy="6271146"/>
          </a:xfrm>
        </p:spPr>
        <p:txBody>
          <a:bodyPr>
            <a:normAutofit fontScale="77500" lnSpcReduction="20000"/>
          </a:bodyPr>
          <a:lstStyle/>
          <a:p>
            <a:pPr marL="0" indent="0">
              <a:buNone/>
            </a:pPr>
            <a:r>
              <a:rPr lang="pt-BR" sz="3600" dirty="0"/>
              <a:t>A empresa adquiriu um bem novo por R$30.000,00. </a:t>
            </a:r>
          </a:p>
          <a:p>
            <a:pPr marL="0" indent="0">
              <a:buNone/>
            </a:pPr>
            <a:r>
              <a:rPr lang="pt-BR" sz="3600" dirty="0" smtClean="0"/>
              <a:t>Prazo </a:t>
            </a:r>
            <a:r>
              <a:rPr lang="pt-BR" sz="3600" dirty="0"/>
              <a:t>de vida útil </a:t>
            </a:r>
            <a:r>
              <a:rPr lang="pt-BR" sz="3600" dirty="0" smtClean="0"/>
              <a:t>5 </a:t>
            </a:r>
            <a:r>
              <a:rPr lang="pt-BR" sz="3600" dirty="0"/>
              <a:t>anos, a taxa anual de depreciação </a:t>
            </a:r>
            <a:r>
              <a:rPr lang="pt-BR" sz="3600" dirty="0" smtClean="0"/>
              <a:t>20</a:t>
            </a:r>
            <a:r>
              <a:rPr lang="pt-BR" sz="3600" dirty="0"/>
              <a:t>%. </a:t>
            </a:r>
          </a:p>
          <a:p>
            <a:pPr marL="0" indent="0">
              <a:buNone/>
            </a:pPr>
            <a:r>
              <a:rPr lang="pt-BR" sz="3600" dirty="0" smtClean="0"/>
              <a:t>Valor residual </a:t>
            </a:r>
            <a:r>
              <a:rPr lang="pt-BR" sz="3600" dirty="0"/>
              <a:t>de baixa em R$4.000,00 no </a:t>
            </a:r>
            <a:r>
              <a:rPr lang="pt-BR" sz="3600" dirty="0" smtClean="0"/>
              <a:t>final já </a:t>
            </a:r>
            <a:r>
              <a:rPr lang="pt-BR" sz="3600" dirty="0"/>
              <a:t>liquido dos custos de venda. </a:t>
            </a:r>
            <a:endParaRPr lang="pt-BR" sz="3600" dirty="0" smtClean="0"/>
          </a:p>
          <a:p>
            <a:pPr marL="0" indent="0">
              <a:buNone/>
            </a:pPr>
            <a:endParaRPr lang="pt-BR" sz="3600" dirty="0"/>
          </a:p>
          <a:p>
            <a:pPr marL="0" indent="0">
              <a:buNone/>
            </a:pPr>
            <a:r>
              <a:rPr lang="pt-BR" sz="3600" dirty="0" smtClean="0"/>
              <a:t>Cálculo </a:t>
            </a:r>
            <a:r>
              <a:rPr lang="pt-BR" sz="3600" dirty="0"/>
              <a:t>da </a:t>
            </a:r>
            <a:r>
              <a:rPr lang="pt-BR" sz="3600" dirty="0" smtClean="0"/>
              <a:t>depreciação:</a:t>
            </a:r>
            <a:endParaRPr lang="pt-BR" sz="3600" dirty="0"/>
          </a:p>
          <a:p>
            <a:pPr marL="0" indent="0">
              <a:buNone/>
            </a:pPr>
            <a:r>
              <a:rPr lang="pt-BR" sz="3600" dirty="0" smtClean="0"/>
              <a:t>valor </a:t>
            </a:r>
            <a:r>
              <a:rPr lang="pt-BR" sz="3600" dirty="0"/>
              <a:t>da depreciação anual: (R$30.000,00-R$4.000,00) x 20% = R$5.200,00;</a:t>
            </a:r>
          </a:p>
          <a:p>
            <a:pPr marL="0" indent="0">
              <a:buNone/>
            </a:pPr>
            <a:r>
              <a:rPr lang="pt-BR" sz="3600" dirty="0" smtClean="0"/>
              <a:t>D=(</a:t>
            </a:r>
            <a:r>
              <a:rPr lang="pt-BR" sz="3600" dirty="0"/>
              <a:t>30.000,00-4.000,00) / 60 = 433,33 – depreciação </a:t>
            </a:r>
            <a:r>
              <a:rPr lang="pt-BR" sz="3600" dirty="0" smtClean="0"/>
              <a:t>mensal</a:t>
            </a:r>
          </a:p>
          <a:p>
            <a:pPr marL="0" indent="0">
              <a:buNone/>
            </a:pPr>
            <a:endParaRPr lang="pt-BR" sz="3600" dirty="0" smtClean="0"/>
          </a:p>
          <a:p>
            <a:pPr marL="0" indent="0">
              <a:buNone/>
            </a:pPr>
            <a:r>
              <a:rPr lang="pt-BR" sz="3600" dirty="0" smtClean="0"/>
              <a:t>Depreciação </a:t>
            </a:r>
            <a:r>
              <a:rPr lang="pt-BR" sz="3600" dirty="0"/>
              <a:t>fiscal: R$6.000,00/12= R$500,00</a:t>
            </a:r>
          </a:p>
          <a:p>
            <a:pPr marL="0" indent="0">
              <a:buNone/>
            </a:pPr>
            <a:r>
              <a:rPr lang="pt-BR" sz="3600" dirty="0" smtClean="0"/>
              <a:t>valor </a:t>
            </a:r>
            <a:r>
              <a:rPr lang="pt-BR" sz="3600" dirty="0"/>
              <a:t>ajuste LALUR (exclusão): R$66,67, referente a diferença a menor da depreciação em decorrência do valor residual (4.000 / 60), sendo que a vida útil a mesma da fiscal.</a:t>
            </a:r>
          </a:p>
          <a:p>
            <a:endParaRPr lang="pt-BR" sz="3600" dirty="0" smtClean="0"/>
          </a:p>
        </p:txBody>
      </p:sp>
    </p:spTree>
    <p:extLst>
      <p:ext uri="{BB962C8B-B14F-4D97-AF65-F5344CB8AC3E}">
        <p14:creationId xmlns:p14="http://schemas.microsoft.com/office/powerpoint/2010/main" val="2450737854"/>
      </p:ext>
    </p:extLst>
  </p:cSld>
  <p:clrMapOvr>
    <a:masterClrMapping/>
  </p:clrMapOvr>
  <p:transition spd="slow"/>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a:bodyPr>
          <a:lstStyle/>
          <a:p>
            <a:r>
              <a:rPr lang="pt-BR" sz="2400" b="1" dirty="0" smtClean="0">
                <a:solidFill>
                  <a:srgbClr val="FF0000"/>
                </a:solidFill>
              </a:rPr>
              <a:t>CPC 27 - </a:t>
            </a:r>
            <a:r>
              <a:rPr lang="pt-BR" sz="2400" b="1" dirty="0">
                <a:solidFill>
                  <a:srgbClr val="FF0000"/>
                </a:solidFill>
              </a:rPr>
              <a:t>Método de </a:t>
            </a:r>
            <a:r>
              <a:rPr lang="pt-BR" sz="2400" b="1" dirty="0" smtClean="0">
                <a:solidFill>
                  <a:srgbClr val="FF0000"/>
                </a:solidFill>
              </a:rPr>
              <a:t>depreciação dos saldos decrescentes</a:t>
            </a:r>
            <a:endParaRPr lang="pt-BR" sz="2400" b="1" dirty="0">
              <a:solidFill>
                <a:srgbClr val="FF0000"/>
              </a:solidFill>
            </a:endParaRPr>
          </a:p>
        </p:txBody>
      </p:sp>
      <p:sp>
        <p:nvSpPr>
          <p:cNvPr id="3" name="Espaço Reservado para Conteúdo 2"/>
          <p:cNvSpPr>
            <a:spLocks noGrp="1"/>
          </p:cNvSpPr>
          <p:nvPr>
            <p:ph idx="1"/>
          </p:nvPr>
        </p:nvSpPr>
        <p:spPr>
          <a:xfrm>
            <a:off x="0" y="586854"/>
            <a:ext cx="8966579" cy="6271146"/>
          </a:xfrm>
        </p:spPr>
        <p:txBody>
          <a:bodyPr>
            <a:normAutofit/>
          </a:bodyPr>
          <a:lstStyle/>
          <a:p>
            <a:pPr marL="0" indent="0">
              <a:buNone/>
            </a:pPr>
            <a:r>
              <a:rPr lang="pt-BR" sz="3600" dirty="0" smtClean="0"/>
              <a:t>A </a:t>
            </a:r>
            <a:r>
              <a:rPr lang="pt-BR" sz="3600" dirty="0"/>
              <a:t>despesa é decrescente durante a vida útil. Somam-se os algarismos que compõe o número de anos de vida útil do bem. </a:t>
            </a:r>
            <a:endParaRPr lang="pt-BR" sz="3600" dirty="0" smtClean="0"/>
          </a:p>
          <a:p>
            <a:pPr marL="0" indent="0">
              <a:buNone/>
            </a:pPr>
            <a:r>
              <a:rPr lang="pt-BR" sz="3600" dirty="0" smtClean="0"/>
              <a:t>No </a:t>
            </a:r>
            <a:r>
              <a:rPr lang="pt-BR" sz="3600" dirty="0"/>
              <a:t>caso de 5 anos, teríamos: 1 + 2 + 3 + 4 + 5 = </a:t>
            </a:r>
            <a:r>
              <a:rPr lang="pt-BR" sz="3600" dirty="0" smtClean="0"/>
              <a:t>15.</a:t>
            </a:r>
          </a:p>
          <a:p>
            <a:pPr marL="0" indent="0">
              <a:buNone/>
            </a:pPr>
            <a:r>
              <a:rPr lang="pt-BR" sz="3600" dirty="0" smtClean="0"/>
              <a:t>A </a:t>
            </a:r>
            <a:r>
              <a:rPr lang="pt-BR" sz="3600" dirty="0"/>
              <a:t>depreciação de cada ano é uma fração em que o Denominador é a soma dos algarismos. </a:t>
            </a:r>
          </a:p>
          <a:p>
            <a:endParaRPr lang="pt-BR" sz="3600" dirty="0" smtClean="0"/>
          </a:p>
        </p:txBody>
      </p:sp>
    </p:spTree>
    <p:extLst>
      <p:ext uri="{BB962C8B-B14F-4D97-AF65-F5344CB8AC3E}">
        <p14:creationId xmlns:p14="http://schemas.microsoft.com/office/powerpoint/2010/main" val="1498156663"/>
      </p:ext>
    </p:extLst>
  </p:cSld>
  <p:clrMapOvr>
    <a:masterClrMapping/>
  </p:clrMapOvr>
  <p:transition spd="slow"/>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a:bodyPr>
          <a:lstStyle/>
          <a:p>
            <a:r>
              <a:rPr lang="pt-BR" sz="2400" b="1" dirty="0">
                <a:solidFill>
                  <a:srgbClr val="FF0000"/>
                </a:solidFill>
              </a:rPr>
              <a:t>CPC 27 - Método de depreciação dos saldos decrescentes</a:t>
            </a:r>
          </a:p>
        </p:txBody>
      </p:sp>
      <p:graphicFrame>
        <p:nvGraphicFramePr>
          <p:cNvPr id="6" name="Tabela 5"/>
          <p:cNvGraphicFramePr>
            <a:graphicFrameLocks noGrp="1"/>
          </p:cNvGraphicFramePr>
          <p:nvPr>
            <p:extLst>
              <p:ext uri="{D42A27DB-BD31-4B8C-83A1-F6EECF244321}">
                <p14:modId xmlns:p14="http://schemas.microsoft.com/office/powerpoint/2010/main" val="2447197950"/>
              </p:ext>
            </p:extLst>
          </p:nvPr>
        </p:nvGraphicFramePr>
        <p:xfrm>
          <a:off x="0" y="1105466"/>
          <a:ext cx="8993875" cy="4756248"/>
        </p:xfrm>
        <a:graphic>
          <a:graphicData uri="http://schemas.openxmlformats.org/drawingml/2006/table">
            <a:tbl>
              <a:tblPr firstRow="1" firstCol="1" bandRow="1">
                <a:tableStyleId>{5C22544A-7EE6-4342-B048-85BDC9FD1C3A}</a:tableStyleId>
              </a:tblPr>
              <a:tblGrid>
                <a:gridCol w="1760404"/>
                <a:gridCol w="2333924"/>
                <a:gridCol w="1828800"/>
                <a:gridCol w="3070747"/>
              </a:tblGrid>
              <a:tr h="600504">
                <a:tc>
                  <a:txBody>
                    <a:bodyPr/>
                    <a:lstStyle/>
                    <a:p>
                      <a:pPr algn="ctr">
                        <a:spcAft>
                          <a:spcPts val="0"/>
                        </a:spcAft>
                      </a:pPr>
                      <a:r>
                        <a:rPr lang="pt-BR" sz="3600" dirty="0">
                          <a:effectLst/>
                        </a:rPr>
                        <a:t>Ano</a:t>
                      </a:r>
                      <a:endParaRPr lang="pt-BR" sz="36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3600" dirty="0">
                          <a:effectLst/>
                        </a:rPr>
                        <a:t>Proporção</a:t>
                      </a:r>
                      <a:endParaRPr lang="pt-BR" sz="36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3600" dirty="0">
                          <a:effectLst/>
                        </a:rPr>
                        <a:t>%</a:t>
                      </a:r>
                      <a:endParaRPr lang="pt-BR" sz="36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3600" dirty="0">
                          <a:effectLst/>
                        </a:rPr>
                        <a:t>R$ (dep. CPC)</a:t>
                      </a:r>
                      <a:endParaRPr lang="pt-BR" sz="36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r>
              <a:tr h="692624">
                <a:tc>
                  <a:txBody>
                    <a:bodyPr/>
                    <a:lstStyle/>
                    <a:p>
                      <a:pPr algn="just">
                        <a:spcAft>
                          <a:spcPts val="0"/>
                        </a:spcAft>
                      </a:pPr>
                      <a:r>
                        <a:rPr lang="pt-BR" sz="3600" dirty="0">
                          <a:effectLst/>
                        </a:rPr>
                        <a:t>1º ano</a:t>
                      </a:r>
                      <a:endParaRPr lang="pt-BR" sz="36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3600" dirty="0">
                          <a:effectLst/>
                        </a:rPr>
                        <a:t>5/15</a:t>
                      </a:r>
                      <a:endParaRPr lang="pt-BR" sz="36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3600" dirty="0">
                          <a:effectLst/>
                        </a:rPr>
                        <a:t>33,3333</a:t>
                      </a:r>
                      <a:endParaRPr lang="pt-BR" sz="36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3600" dirty="0">
                          <a:effectLst/>
                        </a:rPr>
                        <a:t>8.666,67</a:t>
                      </a:r>
                      <a:endParaRPr lang="pt-BR" sz="36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r>
              <a:tr h="692624">
                <a:tc>
                  <a:txBody>
                    <a:bodyPr/>
                    <a:lstStyle/>
                    <a:p>
                      <a:pPr algn="just">
                        <a:spcAft>
                          <a:spcPts val="0"/>
                        </a:spcAft>
                      </a:pPr>
                      <a:r>
                        <a:rPr lang="pt-BR" sz="3600" dirty="0">
                          <a:effectLst/>
                        </a:rPr>
                        <a:t>2º ano</a:t>
                      </a:r>
                      <a:endParaRPr lang="pt-BR" sz="36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3600" dirty="0">
                          <a:effectLst/>
                        </a:rPr>
                        <a:t>4/15</a:t>
                      </a:r>
                      <a:endParaRPr lang="pt-BR" sz="36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3600" dirty="0">
                          <a:effectLst/>
                        </a:rPr>
                        <a:t>26,6667</a:t>
                      </a:r>
                      <a:endParaRPr lang="pt-BR" sz="36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3600" dirty="0">
                          <a:effectLst/>
                        </a:rPr>
                        <a:t>6.933,33</a:t>
                      </a:r>
                      <a:endParaRPr lang="pt-BR" sz="36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r>
              <a:tr h="692624">
                <a:tc>
                  <a:txBody>
                    <a:bodyPr/>
                    <a:lstStyle/>
                    <a:p>
                      <a:pPr algn="just">
                        <a:spcAft>
                          <a:spcPts val="0"/>
                        </a:spcAft>
                      </a:pPr>
                      <a:r>
                        <a:rPr lang="pt-BR" sz="3600" dirty="0">
                          <a:effectLst/>
                        </a:rPr>
                        <a:t>3º ano</a:t>
                      </a:r>
                      <a:endParaRPr lang="pt-BR" sz="36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3600" dirty="0">
                          <a:effectLst/>
                        </a:rPr>
                        <a:t>3/15</a:t>
                      </a:r>
                      <a:endParaRPr lang="pt-BR" sz="36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3600" dirty="0">
                          <a:effectLst/>
                        </a:rPr>
                        <a:t>20,0000</a:t>
                      </a:r>
                      <a:endParaRPr lang="pt-BR" sz="36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3600" dirty="0">
                          <a:effectLst/>
                        </a:rPr>
                        <a:t>5.200,00</a:t>
                      </a:r>
                      <a:endParaRPr lang="pt-BR" sz="36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r>
              <a:tr h="692624">
                <a:tc>
                  <a:txBody>
                    <a:bodyPr/>
                    <a:lstStyle/>
                    <a:p>
                      <a:pPr algn="just">
                        <a:spcAft>
                          <a:spcPts val="0"/>
                        </a:spcAft>
                      </a:pPr>
                      <a:r>
                        <a:rPr lang="pt-BR" sz="3600" dirty="0">
                          <a:effectLst/>
                        </a:rPr>
                        <a:t>4º ano</a:t>
                      </a:r>
                      <a:endParaRPr lang="pt-BR" sz="36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3600" dirty="0">
                          <a:effectLst/>
                        </a:rPr>
                        <a:t>2/15</a:t>
                      </a:r>
                      <a:endParaRPr lang="pt-BR" sz="36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3600" dirty="0">
                          <a:effectLst/>
                        </a:rPr>
                        <a:t>13,3333</a:t>
                      </a:r>
                      <a:endParaRPr lang="pt-BR" sz="36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3600" dirty="0">
                          <a:effectLst/>
                        </a:rPr>
                        <a:t>3.466,67</a:t>
                      </a:r>
                      <a:endParaRPr lang="pt-BR" sz="36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r>
              <a:tr h="692624">
                <a:tc>
                  <a:txBody>
                    <a:bodyPr/>
                    <a:lstStyle/>
                    <a:p>
                      <a:pPr algn="just">
                        <a:spcAft>
                          <a:spcPts val="0"/>
                        </a:spcAft>
                      </a:pPr>
                      <a:r>
                        <a:rPr lang="pt-BR" sz="3600" dirty="0">
                          <a:effectLst/>
                        </a:rPr>
                        <a:t>5º ano</a:t>
                      </a:r>
                      <a:endParaRPr lang="pt-BR" sz="36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3600" dirty="0">
                          <a:effectLst/>
                        </a:rPr>
                        <a:t>1/15</a:t>
                      </a:r>
                      <a:endParaRPr lang="pt-BR" sz="36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3600" dirty="0">
                          <a:effectLst/>
                        </a:rPr>
                        <a:t>6,6667</a:t>
                      </a:r>
                      <a:endParaRPr lang="pt-BR" sz="36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3600" dirty="0">
                          <a:effectLst/>
                        </a:rPr>
                        <a:t>1.733,33</a:t>
                      </a:r>
                      <a:endParaRPr lang="pt-BR" sz="36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r>
              <a:tr h="692624">
                <a:tc>
                  <a:txBody>
                    <a:bodyPr/>
                    <a:lstStyle/>
                    <a:p>
                      <a:pPr algn="just">
                        <a:spcAft>
                          <a:spcPts val="0"/>
                        </a:spcAft>
                      </a:pPr>
                      <a:r>
                        <a:rPr lang="pt-BR" sz="3600" dirty="0">
                          <a:effectLst/>
                        </a:rPr>
                        <a:t>TOTAL</a:t>
                      </a:r>
                      <a:endParaRPr lang="pt-BR" sz="36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3600" dirty="0">
                          <a:effectLst/>
                        </a:rPr>
                        <a:t>15/15</a:t>
                      </a:r>
                      <a:endParaRPr lang="pt-BR" sz="36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3600" dirty="0">
                          <a:effectLst/>
                        </a:rPr>
                        <a:t>100,000</a:t>
                      </a:r>
                      <a:endParaRPr lang="pt-BR" sz="36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3600" dirty="0">
                          <a:effectLst/>
                        </a:rPr>
                        <a:t>26.000,00</a:t>
                      </a:r>
                      <a:endParaRPr lang="pt-BR" sz="36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450790580"/>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36125"/>
            <a:ext cx="8229600" cy="1200472"/>
          </a:xfrm>
        </p:spPr>
        <p:txBody>
          <a:bodyPr>
            <a:normAutofit/>
          </a:bodyPr>
          <a:lstStyle/>
          <a:p>
            <a:r>
              <a:rPr lang="pt-BR" sz="2400" b="1" dirty="0">
                <a:solidFill>
                  <a:srgbClr val="FF0000"/>
                </a:solidFill>
              </a:rPr>
              <a:t>Características Qualitativas da Informação </a:t>
            </a:r>
            <a:r>
              <a:rPr lang="pt-BR" sz="2400" b="1" dirty="0" smtClean="0">
                <a:solidFill>
                  <a:srgbClr val="FF0000"/>
                </a:solidFill>
              </a:rPr>
              <a:t>Contábil</a:t>
            </a:r>
            <a:br>
              <a:rPr lang="pt-BR" sz="2400" b="1" dirty="0" smtClean="0">
                <a:solidFill>
                  <a:srgbClr val="FF0000"/>
                </a:solidFill>
              </a:rPr>
            </a:br>
            <a:r>
              <a:rPr lang="pt-BR" sz="2400" b="1" dirty="0" smtClean="0">
                <a:solidFill>
                  <a:srgbClr val="FF0000"/>
                </a:solidFill>
              </a:rPr>
              <a:t>Fluxo para ressaltar as principais qualidades para se produzir uma informação contábil. (relevância x confiabilidade)</a:t>
            </a:r>
            <a:endParaRPr lang="pt-BR" sz="2400" dirty="0">
              <a:solidFill>
                <a:srgbClr val="FF0000"/>
              </a:solidFill>
            </a:endParaRPr>
          </a:p>
        </p:txBody>
      </p:sp>
      <p:sp>
        <p:nvSpPr>
          <p:cNvPr id="3" name="Espaço Reservado para Conteúdo 2"/>
          <p:cNvSpPr>
            <a:spLocks noGrp="1"/>
          </p:cNvSpPr>
          <p:nvPr>
            <p:ph idx="1"/>
          </p:nvPr>
        </p:nvSpPr>
        <p:spPr>
          <a:xfrm>
            <a:off x="423080" y="1348503"/>
            <a:ext cx="8229600" cy="5375536"/>
          </a:xfrm>
        </p:spPr>
        <p:txBody>
          <a:bodyPr>
            <a:normAutofit/>
          </a:bodyPr>
          <a:lstStyle/>
          <a:p>
            <a:pPr marL="0" indent="0" algn="ctr">
              <a:buNone/>
            </a:pPr>
            <a:r>
              <a:rPr lang="pt-BR" dirty="0" smtClean="0"/>
              <a:t>Tomada de decisão</a:t>
            </a:r>
          </a:p>
          <a:p>
            <a:pPr marL="0" indent="0" algn="ctr">
              <a:buNone/>
            </a:pPr>
            <a:endParaRPr lang="pt-BR" dirty="0" smtClean="0"/>
          </a:p>
          <a:p>
            <a:pPr marL="0" indent="0" algn="ctr">
              <a:buNone/>
            </a:pPr>
            <a:r>
              <a:rPr lang="pt-BR" dirty="0" smtClean="0"/>
              <a:t>Custo x benefício</a:t>
            </a:r>
          </a:p>
          <a:p>
            <a:pPr marL="0" indent="0" algn="ctr">
              <a:buNone/>
            </a:pPr>
            <a:endParaRPr lang="pt-BR" dirty="0" smtClean="0"/>
          </a:p>
          <a:p>
            <a:pPr marL="0" indent="0" algn="ctr">
              <a:buNone/>
            </a:pPr>
            <a:r>
              <a:rPr lang="pt-BR" dirty="0" smtClean="0"/>
              <a:t>Relevância        </a:t>
            </a:r>
            <a:r>
              <a:rPr lang="pt-BR" dirty="0" smtClean="0"/>
              <a:t>/       Confiabilidade</a:t>
            </a:r>
          </a:p>
          <a:p>
            <a:pPr marL="0" indent="0" algn="ctr">
              <a:buNone/>
            </a:pPr>
            <a:endParaRPr lang="pt-BR" dirty="0" smtClean="0"/>
          </a:p>
          <a:p>
            <a:pPr marL="0" indent="0" algn="ctr">
              <a:buNone/>
            </a:pPr>
            <a:r>
              <a:rPr lang="pt-BR" dirty="0" smtClean="0"/>
              <a:t>Comparabilidade</a:t>
            </a:r>
          </a:p>
          <a:p>
            <a:pPr marL="0" indent="0" algn="ctr">
              <a:buNone/>
            </a:pPr>
            <a:endParaRPr lang="pt-BR" dirty="0" smtClean="0"/>
          </a:p>
          <a:p>
            <a:pPr marL="0" indent="0" algn="ctr">
              <a:buNone/>
            </a:pPr>
            <a:r>
              <a:rPr lang="pt-BR" dirty="0" smtClean="0"/>
              <a:t>Materialidade</a:t>
            </a:r>
            <a:endParaRPr lang="pt-BR" dirty="0"/>
          </a:p>
        </p:txBody>
      </p:sp>
      <p:sp>
        <p:nvSpPr>
          <p:cNvPr id="4" name="Retângulo 3"/>
          <p:cNvSpPr/>
          <p:nvPr/>
        </p:nvSpPr>
        <p:spPr>
          <a:xfrm>
            <a:off x="736978" y="6079870"/>
            <a:ext cx="7601803" cy="532263"/>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dirty="0"/>
          </a:p>
        </p:txBody>
      </p:sp>
      <p:sp>
        <p:nvSpPr>
          <p:cNvPr id="5" name="Retângulo 4"/>
          <p:cNvSpPr/>
          <p:nvPr/>
        </p:nvSpPr>
        <p:spPr>
          <a:xfrm>
            <a:off x="3125337" y="4878257"/>
            <a:ext cx="2906973" cy="532263"/>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dirty="0"/>
          </a:p>
        </p:txBody>
      </p:sp>
      <p:sp>
        <p:nvSpPr>
          <p:cNvPr id="6" name="Retângulo 5"/>
          <p:cNvSpPr/>
          <p:nvPr/>
        </p:nvSpPr>
        <p:spPr>
          <a:xfrm>
            <a:off x="1271516" y="3672192"/>
            <a:ext cx="2906973" cy="532263"/>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dirty="0"/>
          </a:p>
        </p:txBody>
      </p:sp>
      <p:sp>
        <p:nvSpPr>
          <p:cNvPr id="7" name="Retângulo 6"/>
          <p:cNvSpPr/>
          <p:nvPr/>
        </p:nvSpPr>
        <p:spPr>
          <a:xfrm>
            <a:off x="4619767" y="3672191"/>
            <a:ext cx="2906973" cy="532263"/>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dirty="0"/>
          </a:p>
        </p:txBody>
      </p:sp>
      <p:sp>
        <p:nvSpPr>
          <p:cNvPr id="8" name="Retângulo 7"/>
          <p:cNvSpPr/>
          <p:nvPr/>
        </p:nvSpPr>
        <p:spPr>
          <a:xfrm>
            <a:off x="750626" y="2545292"/>
            <a:ext cx="7601803" cy="532263"/>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dirty="0"/>
          </a:p>
        </p:txBody>
      </p:sp>
      <p:sp>
        <p:nvSpPr>
          <p:cNvPr id="9" name="Retângulo 8"/>
          <p:cNvSpPr/>
          <p:nvPr/>
        </p:nvSpPr>
        <p:spPr>
          <a:xfrm>
            <a:off x="2640841" y="1444850"/>
            <a:ext cx="3862317" cy="532263"/>
          </a:xfrm>
          <a:prstGeom prst="rect">
            <a:avLst/>
          </a:prstGeom>
          <a:no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pt-BR" dirty="0"/>
          </a:p>
        </p:txBody>
      </p:sp>
    </p:spTree>
    <p:extLst>
      <p:ext uri="{BB962C8B-B14F-4D97-AF65-F5344CB8AC3E}">
        <p14:creationId xmlns:p14="http://schemas.microsoft.com/office/powerpoint/2010/main" val="50686999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a:bodyPr>
          <a:lstStyle/>
          <a:p>
            <a:r>
              <a:rPr lang="pt-BR" sz="2400" b="1" dirty="0" smtClean="0">
                <a:solidFill>
                  <a:srgbClr val="FF0000"/>
                </a:solidFill>
              </a:rPr>
              <a:t>CPC 27 - </a:t>
            </a:r>
            <a:r>
              <a:rPr lang="pt-BR" sz="2400" b="1" dirty="0">
                <a:solidFill>
                  <a:srgbClr val="FF0000"/>
                </a:solidFill>
              </a:rPr>
              <a:t>Método de </a:t>
            </a:r>
            <a:r>
              <a:rPr lang="pt-BR" sz="2400" b="1" dirty="0" smtClean="0">
                <a:solidFill>
                  <a:srgbClr val="FF0000"/>
                </a:solidFill>
              </a:rPr>
              <a:t>depreciação de unidades produzidas</a:t>
            </a:r>
            <a:endParaRPr lang="pt-BR" sz="2400" b="1" dirty="0">
              <a:solidFill>
                <a:srgbClr val="FF0000"/>
              </a:solidFill>
            </a:endParaRPr>
          </a:p>
        </p:txBody>
      </p:sp>
      <p:sp>
        <p:nvSpPr>
          <p:cNvPr id="3" name="Espaço Reservado para Conteúdo 2"/>
          <p:cNvSpPr>
            <a:spLocks noGrp="1"/>
          </p:cNvSpPr>
          <p:nvPr>
            <p:ph idx="1"/>
          </p:nvPr>
        </p:nvSpPr>
        <p:spPr>
          <a:xfrm>
            <a:off x="0" y="586854"/>
            <a:ext cx="8966579" cy="5636525"/>
          </a:xfrm>
        </p:spPr>
        <p:txBody>
          <a:bodyPr>
            <a:normAutofit fontScale="92500" lnSpcReduction="20000"/>
          </a:bodyPr>
          <a:lstStyle/>
          <a:p>
            <a:pPr marL="0" indent="0">
              <a:buNone/>
            </a:pPr>
            <a:r>
              <a:rPr lang="pt-BR" sz="3600" dirty="0"/>
              <a:t>Despesa baseada no uso ou produção esperados</a:t>
            </a:r>
            <a:r>
              <a:rPr lang="pt-BR" sz="3600" dirty="0" smtClean="0"/>
              <a:t>.</a:t>
            </a:r>
          </a:p>
          <a:p>
            <a:pPr marL="0" indent="0">
              <a:buNone/>
            </a:pPr>
            <a:endParaRPr lang="pt-BR" sz="3600" dirty="0"/>
          </a:p>
          <a:p>
            <a:pPr marL="0" indent="0">
              <a:buNone/>
            </a:pPr>
            <a:r>
              <a:rPr lang="pt-BR" sz="3600" dirty="0" smtClean="0"/>
              <a:t>Estimativa do número </a:t>
            </a:r>
            <a:r>
              <a:rPr lang="pt-BR" sz="3600" dirty="0"/>
              <a:t>de unidades que devam ser produzidas pelo bem a ser depreciado e a quota de depreciação é expressa pela seguinte fórmula:</a:t>
            </a:r>
          </a:p>
          <a:p>
            <a:pPr marL="0" indent="0">
              <a:buNone/>
            </a:pPr>
            <a:endParaRPr lang="pt-BR" sz="3600" dirty="0"/>
          </a:p>
          <a:p>
            <a:pPr marL="0" indent="0">
              <a:buNone/>
            </a:pPr>
            <a:r>
              <a:rPr lang="pt-BR" sz="3600" dirty="0" smtClean="0"/>
              <a:t>Valor </a:t>
            </a:r>
            <a:r>
              <a:rPr lang="pt-BR" sz="3600" dirty="0"/>
              <a:t>a depreciar: R$30.000,00-4000 (valor residual)</a:t>
            </a:r>
          </a:p>
          <a:p>
            <a:pPr marL="0" indent="0">
              <a:buNone/>
            </a:pPr>
            <a:r>
              <a:rPr lang="pt-BR" sz="3600" dirty="0"/>
              <a:t>Estimativa de peças a serem produzidas pelo bem: 500.000 peças.</a:t>
            </a:r>
          </a:p>
          <a:p>
            <a:pPr marL="0" indent="0">
              <a:buNone/>
            </a:pPr>
            <a:r>
              <a:rPr lang="pt-BR" sz="3600" dirty="0"/>
              <a:t>Quota de </a:t>
            </a:r>
            <a:r>
              <a:rPr lang="pt-BR" sz="3600" dirty="0" smtClean="0"/>
              <a:t>depreciação </a:t>
            </a:r>
            <a:r>
              <a:rPr lang="pt-BR" sz="3600" dirty="0"/>
              <a:t>= R$ 26.000,00 </a:t>
            </a:r>
            <a:r>
              <a:rPr lang="pt-BR" sz="3600" dirty="0" smtClean="0"/>
              <a:t>/ 500.000 = </a:t>
            </a:r>
            <a:r>
              <a:rPr lang="pt-BR" sz="3600" dirty="0"/>
              <a:t>R$ 0,052 por peça </a:t>
            </a:r>
            <a:r>
              <a:rPr lang="pt-BR" sz="3600" dirty="0" smtClean="0"/>
              <a:t>produzida</a:t>
            </a:r>
            <a:endParaRPr lang="pt-BR" sz="3600" dirty="0"/>
          </a:p>
          <a:p>
            <a:endParaRPr lang="pt-BR" sz="3600" dirty="0" smtClean="0"/>
          </a:p>
        </p:txBody>
      </p:sp>
    </p:spTree>
    <p:extLst>
      <p:ext uri="{BB962C8B-B14F-4D97-AF65-F5344CB8AC3E}">
        <p14:creationId xmlns:p14="http://schemas.microsoft.com/office/powerpoint/2010/main" val="353656201"/>
      </p:ext>
    </p:extLst>
  </p:cSld>
  <p:clrMapOvr>
    <a:masterClrMapping/>
  </p:clrMapOvr>
  <p:transition spd="slow"/>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a:bodyPr>
          <a:lstStyle/>
          <a:p>
            <a:r>
              <a:rPr lang="pt-BR" sz="2400" b="1" dirty="0" smtClean="0">
                <a:solidFill>
                  <a:srgbClr val="FF0000"/>
                </a:solidFill>
              </a:rPr>
              <a:t>CPC 27 - </a:t>
            </a:r>
            <a:r>
              <a:rPr lang="pt-BR" sz="2400" b="1" dirty="0">
                <a:solidFill>
                  <a:srgbClr val="FF0000"/>
                </a:solidFill>
              </a:rPr>
              <a:t>Taxas de depreciação </a:t>
            </a:r>
            <a:r>
              <a:rPr lang="pt-BR" sz="2400" b="1" dirty="0" smtClean="0">
                <a:solidFill>
                  <a:srgbClr val="FF0000"/>
                </a:solidFill>
              </a:rPr>
              <a:t>fiscal por classe</a:t>
            </a:r>
            <a:endParaRPr lang="pt-BR" sz="2400" b="1" dirty="0">
              <a:solidFill>
                <a:srgbClr val="FF0000"/>
              </a:solidFill>
            </a:endParaRPr>
          </a:p>
        </p:txBody>
      </p:sp>
      <p:graphicFrame>
        <p:nvGraphicFramePr>
          <p:cNvPr id="4" name="Tabela 3"/>
          <p:cNvGraphicFramePr>
            <a:graphicFrameLocks noGrp="1"/>
          </p:cNvGraphicFramePr>
          <p:nvPr>
            <p:extLst>
              <p:ext uri="{D42A27DB-BD31-4B8C-83A1-F6EECF244321}">
                <p14:modId xmlns:p14="http://schemas.microsoft.com/office/powerpoint/2010/main" val="2125415567"/>
              </p:ext>
            </p:extLst>
          </p:nvPr>
        </p:nvGraphicFramePr>
        <p:xfrm>
          <a:off x="0" y="586854"/>
          <a:ext cx="9144000" cy="5472751"/>
        </p:xfrm>
        <a:graphic>
          <a:graphicData uri="http://schemas.openxmlformats.org/drawingml/2006/table">
            <a:tbl>
              <a:tblPr firstRow="1" firstCol="1" bandRow="1">
                <a:tableStyleId>{5C22544A-7EE6-4342-B048-85BDC9FD1C3A}</a:tableStyleId>
              </a:tblPr>
              <a:tblGrid>
                <a:gridCol w="3514787"/>
                <a:gridCol w="1130603"/>
                <a:gridCol w="1406312"/>
                <a:gridCol w="1546149"/>
                <a:gridCol w="1546149"/>
              </a:tblGrid>
              <a:tr h="1368187">
                <a:tc>
                  <a:txBody>
                    <a:bodyPr/>
                    <a:lstStyle/>
                    <a:p>
                      <a:pPr algn="ctr">
                        <a:spcAft>
                          <a:spcPts val="0"/>
                        </a:spcAft>
                      </a:pPr>
                      <a:r>
                        <a:rPr lang="pt-BR" sz="2400" dirty="0">
                          <a:effectLst/>
                        </a:rPr>
                        <a:t> </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2400" dirty="0">
                          <a:effectLst/>
                        </a:rPr>
                        <a:t>Vida útil anual</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2400" dirty="0">
                          <a:effectLst/>
                        </a:rPr>
                        <a:t>Taxa anual % / 1 turno</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2400" dirty="0">
                          <a:effectLst/>
                        </a:rPr>
                        <a:t>2 turnos de 8 horas 1,5</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2400" dirty="0">
                          <a:effectLst/>
                        </a:rPr>
                        <a:t>3 turnos de 8 horas 2,0</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r>
              <a:tr h="684094">
                <a:tc>
                  <a:txBody>
                    <a:bodyPr/>
                    <a:lstStyle/>
                    <a:p>
                      <a:pPr algn="just">
                        <a:spcAft>
                          <a:spcPts val="0"/>
                        </a:spcAft>
                      </a:pPr>
                      <a:r>
                        <a:rPr lang="pt-BR" sz="2400" dirty="0">
                          <a:effectLst/>
                        </a:rPr>
                        <a:t>Edifício</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4000" dirty="0">
                          <a:effectLst/>
                        </a:rPr>
                        <a:t>25</a:t>
                      </a:r>
                      <a:endParaRPr lang="pt-BR" sz="40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4000" dirty="0" smtClean="0">
                          <a:effectLst/>
                        </a:rPr>
                        <a:t>4%</a:t>
                      </a:r>
                      <a:endParaRPr lang="pt-BR" sz="40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4000" dirty="0" smtClean="0">
                          <a:effectLst/>
                        </a:rPr>
                        <a:t>6%</a:t>
                      </a:r>
                      <a:endParaRPr lang="pt-BR" sz="40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4000" dirty="0" smtClean="0">
                          <a:effectLst/>
                        </a:rPr>
                        <a:t>8%</a:t>
                      </a:r>
                      <a:endParaRPr lang="pt-BR" sz="40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r>
              <a:tr h="684094">
                <a:tc>
                  <a:txBody>
                    <a:bodyPr/>
                    <a:lstStyle/>
                    <a:p>
                      <a:pPr algn="just">
                        <a:spcAft>
                          <a:spcPts val="0"/>
                        </a:spcAft>
                      </a:pPr>
                      <a:r>
                        <a:rPr lang="pt-BR" sz="2400" dirty="0">
                          <a:effectLst/>
                        </a:rPr>
                        <a:t>Máquina e Equipamento</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4000" dirty="0">
                          <a:effectLst/>
                        </a:rPr>
                        <a:t>10</a:t>
                      </a:r>
                      <a:endParaRPr lang="pt-BR" sz="40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4000" dirty="0" smtClean="0">
                          <a:effectLst/>
                        </a:rPr>
                        <a:t>10%</a:t>
                      </a:r>
                      <a:endParaRPr lang="pt-BR" sz="40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4000" dirty="0" smtClean="0">
                          <a:effectLst/>
                        </a:rPr>
                        <a:t>15%</a:t>
                      </a:r>
                      <a:endParaRPr lang="pt-BR" sz="40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4000" dirty="0" smtClean="0">
                          <a:effectLst/>
                        </a:rPr>
                        <a:t>20%</a:t>
                      </a:r>
                      <a:endParaRPr lang="pt-BR" sz="40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r>
              <a:tr h="684094">
                <a:tc>
                  <a:txBody>
                    <a:bodyPr/>
                    <a:lstStyle/>
                    <a:p>
                      <a:pPr algn="just">
                        <a:spcAft>
                          <a:spcPts val="0"/>
                        </a:spcAft>
                      </a:pPr>
                      <a:r>
                        <a:rPr lang="pt-BR" sz="2400" dirty="0">
                          <a:effectLst/>
                        </a:rPr>
                        <a:t>Instalações</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4000" dirty="0">
                          <a:effectLst/>
                        </a:rPr>
                        <a:t>10</a:t>
                      </a:r>
                      <a:endParaRPr lang="pt-BR" sz="40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4000" dirty="0" smtClean="0">
                          <a:effectLst/>
                        </a:rPr>
                        <a:t>10%</a:t>
                      </a:r>
                      <a:endParaRPr lang="pt-BR" sz="40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4000" dirty="0" smtClean="0">
                          <a:effectLst/>
                        </a:rPr>
                        <a:t>15%</a:t>
                      </a:r>
                      <a:endParaRPr lang="pt-BR" sz="40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4000" dirty="0" smtClean="0">
                          <a:effectLst/>
                        </a:rPr>
                        <a:t>20%</a:t>
                      </a:r>
                      <a:endParaRPr lang="pt-BR" sz="40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r>
              <a:tr h="684094">
                <a:tc>
                  <a:txBody>
                    <a:bodyPr/>
                    <a:lstStyle/>
                    <a:p>
                      <a:pPr algn="just">
                        <a:spcAft>
                          <a:spcPts val="0"/>
                        </a:spcAft>
                      </a:pPr>
                      <a:r>
                        <a:rPr lang="pt-BR" sz="2400" dirty="0">
                          <a:effectLst/>
                        </a:rPr>
                        <a:t>Móveis e Utensílios</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4000" dirty="0">
                          <a:effectLst/>
                        </a:rPr>
                        <a:t>10</a:t>
                      </a:r>
                      <a:endParaRPr lang="pt-BR" sz="40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4000" dirty="0" smtClean="0">
                          <a:effectLst/>
                        </a:rPr>
                        <a:t>10%</a:t>
                      </a:r>
                      <a:endParaRPr lang="pt-BR" sz="40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4000" dirty="0" smtClean="0">
                          <a:effectLst/>
                        </a:rPr>
                        <a:t>15%</a:t>
                      </a:r>
                      <a:endParaRPr lang="pt-BR" sz="40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4000" dirty="0" smtClean="0">
                          <a:effectLst/>
                        </a:rPr>
                        <a:t>20%</a:t>
                      </a:r>
                      <a:endParaRPr lang="pt-BR" sz="40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r>
              <a:tr h="684094">
                <a:tc>
                  <a:txBody>
                    <a:bodyPr/>
                    <a:lstStyle/>
                    <a:p>
                      <a:pPr algn="just">
                        <a:spcAft>
                          <a:spcPts val="0"/>
                        </a:spcAft>
                      </a:pPr>
                      <a:r>
                        <a:rPr lang="pt-BR" sz="2400" dirty="0">
                          <a:effectLst/>
                        </a:rPr>
                        <a:t>Veículo</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4000" dirty="0">
                          <a:effectLst/>
                        </a:rPr>
                        <a:t>5</a:t>
                      </a:r>
                      <a:endParaRPr lang="pt-BR" sz="40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4000" dirty="0" smtClean="0">
                          <a:effectLst/>
                        </a:rPr>
                        <a:t>20%</a:t>
                      </a:r>
                      <a:endParaRPr lang="pt-BR" sz="40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4000" dirty="0" smtClean="0">
                          <a:effectLst/>
                        </a:rPr>
                        <a:t>30%</a:t>
                      </a:r>
                      <a:endParaRPr lang="pt-BR" sz="40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4000" dirty="0" smtClean="0">
                          <a:effectLst/>
                        </a:rPr>
                        <a:t>40%</a:t>
                      </a:r>
                      <a:endParaRPr lang="pt-BR" sz="40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r>
              <a:tr h="684094">
                <a:tc>
                  <a:txBody>
                    <a:bodyPr/>
                    <a:lstStyle/>
                    <a:p>
                      <a:pPr algn="just">
                        <a:spcAft>
                          <a:spcPts val="0"/>
                        </a:spcAft>
                      </a:pPr>
                      <a:r>
                        <a:rPr lang="pt-BR" sz="2400" dirty="0">
                          <a:effectLst/>
                        </a:rPr>
                        <a:t>Sistema de proc. dados</a:t>
                      </a:r>
                      <a:endParaRPr lang="pt-BR" sz="2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4000" dirty="0">
                          <a:effectLst/>
                        </a:rPr>
                        <a:t>5</a:t>
                      </a:r>
                      <a:endParaRPr lang="pt-BR" sz="40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4000" dirty="0" smtClean="0">
                          <a:effectLst/>
                        </a:rPr>
                        <a:t>20%</a:t>
                      </a:r>
                      <a:endParaRPr lang="pt-BR" sz="40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4000" dirty="0" smtClean="0">
                          <a:effectLst/>
                        </a:rPr>
                        <a:t>30%</a:t>
                      </a:r>
                      <a:endParaRPr lang="pt-BR" sz="40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pt-BR" sz="4000" dirty="0" smtClean="0">
                          <a:effectLst/>
                        </a:rPr>
                        <a:t>40%</a:t>
                      </a:r>
                      <a:endParaRPr lang="pt-BR" sz="40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218764906"/>
      </p:ext>
    </p:extLst>
  </p:cSld>
  <p:clrMapOvr>
    <a:masterClrMapping/>
  </p:clrMapOvr>
  <p:transition spd="slow"/>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a:bodyPr>
          <a:lstStyle/>
          <a:p>
            <a:r>
              <a:rPr lang="pt-BR" sz="2400" b="1" dirty="0">
                <a:solidFill>
                  <a:srgbClr val="FF0000"/>
                </a:solidFill>
              </a:rPr>
              <a:t>CPC 27 - Taxas de depreciação fiscal por </a:t>
            </a:r>
            <a:r>
              <a:rPr lang="pt-BR" sz="2400" b="1" dirty="0" smtClean="0">
                <a:solidFill>
                  <a:srgbClr val="FF0000"/>
                </a:solidFill>
              </a:rPr>
              <a:t>classe analítico</a:t>
            </a:r>
            <a:endParaRPr lang="pt-BR" sz="2400" b="1" dirty="0">
              <a:solidFill>
                <a:srgbClr val="FF0000"/>
              </a:solidFill>
            </a:endParaRPr>
          </a:p>
        </p:txBody>
      </p:sp>
      <p:sp>
        <p:nvSpPr>
          <p:cNvPr id="4" name="Retângulo 3"/>
          <p:cNvSpPr/>
          <p:nvPr/>
        </p:nvSpPr>
        <p:spPr>
          <a:xfrm>
            <a:off x="0" y="6112090"/>
            <a:ext cx="7683690" cy="369332"/>
          </a:xfrm>
          <a:prstGeom prst="rect">
            <a:avLst/>
          </a:prstGeom>
        </p:spPr>
        <p:txBody>
          <a:bodyPr wrap="square">
            <a:spAutoFit/>
          </a:bodyPr>
          <a:lstStyle/>
          <a:p>
            <a:r>
              <a:rPr lang="pt-BR" b="1" cap="all" dirty="0">
                <a:solidFill>
                  <a:srgbClr val="000000"/>
                </a:solidFill>
                <a:latin typeface="Arial" panose="020B0604020202020204" pitchFamily="34" charset="0"/>
                <a:ea typeface="Times New Roman" panose="02020603050405020304" pitchFamily="18" charset="0"/>
              </a:rPr>
              <a:t>INSTRUÇÃO NORMATIVA SRF Nº 162, </a:t>
            </a:r>
            <a:r>
              <a:rPr lang="pt-BR" b="1" cap="all" dirty="0" smtClean="0">
                <a:solidFill>
                  <a:srgbClr val="000000"/>
                </a:solidFill>
                <a:latin typeface="Arial" panose="020B0604020202020204" pitchFamily="34" charset="0"/>
                <a:ea typeface="Times New Roman" panose="02020603050405020304" pitchFamily="18" charset="0"/>
              </a:rPr>
              <a:t>31 DEZEMBRO 1998</a:t>
            </a:r>
            <a:endParaRPr lang="pt-BR" dirty="0"/>
          </a:p>
        </p:txBody>
      </p:sp>
      <p:graphicFrame>
        <p:nvGraphicFramePr>
          <p:cNvPr id="6" name="Tabela 5"/>
          <p:cNvGraphicFramePr>
            <a:graphicFrameLocks noGrp="1"/>
          </p:cNvGraphicFramePr>
          <p:nvPr>
            <p:extLst>
              <p:ext uri="{D42A27DB-BD31-4B8C-83A1-F6EECF244321}">
                <p14:modId xmlns:p14="http://schemas.microsoft.com/office/powerpoint/2010/main" val="4066729661"/>
              </p:ext>
            </p:extLst>
          </p:nvPr>
        </p:nvGraphicFramePr>
        <p:xfrm>
          <a:off x="163773" y="586854"/>
          <a:ext cx="8816453" cy="5196840"/>
        </p:xfrm>
        <a:graphic>
          <a:graphicData uri="http://schemas.openxmlformats.org/drawingml/2006/table">
            <a:tbl>
              <a:tblPr firstRow="1" firstCol="1" bandRow="1">
                <a:tableStyleId>{5C22544A-7EE6-4342-B048-85BDC9FD1C3A}</a:tableStyleId>
              </a:tblPr>
              <a:tblGrid>
                <a:gridCol w="1050878"/>
                <a:gridCol w="5609230"/>
                <a:gridCol w="981994"/>
                <a:gridCol w="1174351"/>
              </a:tblGrid>
              <a:tr h="0">
                <a:tc>
                  <a:txBody>
                    <a:bodyPr/>
                    <a:lstStyle/>
                    <a:p>
                      <a:pPr algn="ctr">
                        <a:spcAft>
                          <a:spcPts val="0"/>
                        </a:spcAft>
                      </a:pPr>
                      <a:r>
                        <a:rPr lang="pt-BR" sz="1200" dirty="0" smtClean="0">
                          <a:effectLst/>
                        </a:rPr>
                        <a:t>Capítulo  NCM</a:t>
                      </a:r>
                      <a:endParaRPr lang="pt-BR" sz="12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c>
                  <a:txBody>
                    <a:bodyPr/>
                    <a:lstStyle/>
                    <a:p>
                      <a:pPr>
                        <a:spcAft>
                          <a:spcPts val="0"/>
                        </a:spcAft>
                      </a:pPr>
                      <a:endParaRPr lang="pt-BR" sz="16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c>
                  <a:txBody>
                    <a:bodyPr/>
                    <a:lstStyle/>
                    <a:p>
                      <a:pPr algn="ctr">
                        <a:spcAft>
                          <a:spcPts val="0"/>
                        </a:spcAft>
                      </a:pPr>
                      <a:r>
                        <a:rPr lang="pt-BR" sz="1600" dirty="0">
                          <a:effectLst/>
                        </a:rPr>
                        <a:t> </a:t>
                      </a:r>
                      <a:r>
                        <a:rPr lang="pt-BR" sz="1600" dirty="0" smtClean="0">
                          <a:effectLst/>
                        </a:rPr>
                        <a:t>Ano</a:t>
                      </a:r>
                      <a:endParaRPr lang="pt-BR" sz="16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c>
                  <a:txBody>
                    <a:bodyPr/>
                    <a:lstStyle/>
                    <a:p>
                      <a:pPr algn="ctr">
                        <a:spcAft>
                          <a:spcPts val="0"/>
                        </a:spcAft>
                      </a:pPr>
                      <a:r>
                        <a:rPr lang="pt-BR" sz="1600" dirty="0" smtClean="0">
                          <a:effectLst/>
                        </a:rPr>
                        <a:t>Taxa</a:t>
                      </a:r>
                      <a:endParaRPr lang="pt-BR" sz="16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r>
              <a:tr h="310941">
                <a:tc>
                  <a:txBody>
                    <a:bodyPr/>
                    <a:lstStyle/>
                    <a:p>
                      <a:pPr algn="ctr">
                        <a:spcAft>
                          <a:spcPts val="0"/>
                        </a:spcAft>
                      </a:pPr>
                      <a:r>
                        <a:rPr lang="pt-BR" sz="1200" dirty="0">
                          <a:effectLst/>
                        </a:rPr>
                        <a:t>3923</a:t>
                      </a:r>
                      <a:endParaRPr lang="pt-BR" sz="12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c>
                  <a:txBody>
                    <a:bodyPr/>
                    <a:lstStyle/>
                    <a:p>
                      <a:pPr>
                        <a:spcAft>
                          <a:spcPts val="0"/>
                        </a:spcAft>
                      </a:pPr>
                      <a:r>
                        <a:rPr lang="pt-BR" sz="1800" dirty="0">
                          <a:effectLst/>
                        </a:rPr>
                        <a:t>ARTIGOS DE TRANSPORTE OU DE EMBALAGEM, DE PLÁSTICOS</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c>
                  <a:txBody>
                    <a:bodyPr/>
                    <a:lstStyle/>
                    <a:p>
                      <a:pPr algn="ctr">
                        <a:spcAft>
                          <a:spcPts val="0"/>
                        </a:spcAft>
                      </a:pPr>
                      <a:r>
                        <a:rPr lang="pt-BR" sz="1800" dirty="0">
                          <a:effectLst/>
                        </a:rPr>
                        <a:t> </a:t>
                      </a:r>
                      <a:r>
                        <a:rPr lang="pt-BR" sz="1800" dirty="0" smtClean="0">
                          <a:effectLst/>
                        </a:rPr>
                        <a:t>5</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pt-BR" sz="1800" dirty="0" smtClean="0">
                          <a:effectLst/>
                        </a:rPr>
                        <a:t>20 %</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r>
              <a:tr h="0">
                <a:tc>
                  <a:txBody>
                    <a:bodyPr/>
                    <a:lstStyle/>
                    <a:p>
                      <a:pPr algn="ctr">
                        <a:spcAft>
                          <a:spcPts val="0"/>
                        </a:spcAft>
                      </a:pPr>
                      <a:r>
                        <a:rPr lang="pt-BR" sz="1200" dirty="0">
                          <a:effectLst/>
                        </a:rPr>
                        <a:t>3926.90</a:t>
                      </a:r>
                      <a:endParaRPr lang="pt-BR" sz="12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c>
                  <a:txBody>
                    <a:bodyPr/>
                    <a:lstStyle/>
                    <a:p>
                      <a:pPr>
                        <a:spcAft>
                          <a:spcPts val="0"/>
                        </a:spcAft>
                      </a:pPr>
                      <a:r>
                        <a:rPr lang="pt-BR" sz="1800" dirty="0">
                          <a:effectLst/>
                        </a:rPr>
                        <a:t>Correias de transmissão e correias transportadoras</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c>
                  <a:txBody>
                    <a:bodyPr/>
                    <a:lstStyle/>
                    <a:p>
                      <a:pPr algn="ctr" fontAlgn="base">
                        <a:spcAft>
                          <a:spcPts val="0"/>
                        </a:spcAft>
                      </a:pPr>
                      <a:r>
                        <a:rPr lang="pt-BR" sz="1800" dirty="0">
                          <a:effectLst/>
                        </a:rPr>
                        <a:t>2</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c>
                  <a:txBody>
                    <a:bodyPr/>
                    <a:lstStyle/>
                    <a:p>
                      <a:pPr algn="ctr" fontAlgn="base">
                        <a:spcAft>
                          <a:spcPts val="0"/>
                        </a:spcAft>
                      </a:pPr>
                      <a:r>
                        <a:rPr lang="pt-BR" sz="1800" dirty="0">
                          <a:effectLst/>
                        </a:rPr>
                        <a:t>50 %</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r>
              <a:tr h="0">
                <a:tc>
                  <a:txBody>
                    <a:bodyPr/>
                    <a:lstStyle/>
                    <a:p>
                      <a:pPr algn="ctr">
                        <a:spcAft>
                          <a:spcPts val="0"/>
                        </a:spcAft>
                      </a:pPr>
                      <a:r>
                        <a:rPr lang="pt-BR" sz="1200" dirty="0" smtClean="0">
                          <a:effectLst/>
                          <a:latin typeface="Cambria" panose="02040503050406030204" pitchFamily="18" charset="0"/>
                          <a:ea typeface="Times New Roman" panose="02020603050405020304" pitchFamily="18" charset="0"/>
                          <a:cs typeface="Times New Roman" panose="02020603050405020304" pitchFamily="18" charset="0"/>
                        </a:rPr>
                        <a:t>40 e 42</a:t>
                      </a:r>
                      <a:endParaRPr lang="pt-BR" sz="12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c>
                  <a:txBody>
                    <a:bodyPr/>
                    <a:lstStyle/>
                    <a:p>
                      <a:pPr>
                        <a:spcAft>
                          <a:spcPts val="0"/>
                        </a:spcAft>
                      </a:pPr>
                      <a:r>
                        <a:rPr lang="pt-BR" sz="1800" dirty="0" smtClean="0">
                          <a:effectLst/>
                          <a:latin typeface="Cambria" panose="02040503050406030204" pitchFamily="18" charset="0"/>
                          <a:ea typeface="Times New Roman" panose="02020603050405020304" pitchFamily="18" charset="0"/>
                          <a:cs typeface="Times New Roman" panose="02020603050405020304" pitchFamily="18" charset="0"/>
                        </a:rPr>
                        <a:t>OBRAS DE BORRACHA e</a:t>
                      </a:r>
                      <a:r>
                        <a:rPr lang="pt-BR" sz="1800" baseline="0" dirty="0" smtClean="0">
                          <a:effectLst/>
                          <a:latin typeface="Cambria" panose="02040503050406030204" pitchFamily="18" charset="0"/>
                          <a:ea typeface="Times New Roman" panose="02020603050405020304" pitchFamily="18" charset="0"/>
                          <a:cs typeface="Times New Roman" panose="02020603050405020304" pitchFamily="18" charset="0"/>
                        </a:rPr>
                        <a:t> COURO</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c>
                  <a:txBody>
                    <a:bodyPr/>
                    <a:lstStyle/>
                    <a:p>
                      <a:pPr algn="ctr" fontAlgn="base">
                        <a:spcAft>
                          <a:spcPts val="0"/>
                        </a:spcAft>
                      </a:pPr>
                      <a:r>
                        <a:rPr lang="pt-BR" sz="1800" dirty="0" smtClean="0">
                          <a:effectLst/>
                          <a:latin typeface="Cambria" panose="02040503050406030204" pitchFamily="18" charset="0"/>
                          <a:ea typeface="Times New Roman" panose="02020603050405020304" pitchFamily="18" charset="0"/>
                          <a:cs typeface="Times New Roman" panose="02020603050405020304" pitchFamily="18" charset="0"/>
                        </a:rPr>
                        <a:t>2</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c>
                  <a:txBody>
                    <a:bodyPr/>
                    <a:lstStyle/>
                    <a:p>
                      <a:pPr algn="ctr" fontAlgn="base">
                        <a:spcAft>
                          <a:spcPts val="0"/>
                        </a:spcAft>
                      </a:pPr>
                      <a:r>
                        <a:rPr lang="pt-BR" sz="1800" dirty="0" smtClean="0">
                          <a:effectLst/>
                          <a:latin typeface="Cambria" panose="02040503050406030204" pitchFamily="18" charset="0"/>
                          <a:ea typeface="Times New Roman" panose="02020603050405020304" pitchFamily="18" charset="0"/>
                          <a:cs typeface="Times New Roman" panose="02020603050405020304" pitchFamily="18" charset="0"/>
                        </a:rPr>
                        <a:t>50%</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r>
              <a:tr h="0">
                <a:tc>
                  <a:txBody>
                    <a:bodyPr/>
                    <a:lstStyle/>
                    <a:p>
                      <a:pPr algn="ctr">
                        <a:spcAft>
                          <a:spcPts val="0"/>
                        </a:spcAft>
                      </a:pPr>
                      <a:r>
                        <a:rPr lang="pt-BR" sz="1200" dirty="0" smtClean="0">
                          <a:effectLst/>
                          <a:latin typeface="Cambria" panose="02040503050406030204" pitchFamily="18" charset="0"/>
                          <a:ea typeface="Times New Roman" panose="02020603050405020304" pitchFamily="18" charset="0"/>
                          <a:cs typeface="Times New Roman" panose="02020603050405020304" pitchFamily="18" charset="0"/>
                        </a:rPr>
                        <a:t>73,</a:t>
                      </a:r>
                      <a:r>
                        <a:rPr lang="pt-BR" sz="1200" baseline="0" dirty="0" smtClean="0">
                          <a:effectLst/>
                          <a:latin typeface="Cambria" panose="02040503050406030204" pitchFamily="18" charset="0"/>
                          <a:ea typeface="Times New Roman" panose="02020603050405020304" pitchFamily="18" charset="0"/>
                          <a:cs typeface="Times New Roman" panose="02020603050405020304" pitchFamily="18" charset="0"/>
                        </a:rPr>
                        <a:t> 76</a:t>
                      </a:r>
                      <a:endParaRPr lang="pt-BR" sz="12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c>
                  <a:txBody>
                    <a:bodyPr/>
                    <a:lstStyle/>
                    <a:p>
                      <a:pPr>
                        <a:spcAft>
                          <a:spcPts val="0"/>
                        </a:spcAft>
                      </a:pPr>
                      <a:r>
                        <a:rPr lang="pt-BR" sz="1800" dirty="0" smtClean="0">
                          <a:effectLst/>
                          <a:latin typeface="Cambria" panose="02040503050406030204" pitchFamily="18" charset="0"/>
                          <a:ea typeface="Times New Roman" panose="02020603050405020304" pitchFamily="18" charset="0"/>
                          <a:cs typeface="Times New Roman" panose="02020603050405020304" pitchFamily="18" charset="0"/>
                        </a:rPr>
                        <a:t>OBRAS</a:t>
                      </a:r>
                      <a:r>
                        <a:rPr lang="pt-BR" sz="1800" baseline="0" dirty="0" smtClean="0">
                          <a:effectLst/>
                          <a:latin typeface="Cambria" panose="02040503050406030204" pitchFamily="18" charset="0"/>
                          <a:ea typeface="Times New Roman" panose="02020603050405020304" pitchFamily="18" charset="0"/>
                          <a:cs typeface="Times New Roman" panose="02020603050405020304" pitchFamily="18" charset="0"/>
                        </a:rPr>
                        <a:t> DE FERRO OU AÇO / ALUMÍNIO</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c>
                  <a:txBody>
                    <a:bodyPr/>
                    <a:lstStyle/>
                    <a:p>
                      <a:pPr algn="ctr">
                        <a:spcAft>
                          <a:spcPts val="0"/>
                        </a:spcAft>
                      </a:pPr>
                      <a:r>
                        <a:rPr lang="pt-BR" sz="1800" dirty="0" smtClean="0">
                          <a:effectLst/>
                          <a:latin typeface="Cambria" panose="02040503050406030204" pitchFamily="18" charset="0"/>
                          <a:ea typeface="Times New Roman" panose="02020603050405020304" pitchFamily="18" charset="0"/>
                          <a:cs typeface="Times New Roman" panose="02020603050405020304" pitchFamily="18" charset="0"/>
                        </a:rPr>
                        <a:t>25, 10,</a:t>
                      </a:r>
                      <a:r>
                        <a:rPr lang="pt-BR" sz="1800" baseline="0" dirty="0" smtClean="0">
                          <a:effectLst/>
                          <a:latin typeface="Cambria" panose="02040503050406030204" pitchFamily="18" charset="0"/>
                          <a:ea typeface="Times New Roman" panose="02020603050405020304" pitchFamily="18" charset="0"/>
                          <a:cs typeface="Times New Roman" panose="02020603050405020304" pitchFamily="18" charset="0"/>
                        </a:rPr>
                        <a:t> 5</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c>
                  <a:txBody>
                    <a:bodyPr/>
                    <a:lstStyle/>
                    <a:p>
                      <a:pPr algn="ctr">
                        <a:spcAft>
                          <a:spcPts val="0"/>
                        </a:spcAft>
                      </a:pPr>
                      <a:r>
                        <a:rPr lang="pt-BR" sz="1800" dirty="0" smtClean="0">
                          <a:effectLst/>
                          <a:latin typeface="Cambria" panose="02040503050406030204" pitchFamily="18" charset="0"/>
                          <a:ea typeface="Times New Roman" panose="02020603050405020304" pitchFamily="18" charset="0"/>
                          <a:cs typeface="Times New Roman" panose="02020603050405020304" pitchFamily="18" charset="0"/>
                        </a:rPr>
                        <a:t>4,10,20</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r>
              <a:tr h="0">
                <a:tc>
                  <a:txBody>
                    <a:bodyPr/>
                    <a:lstStyle/>
                    <a:p>
                      <a:pPr algn="ctr">
                        <a:spcAft>
                          <a:spcPts val="0"/>
                        </a:spcAft>
                      </a:pPr>
                      <a:r>
                        <a:rPr lang="pt-BR" sz="1200" dirty="0" smtClean="0">
                          <a:effectLst/>
                          <a:latin typeface="Cambria" panose="02040503050406030204" pitchFamily="18" charset="0"/>
                          <a:ea typeface="Times New Roman" panose="02020603050405020304" pitchFamily="18" charset="0"/>
                          <a:cs typeface="Times New Roman" panose="02020603050405020304" pitchFamily="18" charset="0"/>
                        </a:rPr>
                        <a:t>82, 83</a:t>
                      </a:r>
                      <a:endParaRPr lang="pt-BR" sz="12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c>
                  <a:txBody>
                    <a:bodyPr/>
                    <a:lstStyle/>
                    <a:p>
                      <a:pPr>
                        <a:spcAft>
                          <a:spcPts val="0"/>
                        </a:spcAft>
                      </a:pPr>
                      <a:r>
                        <a:rPr lang="pt-BR" sz="1800" dirty="0" smtClean="0">
                          <a:effectLst/>
                          <a:latin typeface="Cambria" panose="02040503050406030204" pitchFamily="18" charset="0"/>
                          <a:ea typeface="Times New Roman" panose="02020603050405020304" pitchFamily="18" charset="0"/>
                          <a:cs typeface="Times New Roman" panose="02020603050405020304" pitchFamily="18" charset="0"/>
                        </a:rPr>
                        <a:t>FERRAMENTAS</a:t>
                      </a:r>
                      <a:r>
                        <a:rPr lang="pt-BR" sz="1800" baseline="0" dirty="0" smtClean="0">
                          <a:effectLst/>
                          <a:latin typeface="Cambria" panose="02040503050406030204" pitchFamily="18" charset="0"/>
                          <a:ea typeface="Times New Roman" panose="02020603050405020304" pitchFamily="18" charset="0"/>
                          <a:cs typeface="Times New Roman" panose="02020603050405020304" pitchFamily="18" charset="0"/>
                        </a:rPr>
                        <a:t>, METAIS COMUNS</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c>
                  <a:txBody>
                    <a:bodyPr/>
                    <a:lstStyle/>
                    <a:p>
                      <a:pPr algn="ctr" fontAlgn="base">
                        <a:spcAft>
                          <a:spcPts val="0"/>
                        </a:spcAft>
                      </a:pPr>
                      <a:r>
                        <a:rPr lang="pt-BR" sz="1800" dirty="0" smtClean="0">
                          <a:effectLst/>
                          <a:latin typeface="Cambria" panose="02040503050406030204" pitchFamily="18" charset="0"/>
                          <a:ea typeface="Times New Roman" panose="02020603050405020304" pitchFamily="18" charset="0"/>
                          <a:cs typeface="Times New Roman" panose="02020603050405020304" pitchFamily="18" charset="0"/>
                        </a:rPr>
                        <a:t>5, 10</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c>
                  <a:txBody>
                    <a:bodyPr/>
                    <a:lstStyle/>
                    <a:p>
                      <a:pPr algn="ctr" fontAlgn="base">
                        <a:spcAft>
                          <a:spcPts val="0"/>
                        </a:spcAft>
                      </a:pPr>
                      <a:r>
                        <a:rPr lang="pt-BR" sz="1800" dirty="0" smtClean="0">
                          <a:effectLst/>
                          <a:latin typeface="Cambria" panose="02040503050406030204" pitchFamily="18" charset="0"/>
                          <a:ea typeface="Times New Roman" panose="02020603050405020304" pitchFamily="18" charset="0"/>
                          <a:cs typeface="Times New Roman" panose="02020603050405020304" pitchFamily="18" charset="0"/>
                        </a:rPr>
                        <a:t>20, 10</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r>
              <a:tr h="0">
                <a:tc>
                  <a:txBody>
                    <a:bodyPr/>
                    <a:lstStyle/>
                    <a:p>
                      <a:pPr algn="ctr">
                        <a:spcAft>
                          <a:spcPts val="0"/>
                        </a:spcAft>
                      </a:pPr>
                      <a:r>
                        <a:rPr lang="pt-BR" sz="1200" dirty="0" smtClean="0">
                          <a:effectLst/>
                          <a:latin typeface="Cambria" panose="02040503050406030204" pitchFamily="18" charset="0"/>
                          <a:ea typeface="Times New Roman" panose="02020603050405020304" pitchFamily="18" charset="0"/>
                          <a:cs typeface="Times New Roman" panose="02020603050405020304" pitchFamily="18" charset="0"/>
                        </a:rPr>
                        <a:t>84</a:t>
                      </a:r>
                      <a:endParaRPr lang="pt-BR" sz="12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c>
                  <a:txBody>
                    <a:bodyPr/>
                    <a:lstStyle/>
                    <a:p>
                      <a:pPr>
                        <a:spcAft>
                          <a:spcPts val="0"/>
                        </a:spcAft>
                      </a:pPr>
                      <a:r>
                        <a:rPr lang="pt-BR" sz="1800" dirty="0" smtClean="0">
                          <a:effectLst/>
                          <a:latin typeface="Cambria" panose="02040503050406030204" pitchFamily="18" charset="0"/>
                          <a:ea typeface="Times New Roman" panose="02020603050405020304" pitchFamily="18" charset="0"/>
                          <a:cs typeface="Times New Roman" panose="02020603050405020304" pitchFamily="18" charset="0"/>
                        </a:rPr>
                        <a:t>REATORES NUCLEARES, CLADEIRAS, MÁQUINAS</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c>
                  <a:txBody>
                    <a:bodyPr/>
                    <a:lstStyle/>
                    <a:p>
                      <a:pPr algn="ctr" fontAlgn="base">
                        <a:spcAft>
                          <a:spcPts val="0"/>
                        </a:spcAft>
                      </a:pPr>
                      <a:r>
                        <a:rPr lang="pt-BR" sz="1800" dirty="0" smtClean="0">
                          <a:effectLst/>
                          <a:latin typeface="Cambria" panose="02040503050406030204" pitchFamily="18" charset="0"/>
                          <a:ea typeface="Times New Roman" panose="02020603050405020304" pitchFamily="18" charset="0"/>
                          <a:cs typeface="Times New Roman" panose="02020603050405020304" pitchFamily="18" charset="0"/>
                        </a:rPr>
                        <a:t>10</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c>
                  <a:txBody>
                    <a:bodyPr/>
                    <a:lstStyle/>
                    <a:p>
                      <a:pPr algn="ctr" fontAlgn="base">
                        <a:spcAft>
                          <a:spcPts val="0"/>
                        </a:spcAft>
                      </a:pPr>
                      <a:r>
                        <a:rPr lang="pt-BR" sz="1800" dirty="0" smtClean="0">
                          <a:effectLst/>
                          <a:latin typeface="Cambria" panose="02040503050406030204" pitchFamily="18" charset="0"/>
                          <a:ea typeface="Times New Roman" panose="02020603050405020304" pitchFamily="18" charset="0"/>
                          <a:cs typeface="Times New Roman" panose="02020603050405020304" pitchFamily="18" charset="0"/>
                        </a:rPr>
                        <a:t>10%</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r>
              <a:tr h="0">
                <a:tc>
                  <a:txBody>
                    <a:bodyPr/>
                    <a:lstStyle/>
                    <a:p>
                      <a:pPr algn="ctr">
                        <a:spcAft>
                          <a:spcPts val="0"/>
                        </a:spcAft>
                      </a:pPr>
                      <a:r>
                        <a:rPr lang="pt-BR" sz="1200" dirty="0" smtClean="0">
                          <a:effectLst/>
                          <a:latin typeface="Cambria" panose="02040503050406030204" pitchFamily="18" charset="0"/>
                          <a:ea typeface="Times New Roman" panose="02020603050405020304" pitchFamily="18" charset="0"/>
                          <a:cs typeface="Times New Roman" panose="02020603050405020304" pitchFamily="18" charset="0"/>
                        </a:rPr>
                        <a:t>86</a:t>
                      </a:r>
                      <a:endParaRPr lang="pt-BR" sz="12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c>
                  <a:txBody>
                    <a:bodyPr/>
                    <a:lstStyle/>
                    <a:p>
                      <a:pPr>
                        <a:spcAft>
                          <a:spcPts val="0"/>
                        </a:spcAft>
                      </a:pPr>
                      <a:r>
                        <a:rPr lang="pt-BR" sz="1800" dirty="0" smtClean="0">
                          <a:effectLst/>
                          <a:latin typeface="Cambria" panose="02040503050406030204" pitchFamily="18" charset="0"/>
                          <a:ea typeface="Times New Roman" panose="02020603050405020304" pitchFamily="18" charset="0"/>
                          <a:cs typeface="Times New Roman" panose="02020603050405020304" pitchFamily="18" charset="0"/>
                        </a:rPr>
                        <a:t>VEÍCULOS</a:t>
                      </a:r>
                      <a:r>
                        <a:rPr lang="pt-BR" sz="1800" baseline="0" dirty="0" smtClean="0">
                          <a:effectLst/>
                          <a:latin typeface="Cambria" panose="02040503050406030204" pitchFamily="18" charset="0"/>
                          <a:ea typeface="Times New Roman" panose="02020603050405020304" pitchFamily="18" charset="0"/>
                          <a:cs typeface="Times New Roman" panose="02020603050405020304" pitchFamily="18" charset="0"/>
                        </a:rPr>
                        <a:t> VIA FÉRREAS, APARELHOS MECÂNICOS E OUTROS</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c>
                  <a:txBody>
                    <a:bodyPr/>
                    <a:lstStyle/>
                    <a:p>
                      <a:pPr algn="ctr" fontAlgn="base">
                        <a:spcAft>
                          <a:spcPts val="0"/>
                        </a:spcAft>
                      </a:pPr>
                      <a:r>
                        <a:rPr lang="pt-BR" sz="1800" dirty="0" smtClean="0">
                          <a:effectLst/>
                          <a:latin typeface="Cambria" panose="02040503050406030204" pitchFamily="18" charset="0"/>
                          <a:ea typeface="Times New Roman" panose="02020603050405020304" pitchFamily="18" charset="0"/>
                          <a:cs typeface="Times New Roman" panose="02020603050405020304" pitchFamily="18" charset="0"/>
                        </a:rPr>
                        <a:t>10</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c>
                  <a:txBody>
                    <a:bodyPr/>
                    <a:lstStyle/>
                    <a:p>
                      <a:pPr algn="ctr" fontAlgn="base">
                        <a:spcAft>
                          <a:spcPts val="0"/>
                        </a:spcAft>
                      </a:pPr>
                      <a:r>
                        <a:rPr lang="pt-BR" sz="1800" dirty="0" smtClean="0">
                          <a:effectLst/>
                          <a:latin typeface="Cambria" panose="02040503050406030204" pitchFamily="18" charset="0"/>
                          <a:ea typeface="Times New Roman" panose="02020603050405020304" pitchFamily="18" charset="0"/>
                          <a:cs typeface="Times New Roman" panose="02020603050405020304" pitchFamily="18" charset="0"/>
                        </a:rPr>
                        <a:t>10%</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r>
              <a:tr h="0">
                <a:tc>
                  <a:txBody>
                    <a:bodyPr/>
                    <a:lstStyle/>
                    <a:p>
                      <a:pPr algn="ctr">
                        <a:spcAft>
                          <a:spcPts val="0"/>
                        </a:spcAft>
                      </a:pPr>
                      <a:r>
                        <a:rPr lang="pt-BR" sz="1200" dirty="0" smtClean="0">
                          <a:effectLst/>
                          <a:latin typeface="Cambria" panose="02040503050406030204" pitchFamily="18" charset="0"/>
                          <a:ea typeface="Times New Roman" panose="02020603050405020304" pitchFamily="18" charset="0"/>
                          <a:cs typeface="Times New Roman" panose="02020603050405020304" pitchFamily="18" charset="0"/>
                        </a:rPr>
                        <a:t>87</a:t>
                      </a:r>
                      <a:endParaRPr lang="pt-BR" sz="12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c>
                  <a:txBody>
                    <a:bodyPr/>
                    <a:lstStyle/>
                    <a:p>
                      <a:pPr>
                        <a:spcAft>
                          <a:spcPts val="0"/>
                        </a:spcAft>
                      </a:pPr>
                      <a:r>
                        <a:rPr lang="pt-BR" sz="1800" dirty="0" smtClean="0">
                          <a:effectLst/>
                          <a:latin typeface="Cambria" panose="02040503050406030204" pitchFamily="18" charset="0"/>
                          <a:ea typeface="Times New Roman" panose="02020603050405020304" pitchFamily="18" charset="0"/>
                          <a:cs typeface="Times New Roman" panose="02020603050405020304" pitchFamily="18" charset="0"/>
                        </a:rPr>
                        <a:t>VEÍCULOS,</a:t>
                      </a:r>
                      <a:r>
                        <a:rPr lang="pt-BR" sz="1800" baseline="0" dirty="0" smtClean="0">
                          <a:effectLst/>
                          <a:latin typeface="Cambria" panose="02040503050406030204" pitchFamily="18" charset="0"/>
                          <a:ea typeface="Times New Roman" panose="02020603050405020304" pitchFamily="18" charset="0"/>
                          <a:cs typeface="Times New Roman" panose="02020603050405020304" pitchFamily="18" charset="0"/>
                        </a:rPr>
                        <a:t> TRATORES, AERONAVES</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c>
                  <a:txBody>
                    <a:bodyPr/>
                    <a:lstStyle/>
                    <a:p>
                      <a:pPr algn="ctr" fontAlgn="base">
                        <a:spcAft>
                          <a:spcPts val="0"/>
                        </a:spcAft>
                      </a:pPr>
                      <a:r>
                        <a:rPr lang="pt-BR" sz="1800" dirty="0" smtClean="0">
                          <a:effectLst/>
                          <a:latin typeface="Cambria" panose="02040503050406030204" pitchFamily="18" charset="0"/>
                          <a:ea typeface="Times New Roman" panose="02020603050405020304" pitchFamily="18" charset="0"/>
                          <a:cs typeface="Times New Roman" panose="02020603050405020304" pitchFamily="18" charset="0"/>
                        </a:rPr>
                        <a:t>4, 5, 10</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c>
                  <a:txBody>
                    <a:bodyPr/>
                    <a:lstStyle/>
                    <a:p>
                      <a:pPr algn="ctr" fontAlgn="base">
                        <a:spcAft>
                          <a:spcPts val="0"/>
                        </a:spcAft>
                      </a:pPr>
                      <a:r>
                        <a:rPr lang="pt-BR" sz="1800" dirty="0" smtClean="0">
                          <a:effectLst/>
                          <a:latin typeface="Cambria" panose="02040503050406030204" pitchFamily="18" charset="0"/>
                          <a:ea typeface="Times New Roman" panose="02020603050405020304" pitchFamily="18" charset="0"/>
                          <a:cs typeface="Times New Roman" panose="02020603050405020304" pitchFamily="18" charset="0"/>
                        </a:rPr>
                        <a:t>25, 20, 10</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r>
              <a:tr h="0">
                <a:tc>
                  <a:txBody>
                    <a:bodyPr/>
                    <a:lstStyle/>
                    <a:p>
                      <a:pPr algn="ctr">
                        <a:spcAft>
                          <a:spcPts val="0"/>
                        </a:spcAft>
                      </a:pPr>
                      <a:r>
                        <a:rPr lang="pt-BR" sz="1200" dirty="0" smtClean="0">
                          <a:effectLst/>
                          <a:latin typeface="Cambria" panose="02040503050406030204" pitchFamily="18" charset="0"/>
                          <a:ea typeface="Times New Roman" panose="02020603050405020304" pitchFamily="18" charset="0"/>
                          <a:cs typeface="Times New Roman" panose="02020603050405020304" pitchFamily="18" charset="0"/>
                        </a:rPr>
                        <a:t>94</a:t>
                      </a:r>
                      <a:endParaRPr lang="pt-BR" sz="12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c>
                  <a:txBody>
                    <a:bodyPr/>
                    <a:lstStyle/>
                    <a:p>
                      <a:pPr>
                        <a:spcAft>
                          <a:spcPts val="0"/>
                        </a:spcAft>
                      </a:pPr>
                      <a:r>
                        <a:rPr lang="pt-BR" sz="1800" dirty="0" smtClean="0">
                          <a:effectLst/>
                          <a:latin typeface="Cambria" panose="02040503050406030204" pitchFamily="18" charset="0"/>
                          <a:ea typeface="Times New Roman" panose="02020603050405020304" pitchFamily="18" charset="0"/>
                          <a:cs typeface="Times New Roman" panose="02020603050405020304" pitchFamily="18" charset="0"/>
                        </a:rPr>
                        <a:t>MOBILIÁRIO</a:t>
                      </a:r>
                      <a:r>
                        <a:rPr lang="pt-BR" sz="1800" baseline="0" dirty="0" smtClean="0">
                          <a:effectLst/>
                          <a:latin typeface="Cambria" panose="02040503050406030204" pitchFamily="18" charset="0"/>
                          <a:ea typeface="Times New Roman" panose="02020603050405020304" pitchFamily="18" charset="0"/>
                          <a:cs typeface="Times New Roman" panose="02020603050405020304" pitchFamily="18" charset="0"/>
                        </a:rPr>
                        <a:t> MÉDICO</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c>
                  <a:txBody>
                    <a:bodyPr/>
                    <a:lstStyle/>
                    <a:p>
                      <a:pPr algn="ctr" fontAlgn="base">
                        <a:spcAft>
                          <a:spcPts val="0"/>
                        </a:spcAft>
                      </a:pPr>
                      <a:r>
                        <a:rPr lang="pt-BR" sz="1800" dirty="0" smtClean="0">
                          <a:effectLst/>
                          <a:latin typeface="Cambria" panose="02040503050406030204" pitchFamily="18" charset="0"/>
                          <a:ea typeface="Times New Roman" panose="02020603050405020304" pitchFamily="18" charset="0"/>
                          <a:cs typeface="Times New Roman" panose="02020603050405020304" pitchFamily="18" charset="0"/>
                        </a:rPr>
                        <a:t>10, 25</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c>
                  <a:txBody>
                    <a:bodyPr/>
                    <a:lstStyle/>
                    <a:p>
                      <a:pPr algn="ctr" fontAlgn="base">
                        <a:spcAft>
                          <a:spcPts val="0"/>
                        </a:spcAft>
                      </a:pPr>
                      <a:r>
                        <a:rPr lang="pt-BR" sz="1800" dirty="0" smtClean="0">
                          <a:effectLst/>
                          <a:latin typeface="Cambria" panose="02040503050406030204" pitchFamily="18" charset="0"/>
                          <a:ea typeface="Times New Roman" panose="02020603050405020304" pitchFamily="18" charset="0"/>
                          <a:cs typeface="Times New Roman" panose="02020603050405020304" pitchFamily="18" charset="0"/>
                        </a:rPr>
                        <a:t>10, 4</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r>
              <a:tr h="0">
                <a:tc>
                  <a:txBody>
                    <a:bodyPr/>
                    <a:lstStyle/>
                    <a:p>
                      <a:pPr algn="ctr">
                        <a:spcAft>
                          <a:spcPts val="0"/>
                        </a:spcAft>
                      </a:pPr>
                      <a:endParaRPr lang="pt-BR" sz="12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c>
                  <a:txBody>
                    <a:bodyPr/>
                    <a:lstStyle/>
                    <a:p>
                      <a:pPr>
                        <a:spcAft>
                          <a:spcPts val="0"/>
                        </a:spcAft>
                      </a:pPr>
                      <a:r>
                        <a:rPr lang="pt-BR" sz="1800" dirty="0" smtClean="0">
                          <a:effectLst/>
                          <a:latin typeface="Cambria" panose="02040503050406030204" pitchFamily="18" charset="0"/>
                          <a:ea typeface="Times New Roman" panose="02020603050405020304" pitchFamily="18" charset="0"/>
                          <a:cs typeface="Times New Roman" panose="02020603050405020304" pitchFamily="18" charset="0"/>
                        </a:rPr>
                        <a:t>INSTALAÇÕES</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c>
                  <a:txBody>
                    <a:bodyPr/>
                    <a:lstStyle/>
                    <a:p>
                      <a:pPr algn="ctr" fontAlgn="base">
                        <a:spcAft>
                          <a:spcPts val="0"/>
                        </a:spcAft>
                      </a:pPr>
                      <a:r>
                        <a:rPr lang="pt-BR" sz="1800" dirty="0" smtClean="0">
                          <a:effectLst/>
                          <a:latin typeface="Cambria" panose="02040503050406030204" pitchFamily="18" charset="0"/>
                          <a:ea typeface="Times New Roman" panose="02020603050405020304" pitchFamily="18" charset="0"/>
                          <a:cs typeface="Times New Roman" panose="02020603050405020304" pitchFamily="18" charset="0"/>
                        </a:rPr>
                        <a:t>10</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c>
                  <a:txBody>
                    <a:bodyPr/>
                    <a:lstStyle/>
                    <a:p>
                      <a:pPr algn="ctr" fontAlgn="base">
                        <a:spcAft>
                          <a:spcPts val="0"/>
                        </a:spcAft>
                      </a:pPr>
                      <a:r>
                        <a:rPr lang="pt-BR" sz="1800" dirty="0" smtClean="0">
                          <a:effectLst/>
                          <a:latin typeface="Cambria" panose="02040503050406030204" pitchFamily="18" charset="0"/>
                          <a:ea typeface="Times New Roman" panose="02020603050405020304" pitchFamily="18" charset="0"/>
                          <a:cs typeface="Times New Roman" panose="02020603050405020304" pitchFamily="18" charset="0"/>
                        </a:rPr>
                        <a:t>10%</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r>
              <a:tr h="0">
                <a:tc>
                  <a:txBody>
                    <a:bodyPr/>
                    <a:lstStyle/>
                    <a:p>
                      <a:pPr algn="ctr">
                        <a:spcAft>
                          <a:spcPts val="0"/>
                        </a:spcAft>
                      </a:pPr>
                      <a:endParaRPr lang="pt-BR" sz="12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c>
                  <a:txBody>
                    <a:bodyPr/>
                    <a:lstStyle/>
                    <a:p>
                      <a:pPr>
                        <a:spcAft>
                          <a:spcPts val="0"/>
                        </a:spcAft>
                      </a:pPr>
                      <a:r>
                        <a:rPr lang="pt-BR" sz="1800" dirty="0" smtClean="0">
                          <a:effectLst/>
                          <a:latin typeface="Cambria" panose="02040503050406030204" pitchFamily="18" charset="0"/>
                          <a:ea typeface="Times New Roman" panose="02020603050405020304" pitchFamily="18" charset="0"/>
                          <a:cs typeface="Times New Roman" panose="02020603050405020304" pitchFamily="18" charset="0"/>
                        </a:rPr>
                        <a:t>EDIFICAÇÕES</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c>
                  <a:txBody>
                    <a:bodyPr/>
                    <a:lstStyle/>
                    <a:p>
                      <a:pPr algn="ctr" fontAlgn="base">
                        <a:spcAft>
                          <a:spcPts val="0"/>
                        </a:spcAft>
                      </a:pPr>
                      <a:r>
                        <a:rPr lang="pt-BR" sz="1800" dirty="0" smtClean="0">
                          <a:effectLst/>
                          <a:latin typeface="Cambria" panose="02040503050406030204" pitchFamily="18" charset="0"/>
                          <a:ea typeface="Times New Roman" panose="02020603050405020304" pitchFamily="18" charset="0"/>
                          <a:cs typeface="Times New Roman" panose="02020603050405020304" pitchFamily="18" charset="0"/>
                        </a:rPr>
                        <a:t>25</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c>
                  <a:txBody>
                    <a:bodyPr/>
                    <a:lstStyle/>
                    <a:p>
                      <a:pPr algn="ctr" fontAlgn="base">
                        <a:spcAft>
                          <a:spcPts val="0"/>
                        </a:spcAft>
                      </a:pPr>
                      <a:r>
                        <a:rPr lang="pt-BR" sz="1800" dirty="0" smtClean="0">
                          <a:effectLst/>
                          <a:latin typeface="Cambria" panose="02040503050406030204" pitchFamily="18" charset="0"/>
                          <a:ea typeface="Times New Roman" panose="02020603050405020304" pitchFamily="18" charset="0"/>
                          <a:cs typeface="Times New Roman" panose="02020603050405020304" pitchFamily="18" charset="0"/>
                        </a:rPr>
                        <a:t>4%</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r>
              <a:tr h="0">
                <a:tc>
                  <a:txBody>
                    <a:bodyPr/>
                    <a:lstStyle/>
                    <a:p>
                      <a:pPr algn="ctr">
                        <a:spcAft>
                          <a:spcPts val="0"/>
                        </a:spcAft>
                      </a:pPr>
                      <a:r>
                        <a:rPr lang="pt-BR" sz="1200" dirty="0" smtClean="0">
                          <a:effectLst/>
                          <a:latin typeface="Cambria" panose="02040503050406030204" pitchFamily="18" charset="0"/>
                          <a:ea typeface="Times New Roman" panose="02020603050405020304" pitchFamily="18" charset="0"/>
                          <a:cs typeface="Times New Roman" panose="02020603050405020304" pitchFamily="18" charset="0"/>
                        </a:rPr>
                        <a:t>90</a:t>
                      </a:r>
                      <a:endParaRPr lang="pt-BR" sz="12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c>
                  <a:txBody>
                    <a:bodyPr/>
                    <a:lstStyle/>
                    <a:p>
                      <a:pPr>
                        <a:spcAft>
                          <a:spcPts val="0"/>
                        </a:spcAft>
                      </a:pPr>
                      <a:r>
                        <a:rPr lang="pt-BR" sz="1800" dirty="0" smtClean="0">
                          <a:effectLst/>
                          <a:latin typeface="Cambria" panose="02040503050406030204" pitchFamily="18" charset="0"/>
                          <a:ea typeface="Times New Roman" panose="02020603050405020304" pitchFamily="18" charset="0"/>
                          <a:cs typeface="Times New Roman" panose="02020603050405020304" pitchFamily="18" charset="0"/>
                        </a:rPr>
                        <a:t>INSTRUMENTOS FOTOGRAFIA,</a:t>
                      </a:r>
                      <a:r>
                        <a:rPr lang="pt-BR" sz="1800" baseline="0" dirty="0" smtClean="0">
                          <a:effectLst/>
                          <a:latin typeface="Cambria" panose="02040503050406030204" pitchFamily="18" charset="0"/>
                          <a:ea typeface="Times New Roman" panose="02020603050405020304" pitchFamily="18" charset="0"/>
                          <a:cs typeface="Times New Roman" panose="02020603050405020304" pitchFamily="18" charset="0"/>
                        </a:rPr>
                        <a:t> CINEMA</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c>
                  <a:txBody>
                    <a:bodyPr/>
                    <a:lstStyle/>
                    <a:p>
                      <a:pPr algn="ctr" fontAlgn="base">
                        <a:spcAft>
                          <a:spcPts val="0"/>
                        </a:spcAft>
                      </a:pPr>
                      <a:r>
                        <a:rPr lang="pt-BR" sz="1800" dirty="0" smtClean="0">
                          <a:effectLst/>
                          <a:latin typeface="Cambria" panose="02040503050406030204" pitchFamily="18" charset="0"/>
                          <a:ea typeface="Times New Roman" panose="02020603050405020304" pitchFamily="18" charset="0"/>
                          <a:cs typeface="Times New Roman" panose="02020603050405020304" pitchFamily="18" charset="0"/>
                        </a:rPr>
                        <a:t>10</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c>
                  <a:txBody>
                    <a:bodyPr/>
                    <a:lstStyle/>
                    <a:p>
                      <a:pPr algn="ctr" fontAlgn="base">
                        <a:spcAft>
                          <a:spcPts val="0"/>
                        </a:spcAft>
                      </a:pPr>
                      <a:r>
                        <a:rPr lang="pt-BR" sz="1800" dirty="0" smtClean="0">
                          <a:effectLst/>
                          <a:latin typeface="Cambria" panose="02040503050406030204" pitchFamily="18" charset="0"/>
                          <a:ea typeface="Times New Roman" panose="02020603050405020304" pitchFamily="18" charset="0"/>
                          <a:cs typeface="Times New Roman" panose="02020603050405020304" pitchFamily="18" charset="0"/>
                        </a:rPr>
                        <a:t>10%</a:t>
                      </a:r>
                      <a:endParaRPr lang="pt-BR" sz="1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7625" marR="95250" marT="38100" marB="38100" anchor="ctr"/>
                </a:tc>
              </a:tr>
            </a:tbl>
          </a:graphicData>
        </a:graphic>
      </p:graphicFrame>
    </p:spTree>
    <p:extLst>
      <p:ext uri="{BB962C8B-B14F-4D97-AF65-F5344CB8AC3E}">
        <p14:creationId xmlns:p14="http://schemas.microsoft.com/office/powerpoint/2010/main" val="3457236945"/>
      </p:ext>
    </p:extLst>
  </p:cSld>
  <p:clrMapOvr>
    <a:masterClrMapping/>
  </p:clrMapOvr>
  <p:transition spd="slow"/>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a:bodyPr>
          <a:lstStyle/>
          <a:p>
            <a:r>
              <a:rPr lang="pt-BR" sz="2400" b="1" dirty="0" smtClean="0">
                <a:solidFill>
                  <a:srgbClr val="FF0000"/>
                </a:solidFill>
              </a:rPr>
              <a:t>CPC 27 - </a:t>
            </a:r>
            <a:r>
              <a:rPr lang="pt-BR" sz="2400" b="1" dirty="0">
                <a:solidFill>
                  <a:srgbClr val="FF0000"/>
                </a:solidFill>
              </a:rPr>
              <a:t>Taxas de depreciação </a:t>
            </a:r>
            <a:r>
              <a:rPr lang="pt-BR" sz="2400" b="1" dirty="0" smtClean="0">
                <a:solidFill>
                  <a:srgbClr val="FF0000"/>
                </a:solidFill>
              </a:rPr>
              <a:t>fiscal bens usados</a:t>
            </a:r>
            <a:endParaRPr lang="pt-BR" sz="2400" b="1" dirty="0">
              <a:solidFill>
                <a:srgbClr val="FF0000"/>
              </a:solidFill>
            </a:endParaRPr>
          </a:p>
        </p:txBody>
      </p:sp>
      <p:sp>
        <p:nvSpPr>
          <p:cNvPr id="3" name="Espaço Reservado para Conteúdo 2"/>
          <p:cNvSpPr>
            <a:spLocks noGrp="1"/>
          </p:cNvSpPr>
          <p:nvPr>
            <p:ph idx="1"/>
          </p:nvPr>
        </p:nvSpPr>
        <p:spPr>
          <a:xfrm>
            <a:off x="0" y="586854"/>
            <a:ext cx="8966579" cy="6271146"/>
          </a:xfrm>
        </p:spPr>
        <p:txBody>
          <a:bodyPr>
            <a:normAutofit/>
          </a:bodyPr>
          <a:lstStyle/>
          <a:p>
            <a:pPr marL="0" indent="0">
              <a:buNone/>
            </a:pPr>
            <a:r>
              <a:rPr lang="pt-BR" sz="3600" dirty="0"/>
              <a:t>A taxa de depreciação de bens </a:t>
            </a:r>
            <a:r>
              <a:rPr lang="pt-BR" sz="3600" dirty="0" smtClean="0"/>
              <a:t>usados, fixados pelo art. 311 do RIR (Decreto 3.000/1999), considerando </a:t>
            </a:r>
            <a:r>
              <a:rPr lang="pt-BR" sz="3600" dirty="0"/>
              <a:t>como prazo de </a:t>
            </a:r>
            <a:r>
              <a:rPr lang="pt-BR" sz="3600" u="sng" dirty="0"/>
              <a:t>vida útil o maior </a:t>
            </a:r>
            <a:r>
              <a:rPr lang="pt-BR" sz="3600" u="sng" dirty="0" smtClean="0"/>
              <a:t>dentre</a:t>
            </a:r>
            <a:r>
              <a:rPr lang="pt-BR" sz="3600" dirty="0" smtClean="0"/>
              <a:t>:</a:t>
            </a:r>
          </a:p>
          <a:p>
            <a:r>
              <a:rPr lang="pt-BR" sz="3600" dirty="0" smtClean="0"/>
              <a:t>metade </a:t>
            </a:r>
            <a:r>
              <a:rPr lang="pt-BR" sz="3600" dirty="0"/>
              <a:t>do prazo de vida útil </a:t>
            </a:r>
            <a:r>
              <a:rPr lang="pt-BR" sz="3600" dirty="0" smtClean="0"/>
              <a:t>para </a:t>
            </a:r>
            <a:r>
              <a:rPr lang="pt-BR" sz="3600" dirty="0"/>
              <a:t>o bem adquirido novo</a:t>
            </a:r>
            <a:r>
              <a:rPr lang="pt-BR" sz="3600" dirty="0" smtClean="0"/>
              <a:t>;</a:t>
            </a:r>
            <a:endParaRPr lang="pt-BR" sz="3600" dirty="0"/>
          </a:p>
          <a:p>
            <a:r>
              <a:rPr lang="pt-BR" sz="3600" dirty="0" smtClean="0"/>
              <a:t>restante </a:t>
            </a:r>
            <a:r>
              <a:rPr lang="pt-BR" sz="3600" dirty="0"/>
              <a:t>da vida útil do bem, considerada esta em relação a primeira instalação para utilização</a:t>
            </a:r>
            <a:r>
              <a:rPr lang="pt-BR" sz="3600" dirty="0" smtClean="0"/>
              <a:t>.</a:t>
            </a:r>
          </a:p>
          <a:p>
            <a:pPr marL="0" indent="0">
              <a:buNone/>
            </a:pPr>
            <a:endParaRPr lang="pt-BR" sz="3600" dirty="0"/>
          </a:p>
          <a:p>
            <a:pPr marL="0" indent="0">
              <a:buNone/>
            </a:pPr>
            <a:r>
              <a:rPr lang="pt-BR" sz="1800" dirty="0"/>
              <a:t>IN 103/1984 da SRF</a:t>
            </a:r>
            <a:endParaRPr lang="pt-BR" sz="1800" dirty="0" smtClean="0"/>
          </a:p>
        </p:txBody>
      </p:sp>
    </p:spTree>
    <p:extLst>
      <p:ext uri="{BB962C8B-B14F-4D97-AF65-F5344CB8AC3E}">
        <p14:creationId xmlns:p14="http://schemas.microsoft.com/office/powerpoint/2010/main" val="1701749031"/>
      </p:ext>
    </p:extLst>
  </p:cSld>
  <p:clrMapOvr>
    <a:masterClrMapping/>
  </p:clrMapOvr>
  <p:transition spd="slow"/>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a:bodyPr>
          <a:lstStyle/>
          <a:p>
            <a:r>
              <a:rPr lang="pt-BR" sz="2400" b="1" dirty="0" smtClean="0">
                <a:solidFill>
                  <a:srgbClr val="FF0000"/>
                </a:solidFill>
              </a:rPr>
              <a:t>CPC 27 - </a:t>
            </a:r>
            <a:r>
              <a:rPr lang="pt-BR" sz="2400" b="1" dirty="0">
                <a:solidFill>
                  <a:srgbClr val="FF0000"/>
                </a:solidFill>
              </a:rPr>
              <a:t>Taxas de depreciação </a:t>
            </a:r>
            <a:r>
              <a:rPr lang="pt-BR" sz="2400" b="1" dirty="0" smtClean="0">
                <a:solidFill>
                  <a:srgbClr val="FF0000"/>
                </a:solidFill>
              </a:rPr>
              <a:t>fiscal bens usados</a:t>
            </a:r>
            <a:endParaRPr lang="pt-BR" sz="2400" b="1" dirty="0">
              <a:solidFill>
                <a:srgbClr val="FF0000"/>
              </a:solidFill>
            </a:endParaRPr>
          </a:p>
        </p:txBody>
      </p:sp>
      <p:sp>
        <p:nvSpPr>
          <p:cNvPr id="3" name="Espaço Reservado para Conteúdo 2"/>
          <p:cNvSpPr>
            <a:spLocks noGrp="1"/>
          </p:cNvSpPr>
          <p:nvPr>
            <p:ph idx="1"/>
          </p:nvPr>
        </p:nvSpPr>
        <p:spPr>
          <a:xfrm>
            <a:off x="0" y="586854"/>
            <a:ext cx="8966579" cy="6271146"/>
          </a:xfrm>
        </p:spPr>
        <p:txBody>
          <a:bodyPr>
            <a:normAutofit fontScale="92500" lnSpcReduction="20000"/>
          </a:bodyPr>
          <a:lstStyle/>
          <a:p>
            <a:pPr marL="0" indent="0">
              <a:buNone/>
            </a:pPr>
            <a:r>
              <a:rPr lang="pt-BR" sz="2800" dirty="0"/>
              <a:t>Caminhão de carga, cuja vida útil é de 4 anos, </a:t>
            </a:r>
            <a:r>
              <a:rPr lang="pt-BR" sz="2800" dirty="0" smtClean="0"/>
              <a:t>adquirido </a:t>
            </a:r>
            <a:r>
              <a:rPr lang="pt-BR" sz="2800" dirty="0"/>
              <a:t>após 3 anos de </a:t>
            </a:r>
            <a:r>
              <a:rPr lang="pt-BR" sz="2800" dirty="0" smtClean="0"/>
              <a:t>uso</a:t>
            </a:r>
          </a:p>
          <a:p>
            <a:pPr marL="0" indent="0">
              <a:buNone/>
            </a:pPr>
            <a:r>
              <a:rPr lang="pt-BR" sz="2800" dirty="0" smtClean="0"/>
              <a:t>1º – metade de 4 anos = 2</a:t>
            </a:r>
          </a:p>
          <a:p>
            <a:pPr marL="0" indent="0">
              <a:buNone/>
            </a:pPr>
            <a:r>
              <a:rPr lang="pt-BR" sz="2800" dirty="0" smtClean="0"/>
              <a:t>2º - prazo de vida útil restante = 1</a:t>
            </a:r>
            <a:endParaRPr lang="pt-BR" sz="2800" dirty="0"/>
          </a:p>
          <a:p>
            <a:pPr marL="0" indent="0">
              <a:buNone/>
            </a:pPr>
            <a:r>
              <a:rPr lang="pt-BR" sz="2800" dirty="0" smtClean="0"/>
              <a:t>Dos dois o maior &gt; depreciado </a:t>
            </a:r>
            <a:r>
              <a:rPr lang="pt-BR" sz="2800" dirty="0"/>
              <a:t>em 2 anos, </a:t>
            </a:r>
            <a:r>
              <a:rPr lang="pt-BR" sz="2800" dirty="0" smtClean="0"/>
              <a:t>taxa </a:t>
            </a:r>
            <a:r>
              <a:rPr lang="pt-BR" sz="2800" dirty="0"/>
              <a:t>de 50% ao </a:t>
            </a:r>
            <a:r>
              <a:rPr lang="pt-BR" sz="2800" dirty="0" smtClean="0"/>
              <a:t>ano</a:t>
            </a:r>
            <a:endParaRPr lang="pt-BR" sz="2800" dirty="0"/>
          </a:p>
          <a:p>
            <a:pPr marL="0" indent="0">
              <a:buNone/>
            </a:pPr>
            <a:r>
              <a:rPr lang="pt-BR" sz="2800" dirty="0"/>
              <a:t> </a:t>
            </a:r>
          </a:p>
          <a:p>
            <a:pPr marL="0" indent="0">
              <a:buNone/>
            </a:pPr>
            <a:r>
              <a:rPr lang="pt-BR" sz="2800" dirty="0" smtClean="0"/>
              <a:t>Exemplo </a:t>
            </a:r>
            <a:r>
              <a:rPr lang="pt-BR" sz="2800" dirty="0"/>
              <a:t>do caminhão, de valor R$ 50.000,00, a depreciação/ano pelo critério do RIR/99 é de R$ 25.000,00. </a:t>
            </a:r>
            <a:endParaRPr lang="pt-BR" sz="2800" dirty="0" smtClean="0"/>
          </a:p>
          <a:p>
            <a:pPr marL="0" indent="0">
              <a:buNone/>
            </a:pPr>
            <a:endParaRPr lang="pt-BR" sz="2800" dirty="0"/>
          </a:p>
          <a:p>
            <a:pPr marL="0" indent="0">
              <a:buNone/>
            </a:pPr>
            <a:r>
              <a:rPr lang="pt-BR" sz="2800" dirty="0" smtClean="0"/>
              <a:t>Se </a:t>
            </a:r>
            <a:r>
              <a:rPr lang="pt-BR" sz="2800" dirty="0"/>
              <a:t>adotado o critério geral, ficaria em R$ 12.500,00.</a:t>
            </a:r>
          </a:p>
          <a:p>
            <a:pPr marL="0" indent="0">
              <a:buNone/>
            </a:pPr>
            <a:r>
              <a:rPr lang="pt-BR" sz="2800" dirty="0"/>
              <a:t> </a:t>
            </a:r>
          </a:p>
          <a:p>
            <a:pPr marL="0" indent="0">
              <a:buNone/>
            </a:pPr>
            <a:r>
              <a:rPr lang="pt-BR" sz="2800" dirty="0"/>
              <a:t>A diferença pode gerar um menor pagamento de IRPJ e CSLL de até R$ 4.250,00 em um ano, apenas neste item.</a:t>
            </a:r>
          </a:p>
          <a:p>
            <a:pPr marL="0" indent="0">
              <a:buNone/>
            </a:pPr>
            <a:endParaRPr lang="pt-BR" sz="2800" dirty="0"/>
          </a:p>
          <a:p>
            <a:pPr marL="0" indent="0">
              <a:buNone/>
            </a:pPr>
            <a:r>
              <a:rPr lang="pt-BR" sz="2800" dirty="0"/>
              <a:t>IN 103/1984 da </a:t>
            </a:r>
            <a:r>
              <a:rPr lang="pt-BR" sz="2800" dirty="0" smtClean="0"/>
              <a:t>SRF</a:t>
            </a:r>
            <a:endParaRPr lang="pt-BR" sz="2800" dirty="0"/>
          </a:p>
        </p:txBody>
      </p:sp>
    </p:spTree>
    <p:extLst>
      <p:ext uri="{BB962C8B-B14F-4D97-AF65-F5344CB8AC3E}">
        <p14:creationId xmlns:p14="http://schemas.microsoft.com/office/powerpoint/2010/main" val="776394955"/>
      </p:ext>
    </p:extLst>
  </p:cSld>
  <p:clrMapOvr>
    <a:masterClrMapping/>
  </p:clrMapOvr>
  <p:transition spd="slow"/>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a:bodyPr>
          <a:lstStyle/>
          <a:p>
            <a:r>
              <a:rPr lang="pt-BR" sz="2400" b="1" dirty="0" smtClean="0">
                <a:solidFill>
                  <a:srgbClr val="FF0000"/>
                </a:solidFill>
              </a:rPr>
              <a:t>CPC 27 - </a:t>
            </a:r>
            <a:r>
              <a:rPr lang="pt-BR" sz="2400" b="1" dirty="0">
                <a:solidFill>
                  <a:srgbClr val="FF0000"/>
                </a:solidFill>
              </a:rPr>
              <a:t>Taxas de depreciação </a:t>
            </a:r>
            <a:r>
              <a:rPr lang="pt-BR" sz="2400" b="1" dirty="0" smtClean="0">
                <a:solidFill>
                  <a:srgbClr val="FF0000"/>
                </a:solidFill>
              </a:rPr>
              <a:t>fiscal bens usados</a:t>
            </a:r>
            <a:endParaRPr lang="pt-BR" sz="2400" b="1" dirty="0">
              <a:solidFill>
                <a:srgbClr val="FF0000"/>
              </a:solidFill>
            </a:endParaRPr>
          </a:p>
        </p:txBody>
      </p:sp>
      <p:sp>
        <p:nvSpPr>
          <p:cNvPr id="3" name="Espaço Reservado para Conteúdo 2"/>
          <p:cNvSpPr>
            <a:spLocks noGrp="1"/>
          </p:cNvSpPr>
          <p:nvPr>
            <p:ph idx="1"/>
          </p:nvPr>
        </p:nvSpPr>
        <p:spPr>
          <a:xfrm>
            <a:off x="0" y="586854"/>
            <a:ext cx="8966579" cy="6271146"/>
          </a:xfrm>
        </p:spPr>
        <p:txBody>
          <a:bodyPr>
            <a:normAutofit fontScale="92500" lnSpcReduction="20000"/>
          </a:bodyPr>
          <a:lstStyle/>
          <a:p>
            <a:pPr marL="0" indent="0">
              <a:buNone/>
            </a:pPr>
            <a:r>
              <a:rPr lang="pt-BR" sz="2800" dirty="0"/>
              <a:t>Caminhão de carga, cuja vida útil é de 4 anos, </a:t>
            </a:r>
            <a:r>
              <a:rPr lang="pt-BR" sz="2800" dirty="0" smtClean="0"/>
              <a:t>adquirido </a:t>
            </a:r>
            <a:r>
              <a:rPr lang="pt-BR" sz="2800" dirty="0"/>
              <a:t>após </a:t>
            </a:r>
            <a:r>
              <a:rPr lang="pt-BR" sz="2800" dirty="0" smtClean="0"/>
              <a:t>1 </a:t>
            </a:r>
            <a:r>
              <a:rPr lang="pt-BR" sz="2800" dirty="0"/>
              <a:t>anos de </a:t>
            </a:r>
            <a:r>
              <a:rPr lang="pt-BR" sz="2800" dirty="0" smtClean="0"/>
              <a:t>uso</a:t>
            </a:r>
          </a:p>
          <a:p>
            <a:pPr marL="0" indent="0">
              <a:buNone/>
            </a:pPr>
            <a:r>
              <a:rPr lang="pt-BR" sz="2800" dirty="0" smtClean="0"/>
              <a:t>1º – metade de 4 anos = 2</a:t>
            </a:r>
          </a:p>
          <a:p>
            <a:pPr marL="0" indent="0">
              <a:buNone/>
            </a:pPr>
            <a:r>
              <a:rPr lang="pt-BR" sz="2800" dirty="0" smtClean="0"/>
              <a:t>2º - prazo de vida útil restante = 3</a:t>
            </a:r>
            <a:endParaRPr lang="pt-BR" sz="2800" dirty="0"/>
          </a:p>
          <a:p>
            <a:pPr marL="0" indent="0">
              <a:buNone/>
            </a:pPr>
            <a:r>
              <a:rPr lang="pt-BR" sz="2800" dirty="0" smtClean="0"/>
              <a:t>Dos dois o maior &gt; depreciado </a:t>
            </a:r>
            <a:r>
              <a:rPr lang="pt-BR" sz="2800" dirty="0"/>
              <a:t>em </a:t>
            </a:r>
            <a:r>
              <a:rPr lang="pt-BR" sz="2800" dirty="0" smtClean="0"/>
              <a:t>3 </a:t>
            </a:r>
            <a:r>
              <a:rPr lang="pt-BR" sz="2800" dirty="0"/>
              <a:t>anos, </a:t>
            </a:r>
            <a:r>
              <a:rPr lang="pt-BR" sz="2800" dirty="0" smtClean="0"/>
              <a:t>taxa </a:t>
            </a:r>
            <a:r>
              <a:rPr lang="pt-BR" sz="2800" dirty="0"/>
              <a:t>de </a:t>
            </a:r>
            <a:r>
              <a:rPr lang="pt-BR" sz="2800" dirty="0" smtClean="0"/>
              <a:t>33,33% </a:t>
            </a:r>
            <a:r>
              <a:rPr lang="pt-BR" sz="2800" dirty="0"/>
              <a:t>ao </a:t>
            </a:r>
            <a:r>
              <a:rPr lang="pt-BR" sz="2800" dirty="0" smtClean="0"/>
              <a:t>ano</a:t>
            </a:r>
            <a:endParaRPr lang="pt-BR" sz="2800" dirty="0"/>
          </a:p>
          <a:p>
            <a:pPr marL="0" indent="0">
              <a:buNone/>
            </a:pPr>
            <a:r>
              <a:rPr lang="pt-BR" sz="2800" dirty="0"/>
              <a:t> </a:t>
            </a:r>
          </a:p>
          <a:p>
            <a:pPr marL="0" indent="0">
              <a:buNone/>
            </a:pPr>
            <a:r>
              <a:rPr lang="pt-BR" sz="2800" dirty="0" smtClean="0"/>
              <a:t>Exemplo </a:t>
            </a:r>
            <a:r>
              <a:rPr lang="pt-BR" sz="2800" dirty="0"/>
              <a:t>do caminhão, de valor R$ 50.000,00, a depreciação/ano pelo critério do RIR/99 é de R$ </a:t>
            </a:r>
            <a:r>
              <a:rPr lang="pt-BR" sz="2800" dirty="0" smtClean="0"/>
              <a:t>16.666,67. </a:t>
            </a:r>
          </a:p>
          <a:p>
            <a:pPr marL="0" indent="0">
              <a:buNone/>
            </a:pPr>
            <a:endParaRPr lang="pt-BR" sz="2800" dirty="0"/>
          </a:p>
          <a:p>
            <a:pPr marL="0" indent="0">
              <a:buNone/>
            </a:pPr>
            <a:r>
              <a:rPr lang="pt-BR" sz="2800" dirty="0" smtClean="0"/>
              <a:t>Se </a:t>
            </a:r>
            <a:r>
              <a:rPr lang="pt-BR" sz="2800" dirty="0"/>
              <a:t>adotado o critério geral, ficaria em R$ 12.500,00.</a:t>
            </a:r>
          </a:p>
          <a:p>
            <a:pPr marL="0" indent="0">
              <a:buNone/>
            </a:pPr>
            <a:r>
              <a:rPr lang="pt-BR" sz="2800" dirty="0"/>
              <a:t> </a:t>
            </a:r>
          </a:p>
          <a:p>
            <a:pPr marL="0" indent="0">
              <a:buNone/>
            </a:pPr>
            <a:r>
              <a:rPr lang="pt-BR" sz="2800" dirty="0"/>
              <a:t>A diferença pode gerar um menor pagamento de IRPJ e CSLL de até R$ </a:t>
            </a:r>
            <a:r>
              <a:rPr lang="pt-BR" sz="2800" dirty="0" smtClean="0"/>
              <a:t>4.166,67 </a:t>
            </a:r>
            <a:r>
              <a:rPr lang="pt-BR" sz="2800" dirty="0"/>
              <a:t>em um ano, apenas neste item.</a:t>
            </a:r>
          </a:p>
          <a:p>
            <a:pPr marL="0" indent="0">
              <a:buNone/>
            </a:pPr>
            <a:endParaRPr lang="pt-BR" sz="2800" dirty="0"/>
          </a:p>
          <a:p>
            <a:pPr marL="0" indent="0">
              <a:buNone/>
            </a:pPr>
            <a:r>
              <a:rPr lang="pt-BR" sz="2800" dirty="0"/>
              <a:t>IN 103/1984 da </a:t>
            </a:r>
            <a:r>
              <a:rPr lang="pt-BR" sz="2800" dirty="0" smtClean="0"/>
              <a:t>SRF</a:t>
            </a:r>
            <a:endParaRPr lang="pt-BR" sz="2800" dirty="0"/>
          </a:p>
        </p:txBody>
      </p:sp>
    </p:spTree>
    <p:extLst>
      <p:ext uri="{BB962C8B-B14F-4D97-AF65-F5344CB8AC3E}">
        <p14:creationId xmlns:p14="http://schemas.microsoft.com/office/powerpoint/2010/main" val="3810173409"/>
      </p:ext>
    </p:extLst>
  </p:cSld>
  <p:clrMapOvr>
    <a:masterClrMapping/>
  </p:clrMapOvr>
  <p:transition spd="slow"/>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a:bodyPr>
          <a:lstStyle/>
          <a:p>
            <a:r>
              <a:rPr lang="pt-BR" sz="2400" b="1" dirty="0" smtClean="0">
                <a:solidFill>
                  <a:srgbClr val="FF0000"/>
                </a:solidFill>
              </a:rPr>
              <a:t>CPC 27 - Depreciação</a:t>
            </a:r>
            <a:endParaRPr lang="pt-BR" sz="2400" b="1" dirty="0">
              <a:solidFill>
                <a:srgbClr val="FF0000"/>
              </a:solidFill>
            </a:endParaRPr>
          </a:p>
        </p:txBody>
      </p:sp>
      <p:sp>
        <p:nvSpPr>
          <p:cNvPr id="3" name="Espaço Reservado para Conteúdo 2"/>
          <p:cNvSpPr>
            <a:spLocks noGrp="1"/>
          </p:cNvSpPr>
          <p:nvPr>
            <p:ph idx="1"/>
          </p:nvPr>
        </p:nvSpPr>
        <p:spPr>
          <a:xfrm>
            <a:off x="0" y="586854"/>
            <a:ext cx="8966579" cy="6271146"/>
          </a:xfrm>
        </p:spPr>
        <p:txBody>
          <a:bodyPr>
            <a:normAutofit fontScale="92500" lnSpcReduction="20000"/>
          </a:bodyPr>
          <a:lstStyle/>
          <a:p>
            <a:pPr marL="0" indent="0">
              <a:buNone/>
            </a:pPr>
            <a:r>
              <a:rPr lang="pt-BR" sz="3600" dirty="0" smtClean="0"/>
              <a:t>Mudança de paradigma</a:t>
            </a:r>
          </a:p>
          <a:p>
            <a:pPr marL="0" indent="0">
              <a:buNone/>
            </a:pPr>
            <a:endParaRPr lang="pt-BR" sz="3600" dirty="0"/>
          </a:p>
          <a:p>
            <a:pPr marL="0" indent="0">
              <a:buNone/>
            </a:pPr>
            <a:r>
              <a:rPr lang="pt-BR" sz="3600" b="1" dirty="0" smtClean="0"/>
              <a:t>Depreciação societária</a:t>
            </a:r>
          </a:p>
          <a:p>
            <a:pPr marL="0" indent="0">
              <a:buNone/>
            </a:pPr>
            <a:r>
              <a:rPr lang="pt-BR" sz="3600" dirty="0" smtClean="0"/>
              <a:t>pensamento na produção, utilização, vida útil, investimento, também financeiro lucro, EVA, EBITDA ou LAJIDA</a:t>
            </a:r>
          </a:p>
          <a:p>
            <a:pPr marL="0" indent="0">
              <a:buNone/>
            </a:pPr>
            <a:endParaRPr lang="pt-BR" sz="3600" dirty="0"/>
          </a:p>
          <a:p>
            <a:pPr marL="0" indent="0">
              <a:buNone/>
            </a:pPr>
            <a:r>
              <a:rPr lang="pt-BR" sz="3600" b="1" dirty="0" smtClean="0"/>
              <a:t>Depreciação fiscal</a:t>
            </a:r>
          </a:p>
          <a:p>
            <a:pPr marL="0" indent="0">
              <a:buNone/>
            </a:pPr>
            <a:r>
              <a:rPr lang="pt-BR" sz="3600" dirty="0" smtClean="0"/>
              <a:t>Retorno fiscal, redução do custo fiscal, aumento de prejuízo</a:t>
            </a:r>
          </a:p>
          <a:p>
            <a:pPr marL="0" indent="0">
              <a:buNone/>
            </a:pPr>
            <a:endParaRPr lang="pt-BR" sz="3600" dirty="0"/>
          </a:p>
          <a:p>
            <a:pPr marL="0" indent="0">
              <a:buNone/>
            </a:pPr>
            <a:r>
              <a:rPr lang="pt-BR" sz="3600" dirty="0" smtClean="0"/>
              <a:t>Mas, temos os dois, basta controlar nas subcontas </a:t>
            </a:r>
          </a:p>
        </p:txBody>
      </p:sp>
    </p:spTree>
    <p:extLst>
      <p:ext uri="{BB962C8B-B14F-4D97-AF65-F5344CB8AC3E}">
        <p14:creationId xmlns:p14="http://schemas.microsoft.com/office/powerpoint/2010/main" val="524461659"/>
      </p:ext>
    </p:extLst>
  </p:cSld>
  <p:clrMapOvr>
    <a:masterClrMapping/>
  </p:clrMapOvr>
  <p:transition spd="slow"/>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1" y="1683"/>
            <a:ext cx="8966579" cy="585171"/>
          </a:xfrm>
        </p:spPr>
        <p:txBody>
          <a:bodyPr>
            <a:normAutofit/>
          </a:bodyPr>
          <a:lstStyle/>
          <a:p>
            <a:r>
              <a:rPr lang="pt-BR" sz="2400" b="1" dirty="0" smtClean="0">
                <a:solidFill>
                  <a:srgbClr val="FF0000"/>
                </a:solidFill>
              </a:rPr>
              <a:t>CPC 27 – Depreciação lançamento</a:t>
            </a:r>
            <a:endParaRPr lang="pt-BR" sz="2400" b="1" dirty="0">
              <a:solidFill>
                <a:srgbClr val="FF0000"/>
              </a:solidFill>
            </a:endParaRPr>
          </a:p>
        </p:txBody>
      </p:sp>
      <p:sp>
        <p:nvSpPr>
          <p:cNvPr id="3" name="Espaço Reservado para Conteúdo 2"/>
          <p:cNvSpPr>
            <a:spLocks noGrp="1"/>
          </p:cNvSpPr>
          <p:nvPr>
            <p:ph idx="1"/>
          </p:nvPr>
        </p:nvSpPr>
        <p:spPr>
          <a:xfrm>
            <a:off x="0" y="586854"/>
            <a:ext cx="8966579" cy="6271146"/>
          </a:xfrm>
        </p:spPr>
        <p:txBody>
          <a:bodyPr>
            <a:normAutofit/>
          </a:bodyPr>
          <a:lstStyle/>
          <a:p>
            <a:pPr marL="0" indent="0">
              <a:buNone/>
            </a:pPr>
            <a:r>
              <a:rPr lang="pt-BR" dirty="0" smtClean="0"/>
              <a:t>Em regra geral, com os bens do Ativo Não Circulante Imobilizado.</a:t>
            </a:r>
          </a:p>
          <a:p>
            <a:pPr marL="0" indent="0">
              <a:buNone/>
            </a:pPr>
            <a:endParaRPr lang="pt-BR" dirty="0" smtClean="0"/>
          </a:p>
          <a:p>
            <a:pPr marL="0" indent="0">
              <a:buNone/>
            </a:pPr>
            <a:r>
              <a:rPr lang="pt-BR" dirty="0" smtClean="0">
                <a:solidFill>
                  <a:srgbClr val="C00000"/>
                </a:solidFill>
              </a:rPr>
              <a:t>EXCEÇÃO</a:t>
            </a:r>
            <a:endParaRPr lang="pt-BR" dirty="0">
              <a:solidFill>
                <a:srgbClr val="C00000"/>
              </a:solidFill>
            </a:endParaRPr>
          </a:p>
          <a:p>
            <a:pPr marL="0" indent="0">
              <a:buNone/>
            </a:pPr>
            <a:r>
              <a:rPr lang="pt-BR" dirty="0" smtClean="0"/>
              <a:t>No entanto, no Ativo não Circulante Investimentos, encontramos a conta “Imóveis Alugados a Terceiros”, tratada como “propriedade para investimento”, que estando sendo depreciado.</a:t>
            </a:r>
          </a:p>
          <a:p>
            <a:pPr marL="0" indent="0">
              <a:buNone/>
            </a:pPr>
            <a:endParaRPr lang="pt-BR" sz="1800" dirty="0"/>
          </a:p>
          <a:p>
            <a:pPr marL="0" indent="0">
              <a:buNone/>
            </a:pPr>
            <a:endParaRPr lang="pt-BR" sz="1800" dirty="0" smtClean="0"/>
          </a:p>
        </p:txBody>
      </p:sp>
    </p:spTree>
    <p:extLst>
      <p:ext uri="{BB962C8B-B14F-4D97-AF65-F5344CB8AC3E}">
        <p14:creationId xmlns:p14="http://schemas.microsoft.com/office/powerpoint/2010/main" val="2517381886"/>
      </p:ext>
    </p:extLst>
  </p:cSld>
  <p:clrMapOvr>
    <a:masterClrMapping/>
  </p:clrMapOvr>
  <p:transition spd="slow"/>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1" y="1683"/>
            <a:ext cx="8966579" cy="585171"/>
          </a:xfrm>
        </p:spPr>
        <p:txBody>
          <a:bodyPr>
            <a:normAutofit/>
          </a:bodyPr>
          <a:lstStyle/>
          <a:p>
            <a:r>
              <a:rPr lang="pt-BR" sz="2400" b="1" dirty="0" smtClean="0">
                <a:solidFill>
                  <a:srgbClr val="FF0000"/>
                </a:solidFill>
              </a:rPr>
              <a:t>CPC 27 – Depreciação lançamento</a:t>
            </a:r>
            <a:endParaRPr lang="pt-BR" sz="2400" b="1" dirty="0">
              <a:solidFill>
                <a:srgbClr val="FF0000"/>
              </a:solidFill>
            </a:endParaRPr>
          </a:p>
        </p:txBody>
      </p:sp>
      <p:sp>
        <p:nvSpPr>
          <p:cNvPr id="3" name="Espaço Reservado para Conteúdo 2"/>
          <p:cNvSpPr>
            <a:spLocks noGrp="1"/>
          </p:cNvSpPr>
          <p:nvPr>
            <p:ph idx="1"/>
          </p:nvPr>
        </p:nvSpPr>
        <p:spPr>
          <a:xfrm>
            <a:off x="0" y="586854"/>
            <a:ext cx="8966579" cy="6271146"/>
          </a:xfrm>
        </p:spPr>
        <p:txBody>
          <a:bodyPr>
            <a:normAutofit/>
          </a:bodyPr>
          <a:lstStyle/>
          <a:p>
            <a:pPr marL="0" indent="0">
              <a:buNone/>
            </a:pPr>
            <a:r>
              <a:rPr lang="pt-BR" b="1" dirty="0">
                <a:solidFill>
                  <a:srgbClr val="C00000"/>
                </a:solidFill>
              </a:rPr>
              <a:t>Para fins da </a:t>
            </a:r>
            <a:r>
              <a:rPr lang="pt-BR" b="1" dirty="0" smtClean="0"/>
              <a:t>neutralidade</a:t>
            </a:r>
            <a:r>
              <a:rPr lang="pt-BR" b="1" dirty="0" smtClean="0">
                <a:solidFill>
                  <a:srgbClr val="C00000"/>
                </a:solidFill>
              </a:rPr>
              <a:t> tributária</a:t>
            </a:r>
          </a:p>
          <a:p>
            <a:pPr marL="0" indent="0">
              <a:buNone/>
            </a:pPr>
            <a:endParaRPr lang="pt-BR" b="1" dirty="0">
              <a:solidFill>
                <a:srgbClr val="C00000"/>
              </a:solidFill>
            </a:endParaRPr>
          </a:p>
          <a:p>
            <a:pPr marL="0" indent="0">
              <a:buNone/>
            </a:pPr>
            <a:r>
              <a:rPr lang="pt-BR" b="1" dirty="0" smtClean="0">
                <a:solidFill>
                  <a:srgbClr val="C00000"/>
                </a:solidFill>
              </a:rPr>
              <a:t>Lei 12.973</a:t>
            </a:r>
          </a:p>
          <a:p>
            <a:pPr marL="0" indent="0">
              <a:buNone/>
            </a:pPr>
            <a:r>
              <a:rPr lang="pt-BR" b="1" dirty="0" smtClean="0">
                <a:solidFill>
                  <a:srgbClr val="C00000"/>
                </a:solidFill>
              </a:rPr>
              <a:t>IN 1515 / 2014</a:t>
            </a:r>
          </a:p>
          <a:p>
            <a:pPr marL="0" indent="0">
              <a:buNone/>
            </a:pPr>
            <a:endParaRPr lang="pt-BR" b="1" dirty="0">
              <a:solidFill>
                <a:srgbClr val="C00000"/>
              </a:solidFill>
            </a:endParaRPr>
          </a:p>
          <a:p>
            <a:pPr marL="0" indent="0">
              <a:buNone/>
            </a:pPr>
            <a:r>
              <a:rPr lang="pt-BR" b="1" dirty="0">
                <a:solidFill>
                  <a:srgbClr val="C00000"/>
                </a:solidFill>
              </a:rPr>
              <a:t>Parágrafo </a:t>
            </a:r>
            <a:r>
              <a:rPr lang="pt-BR" b="1" dirty="0" smtClean="0">
                <a:solidFill>
                  <a:srgbClr val="C00000"/>
                </a:solidFill>
              </a:rPr>
              <a:t>único do artigo 161 (e outros). </a:t>
            </a:r>
            <a:r>
              <a:rPr lang="pt-BR" b="1" dirty="0">
                <a:solidFill>
                  <a:srgbClr val="C00000"/>
                </a:solidFill>
              </a:rPr>
              <a:t>Os ajustes de adição e exclusão na determinação do lucro real </a:t>
            </a:r>
            <a:r>
              <a:rPr lang="pt-BR" b="1" dirty="0" smtClean="0">
                <a:solidFill>
                  <a:srgbClr val="C00000"/>
                </a:solidFill>
              </a:rPr>
              <a:t>controlados pelas </a:t>
            </a:r>
            <a:r>
              <a:rPr lang="pt-BR" b="1" dirty="0">
                <a:solidFill>
                  <a:srgbClr val="C00000"/>
                </a:solidFill>
              </a:rPr>
              <a:t>subcontas de que tratam os arts. 163 a 169 têm como objetivo manter a neutralidade </a:t>
            </a:r>
            <a:r>
              <a:rPr lang="pt-BR" b="1" dirty="0" smtClean="0">
                <a:solidFill>
                  <a:srgbClr val="C00000"/>
                </a:solidFill>
              </a:rPr>
              <a:t>tributária prevista </a:t>
            </a:r>
            <a:r>
              <a:rPr lang="pt-BR" b="1" dirty="0">
                <a:solidFill>
                  <a:srgbClr val="C00000"/>
                </a:solidFill>
              </a:rPr>
              <a:t>no caput.</a:t>
            </a:r>
            <a:endParaRPr lang="pt-BR" b="1" dirty="0" smtClean="0">
              <a:solidFill>
                <a:srgbClr val="C00000"/>
              </a:solidFill>
            </a:endParaRPr>
          </a:p>
        </p:txBody>
      </p:sp>
    </p:spTree>
    <p:extLst>
      <p:ext uri="{BB962C8B-B14F-4D97-AF65-F5344CB8AC3E}">
        <p14:creationId xmlns:p14="http://schemas.microsoft.com/office/powerpoint/2010/main" val="614639088"/>
      </p:ext>
    </p:extLst>
  </p:cSld>
  <p:clrMapOvr>
    <a:masterClrMapping/>
  </p:clrMapOvr>
  <p:transition spd="slow"/>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1" y="1683"/>
            <a:ext cx="8966579" cy="585171"/>
          </a:xfrm>
        </p:spPr>
        <p:txBody>
          <a:bodyPr>
            <a:normAutofit/>
          </a:bodyPr>
          <a:lstStyle/>
          <a:p>
            <a:r>
              <a:rPr lang="pt-BR" sz="2400" b="1" dirty="0" smtClean="0">
                <a:solidFill>
                  <a:srgbClr val="FF0000"/>
                </a:solidFill>
              </a:rPr>
              <a:t>CPC 27 – Depreciação lançamento</a:t>
            </a:r>
            <a:endParaRPr lang="pt-BR" sz="2400" b="1" dirty="0">
              <a:solidFill>
                <a:srgbClr val="FF0000"/>
              </a:solidFill>
            </a:endParaRPr>
          </a:p>
        </p:txBody>
      </p:sp>
      <p:sp>
        <p:nvSpPr>
          <p:cNvPr id="3" name="Espaço Reservado para Conteúdo 2"/>
          <p:cNvSpPr>
            <a:spLocks noGrp="1"/>
          </p:cNvSpPr>
          <p:nvPr>
            <p:ph idx="1"/>
          </p:nvPr>
        </p:nvSpPr>
        <p:spPr>
          <a:xfrm>
            <a:off x="0" y="586854"/>
            <a:ext cx="8966579" cy="6271146"/>
          </a:xfrm>
        </p:spPr>
        <p:txBody>
          <a:bodyPr>
            <a:normAutofit/>
          </a:bodyPr>
          <a:lstStyle/>
          <a:p>
            <a:pPr marL="0" indent="0">
              <a:buNone/>
            </a:pPr>
            <a:r>
              <a:rPr lang="pt-BR" sz="2400" dirty="0" smtClean="0"/>
              <a:t>Depreciação </a:t>
            </a:r>
            <a:r>
              <a:rPr lang="pt-BR" sz="2400" dirty="0"/>
              <a:t>anual: (R$30.000,00-R$4.000,00) x 20% = </a:t>
            </a:r>
            <a:r>
              <a:rPr lang="pt-BR" sz="2400" dirty="0" smtClean="0"/>
              <a:t>R$5.200,00</a:t>
            </a:r>
            <a:endParaRPr lang="pt-BR" sz="2400" dirty="0"/>
          </a:p>
          <a:p>
            <a:pPr marL="0" indent="0">
              <a:buNone/>
            </a:pPr>
            <a:r>
              <a:rPr lang="pt-BR" sz="2400" dirty="0" smtClean="0"/>
              <a:t>Depreciação </a:t>
            </a:r>
            <a:r>
              <a:rPr lang="pt-BR" sz="2400" dirty="0"/>
              <a:t>fiscal: </a:t>
            </a:r>
            <a:r>
              <a:rPr lang="pt-BR" sz="2400" dirty="0" smtClean="0"/>
              <a:t>R$30.000,00 x 20% 	                      =R$6.000,00</a:t>
            </a:r>
            <a:endParaRPr lang="pt-BR" sz="2400" dirty="0"/>
          </a:p>
          <a:p>
            <a:pPr marL="0" indent="0">
              <a:buNone/>
            </a:pPr>
            <a:r>
              <a:rPr lang="pt-BR" sz="2400" dirty="0" smtClean="0"/>
              <a:t>Valor </a:t>
            </a:r>
            <a:r>
              <a:rPr lang="pt-BR" sz="2400" dirty="0"/>
              <a:t>ajuste LALUR (exclusão): </a:t>
            </a:r>
            <a:r>
              <a:rPr lang="pt-BR" sz="2400" dirty="0" smtClean="0"/>
              <a:t>R$800,00, </a:t>
            </a:r>
            <a:r>
              <a:rPr lang="pt-BR" sz="2400" dirty="0"/>
              <a:t>referente a diferença a menor da depreciação em decorrência do valor residual (</a:t>
            </a:r>
            <a:r>
              <a:rPr lang="pt-BR" sz="2400" dirty="0" smtClean="0"/>
              <a:t>4.000), </a:t>
            </a:r>
            <a:r>
              <a:rPr lang="pt-BR" sz="2400" dirty="0"/>
              <a:t>sendo que a vida útil a mesma da fiscal.</a:t>
            </a:r>
          </a:p>
          <a:p>
            <a:pPr marL="0" indent="0">
              <a:buNone/>
            </a:pPr>
            <a:r>
              <a:rPr lang="pt-BR" sz="2400" dirty="0" smtClean="0"/>
              <a:t>LALUR 		Resultado do Exercício = 	(5.200,00)</a:t>
            </a:r>
          </a:p>
          <a:p>
            <a:pPr marL="0" indent="0">
              <a:buNone/>
            </a:pPr>
            <a:r>
              <a:rPr lang="pt-BR" sz="2400" dirty="0"/>
              <a:t>	</a:t>
            </a:r>
            <a:r>
              <a:rPr lang="pt-BR" sz="2400" dirty="0" smtClean="0"/>
              <a:t>		Ajustes – Exclusão		       (    800,00)</a:t>
            </a:r>
          </a:p>
          <a:p>
            <a:pPr marL="0" indent="0">
              <a:buNone/>
            </a:pPr>
            <a:r>
              <a:rPr lang="pt-BR" sz="2400" dirty="0"/>
              <a:t>	</a:t>
            </a:r>
            <a:r>
              <a:rPr lang="pt-BR" sz="2400" dirty="0" smtClean="0"/>
              <a:t>		 Lucro Real ou Prej. Fiscal 	(6.000,00)</a:t>
            </a:r>
          </a:p>
          <a:p>
            <a:pPr marL="0" indent="0">
              <a:buNone/>
            </a:pPr>
            <a:r>
              <a:rPr lang="pt-BR" sz="2400" dirty="0" smtClean="0"/>
              <a:t>Para a contabilidade fiscal – LALUR (excluindo quando no resultado estiver à menor ou adicionando no outro caso), determinada pelo fisco, em respeito à </a:t>
            </a:r>
            <a:r>
              <a:rPr lang="pt-BR" sz="2400" dirty="0" smtClean="0">
                <a:solidFill>
                  <a:srgbClr val="FF0000"/>
                </a:solidFill>
              </a:rPr>
              <a:t>NEUTRALIDADE TRIBUTÁRIA</a:t>
            </a:r>
            <a:r>
              <a:rPr lang="pt-BR" sz="2400" dirty="0" smtClean="0"/>
              <a:t>, Lei 12.973 e IN 1515, utilizar as taxas da IN 168 sobre a base de cálculo fiscal, que é somente o custo de aquisição ou construção.</a:t>
            </a:r>
          </a:p>
          <a:p>
            <a:pPr marL="0" indent="0">
              <a:buNone/>
            </a:pPr>
            <a:endParaRPr lang="pt-BR" sz="1800" dirty="0"/>
          </a:p>
          <a:p>
            <a:pPr marL="0" indent="0">
              <a:buNone/>
            </a:pPr>
            <a:endParaRPr lang="pt-BR" sz="1800" dirty="0"/>
          </a:p>
          <a:p>
            <a:pPr marL="0" indent="0">
              <a:buNone/>
            </a:pPr>
            <a:endParaRPr lang="pt-BR" sz="1800" dirty="0" smtClean="0"/>
          </a:p>
        </p:txBody>
      </p:sp>
    </p:spTree>
    <p:extLst>
      <p:ext uri="{BB962C8B-B14F-4D97-AF65-F5344CB8AC3E}">
        <p14:creationId xmlns:p14="http://schemas.microsoft.com/office/powerpoint/2010/main" val="4026233896"/>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a:bodyPr>
          <a:lstStyle/>
          <a:p>
            <a:r>
              <a:rPr lang="pt-BR" sz="2400" b="1" dirty="0" smtClean="0">
                <a:solidFill>
                  <a:srgbClr val="FF0000"/>
                </a:solidFill>
              </a:rPr>
              <a:t>CPC 27 - Imobilizado</a:t>
            </a:r>
            <a:endParaRPr lang="pt-BR" sz="2400" b="1" dirty="0">
              <a:solidFill>
                <a:srgbClr val="FF0000"/>
              </a:solidFill>
            </a:endParaRPr>
          </a:p>
        </p:txBody>
      </p:sp>
      <p:sp>
        <p:nvSpPr>
          <p:cNvPr id="3" name="Espaço Reservado para Conteúdo 2"/>
          <p:cNvSpPr>
            <a:spLocks noGrp="1"/>
          </p:cNvSpPr>
          <p:nvPr>
            <p:ph idx="1"/>
          </p:nvPr>
        </p:nvSpPr>
        <p:spPr>
          <a:xfrm>
            <a:off x="0" y="600504"/>
            <a:ext cx="8966579" cy="2906971"/>
          </a:xfrm>
        </p:spPr>
        <p:txBody>
          <a:bodyPr>
            <a:normAutofit/>
          </a:bodyPr>
          <a:lstStyle/>
          <a:p>
            <a:r>
              <a:rPr lang="pt-BR" dirty="0" smtClean="0"/>
              <a:t>Companhias Abertas e Fechadas;</a:t>
            </a:r>
          </a:p>
          <a:p>
            <a:r>
              <a:rPr lang="pt-BR" dirty="0" smtClean="0"/>
              <a:t>Sociedade de grande porte, art. 3º Lei 11.638/07</a:t>
            </a:r>
          </a:p>
          <a:p>
            <a:pPr lvl="1"/>
            <a:r>
              <a:rPr lang="pt-BR" dirty="0" smtClean="0"/>
              <a:t>Ativo total 240 milhões ou Receita Bruta 300 milhões</a:t>
            </a:r>
          </a:p>
          <a:p>
            <a:r>
              <a:rPr lang="pt-BR" dirty="0" smtClean="0"/>
              <a:t>Demais empresas; art. 6º do Decreto-lei 9.295/46 CFC</a:t>
            </a:r>
            <a:endParaRPr lang="pt-BR" dirty="0"/>
          </a:p>
        </p:txBody>
      </p:sp>
      <p:sp>
        <p:nvSpPr>
          <p:cNvPr id="4" name="Espaço Reservado para Conteúdo 2"/>
          <p:cNvSpPr txBox="1">
            <a:spLocks/>
          </p:cNvSpPr>
          <p:nvPr/>
        </p:nvSpPr>
        <p:spPr>
          <a:xfrm>
            <a:off x="177421" y="3523402"/>
            <a:ext cx="8966579" cy="2906971"/>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pt-BR" dirty="0" smtClean="0"/>
              <a:t>2008 – CPC 13 </a:t>
            </a:r>
            <a:r>
              <a:rPr lang="pt-BR" dirty="0"/>
              <a:t>Adoção Inicial </a:t>
            </a:r>
            <a:r>
              <a:rPr lang="pt-BR" dirty="0" smtClean="0"/>
              <a:t>Lei 11.638/07;</a:t>
            </a:r>
          </a:p>
          <a:p>
            <a:pPr marL="0" indent="0">
              <a:buNone/>
            </a:pPr>
            <a:r>
              <a:rPr lang="pt-BR" dirty="0" smtClean="0"/>
              <a:t>2009 início 2010 - </a:t>
            </a:r>
            <a:r>
              <a:rPr lang="pt-BR" dirty="0"/>
              <a:t>CPC 15 a </a:t>
            </a:r>
            <a:r>
              <a:rPr lang="pt-BR" dirty="0" smtClean="0"/>
              <a:t>41</a:t>
            </a:r>
          </a:p>
          <a:p>
            <a:pPr marL="0" indent="0">
              <a:buNone/>
            </a:pPr>
            <a:r>
              <a:rPr lang="pt-BR" dirty="0"/>
              <a:t>2010 - CPC </a:t>
            </a:r>
            <a:r>
              <a:rPr lang="pt-BR" dirty="0" smtClean="0"/>
              <a:t>37 e ICPC 10 – </a:t>
            </a:r>
            <a:r>
              <a:rPr lang="pt-BR" dirty="0"/>
              <a:t>Adoção Inicial </a:t>
            </a:r>
            <a:r>
              <a:rPr lang="pt-BR" dirty="0" smtClean="0"/>
              <a:t>do IFRS</a:t>
            </a:r>
          </a:p>
        </p:txBody>
      </p:sp>
    </p:spTree>
    <p:extLst>
      <p:ext uri="{BB962C8B-B14F-4D97-AF65-F5344CB8AC3E}">
        <p14:creationId xmlns:p14="http://schemas.microsoft.com/office/powerpoint/2010/main" val="132178720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1" y="1683"/>
            <a:ext cx="8966579" cy="585171"/>
          </a:xfrm>
        </p:spPr>
        <p:txBody>
          <a:bodyPr>
            <a:normAutofit/>
          </a:bodyPr>
          <a:lstStyle/>
          <a:p>
            <a:r>
              <a:rPr lang="pt-BR" sz="2400" b="1" dirty="0" smtClean="0">
                <a:solidFill>
                  <a:srgbClr val="FF0000"/>
                </a:solidFill>
              </a:rPr>
              <a:t>CPC 27 – Depreciação lançamento</a:t>
            </a:r>
            <a:endParaRPr lang="pt-BR" sz="2400" b="1" dirty="0">
              <a:solidFill>
                <a:srgbClr val="FF0000"/>
              </a:solidFill>
            </a:endParaRPr>
          </a:p>
        </p:txBody>
      </p:sp>
      <p:sp>
        <p:nvSpPr>
          <p:cNvPr id="3" name="Espaço Reservado para Conteúdo 2"/>
          <p:cNvSpPr>
            <a:spLocks noGrp="1"/>
          </p:cNvSpPr>
          <p:nvPr>
            <p:ph idx="1"/>
          </p:nvPr>
        </p:nvSpPr>
        <p:spPr>
          <a:xfrm>
            <a:off x="0" y="586854"/>
            <a:ext cx="8966579" cy="6271146"/>
          </a:xfrm>
        </p:spPr>
        <p:txBody>
          <a:bodyPr>
            <a:normAutofit/>
          </a:bodyPr>
          <a:lstStyle/>
          <a:p>
            <a:r>
              <a:rPr lang="pt-BR" dirty="0" smtClean="0"/>
              <a:t>PIS e COFINS</a:t>
            </a:r>
          </a:p>
          <a:p>
            <a:pPr lvl="1"/>
            <a:r>
              <a:rPr lang="pt-BR" dirty="0" smtClean="0"/>
              <a:t>Na entrada aplicada à aquisição, fatura</a:t>
            </a:r>
          </a:p>
          <a:p>
            <a:pPr lvl="1"/>
            <a:r>
              <a:rPr lang="pt-BR" dirty="0" smtClean="0"/>
              <a:t>Apropriando 9,25% na depreciação fiscal (???)</a:t>
            </a:r>
          </a:p>
          <a:p>
            <a:pPr lvl="1"/>
            <a:r>
              <a:rPr lang="pt-BR" dirty="0" smtClean="0"/>
              <a:t>Apropriação 1/48</a:t>
            </a:r>
          </a:p>
          <a:p>
            <a:pPr marL="0" indent="0">
              <a:buNone/>
            </a:pPr>
            <a:endParaRPr lang="pt-BR" dirty="0"/>
          </a:p>
          <a:p>
            <a:pPr marL="0" indent="0">
              <a:buNone/>
            </a:pPr>
            <a:r>
              <a:rPr lang="pt-BR" dirty="0" smtClean="0"/>
              <a:t>ICMS sobre aquisição de bens de produção, apropriado 1/48</a:t>
            </a:r>
          </a:p>
          <a:p>
            <a:pPr marL="0" indent="0">
              <a:buNone/>
            </a:pPr>
            <a:endParaRPr lang="pt-BR" sz="1800" dirty="0"/>
          </a:p>
          <a:p>
            <a:pPr marL="0" indent="0">
              <a:buNone/>
            </a:pPr>
            <a:endParaRPr lang="pt-BR" sz="1800" dirty="0" smtClean="0"/>
          </a:p>
        </p:txBody>
      </p:sp>
    </p:spTree>
    <p:extLst>
      <p:ext uri="{BB962C8B-B14F-4D97-AF65-F5344CB8AC3E}">
        <p14:creationId xmlns:p14="http://schemas.microsoft.com/office/powerpoint/2010/main" val="1850013422"/>
      </p:ext>
    </p:extLst>
  </p:cSld>
  <p:clrMapOvr>
    <a:masterClrMapping/>
  </p:clrMapOvr>
  <p:transition spd="slow"/>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9867367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a:bodyPr>
          <a:lstStyle/>
          <a:p>
            <a:r>
              <a:rPr lang="pt-BR" sz="2400" b="1" dirty="0" smtClean="0">
                <a:solidFill>
                  <a:srgbClr val="FF0000"/>
                </a:solidFill>
              </a:rPr>
              <a:t>CPC 27 </a:t>
            </a:r>
            <a:r>
              <a:rPr lang="pt-BR" sz="2400" b="1" dirty="0" smtClean="0">
                <a:solidFill>
                  <a:srgbClr val="FF0000"/>
                </a:solidFill>
              </a:rPr>
              <a:t>– Definição de Imobilizado</a:t>
            </a:r>
            <a:endParaRPr lang="pt-BR" sz="2400" b="1" dirty="0">
              <a:solidFill>
                <a:srgbClr val="FF0000"/>
              </a:solidFill>
            </a:endParaRPr>
          </a:p>
        </p:txBody>
      </p:sp>
      <p:sp>
        <p:nvSpPr>
          <p:cNvPr id="3" name="Espaço Reservado para Conteúdo 2"/>
          <p:cNvSpPr>
            <a:spLocks noGrp="1"/>
          </p:cNvSpPr>
          <p:nvPr>
            <p:ph idx="1"/>
          </p:nvPr>
        </p:nvSpPr>
        <p:spPr>
          <a:xfrm>
            <a:off x="0" y="600504"/>
            <a:ext cx="8966579" cy="2477361"/>
          </a:xfrm>
        </p:spPr>
        <p:txBody>
          <a:bodyPr>
            <a:normAutofit lnSpcReduction="10000"/>
          </a:bodyPr>
          <a:lstStyle/>
          <a:p>
            <a:pPr algn="just"/>
            <a:r>
              <a:rPr lang="pt-BR" sz="2800" dirty="0"/>
              <a:t>Lei 6.404/76, art. 179, IV “</a:t>
            </a:r>
            <a:r>
              <a:rPr lang="pt-BR" sz="2800" u="sng" dirty="0"/>
              <a:t>Os direitos </a:t>
            </a:r>
            <a:r>
              <a:rPr lang="pt-BR" sz="2800" dirty="0"/>
              <a:t>que tenha por objeto bens corpóreos destinados à manutenção das atividades da companhia ou da empresa ou exercidos com essa finalidade, inclusive os decorrentes de operações que </a:t>
            </a:r>
            <a:r>
              <a:rPr lang="pt-BR" sz="2800" u="sng" dirty="0"/>
              <a:t>transfiram</a:t>
            </a:r>
            <a:r>
              <a:rPr lang="pt-BR" sz="2800" dirty="0"/>
              <a:t> à companhia os </a:t>
            </a:r>
            <a:r>
              <a:rPr lang="pt-BR" sz="2800" u="sng" dirty="0"/>
              <a:t>benefícios, riscos e controle desses bens</a:t>
            </a:r>
            <a:r>
              <a:rPr lang="pt-BR" sz="2800" dirty="0"/>
              <a:t>. </a:t>
            </a:r>
            <a:r>
              <a:rPr lang="pt-BR" sz="2800" dirty="0" smtClean="0"/>
              <a:t>”</a:t>
            </a:r>
            <a:endParaRPr lang="pt-BR" sz="2800" b="1" dirty="0"/>
          </a:p>
          <a:p>
            <a:pPr algn="ctr"/>
            <a:endParaRPr lang="pt-BR" dirty="0"/>
          </a:p>
        </p:txBody>
      </p:sp>
      <p:sp>
        <p:nvSpPr>
          <p:cNvPr id="4" name="Retângulo 3"/>
          <p:cNvSpPr/>
          <p:nvPr/>
        </p:nvSpPr>
        <p:spPr>
          <a:xfrm>
            <a:off x="378726" y="3500946"/>
            <a:ext cx="8386548" cy="2677656"/>
          </a:xfrm>
          <a:prstGeom prst="rect">
            <a:avLst/>
          </a:prstGeom>
        </p:spPr>
        <p:txBody>
          <a:bodyPr wrap="square">
            <a:spAutoFit/>
          </a:bodyPr>
          <a:lstStyle/>
          <a:p>
            <a:pPr algn="just"/>
            <a:r>
              <a:rPr lang="pt-BR" sz="2800" dirty="0"/>
              <a:t>CPC 27, CVM 583/09 e CFC 1177/09, define o imobilizado como um </a:t>
            </a:r>
            <a:r>
              <a:rPr lang="pt-BR" sz="2800" u="sng" dirty="0"/>
              <a:t>ativo tangível</a:t>
            </a:r>
            <a:r>
              <a:rPr lang="pt-BR" sz="2800" dirty="0"/>
              <a:t>, mantido para uso na produção ou fornecimento de mercadoria ou serviços, </a:t>
            </a:r>
            <a:r>
              <a:rPr lang="pt-BR" sz="2800" u="sng" dirty="0"/>
              <a:t>para aluguel a outros</a:t>
            </a:r>
            <a:r>
              <a:rPr lang="pt-BR" sz="2800" dirty="0"/>
              <a:t>, ou </a:t>
            </a:r>
            <a:r>
              <a:rPr lang="pt-BR" sz="2800" u="sng" dirty="0"/>
              <a:t>para fins administrativos</a:t>
            </a:r>
            <a:r>
              <a:rPr lang="pt-BR" sz="2800" dirty="0"/>
              <a:t> e que se espera </a:t>
            </a:r>
            <a:r>
              <a:rPr lang="pt-BR" sz="2800" u="sng" dirty="0"/>
              <a:t>utilizar por mais de um ano</a:t>
            </a:r>
            <a:r>
              <a:rPr lang="pt-BR" sz="2800" dirty="0"/>
              <a:t>.</a:t>
            </a:r>
          </a:p>
        </p:txBody>
      </p:sp>
    </p:spTree>
    <p:extLst>
      <p:ext uri="{BB962C8B-B14F-4D97-AF65-F5344CB8AC3E}">
        <p14:creationId xmlns:p14="http://schemas.microsoft.com/office/powerpoint/2010/main" val="117296377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83"/>
            <a:ext cx="8229600" cy="585171"/>
          </a:xfrm>
        </p:spPr>
        <p:txBody>
          <a:bodyPr>
            <a:normAutofit/>
          </a:bodyPr>
          <a:lstStyle/>
          <a:p>
            <a:r>
              <a:rPr lang="pt-BR" sz="2400" b="1" dirty="0" smtClean="0">
                <a:solidFill>
                  <a:srgbClr val="FF0000"/>
                </a:solidFill>
              </a:rPr>
              <a:t>CPC 27 – Imobilizado - Conceito</a:t>
            </a:r>
            <a:endParaRPr lang="pt-BR" sz="2400" b="1" dirty="0">
              <a:solidFill>
                <a:srgbClr val="FF0000"/>
              </a:solidFill>
            </a:endParaRPr>
          </a:p>
        </p:txBody>
      </p:sp>
      <p:sp>
        <p:nvSpPr>
          <p:cNvPr id="3" name="Espaço Reservado para Conteúdo 2"/>
          <p:cNvSpPr>
            <a:spLocks noGrp="1"/>
          </p:cNvSpPr>
          <p:nvPr>
            <p:ph idx="1"/>
          </p:nvPr>
        </p:nvSpPr>
        <p:spPr>
          <a:xfrm>
            <a:off x="0" y="600505"/>
            <a:ext cx="8966579" cy="1937980"/>
          </a:xfrm>
        </p:spPr>
        <p:txBody>
          <a:bodyPr>
            <a:normAutofit/>
          </a:bodyPr>
          <a:lstStyle/>
          <a:p>
            <a:pPr lvl="1">
              <a:buFont typeface="Arial" panose="020B0604020202020204" pitchFamily="34" charset="0"/>
              <a:buChar char="•"/>
            </a:pPr>
            <a:r>
              <a:rPr lang="pt-BR" dirty="0"/>
              <a:t>Tangível, não intangível ou </a:t>
            </a:r>
            <a:r>
              <a:rPr lang="pt-BR" dirty="0" smtClean="0"/>
              <a:t>corpóreo </a:t>
            </a:r>
          </a:p>
          <a:p>
            <a:pPr lvl="1">
              <a:buFont typeface="Arial" panose="020B0604020202020204" pitchFamily="34" charset="0"/>
              <a:buChar char="•"/>
            </a:pPr>
            <a:r>
              <a:rPr lang="pt-BR" dirty="0"/>
              <a:t>Não precisa pertencer a </a:t>
            </a:r>
            <a:r>
              <a:rPr lang="pt-BR" dirty="0" smtClean="0"/>
              <a:t>entidade, </a:t>
            </a:r>
            <a:r>
              <a:rPr lang="pt-BR" dirty="0"/>
              <a:t>mas provando que os benefícios econômicos futuros fluirão para a </a:t>
            </a:r>
            <a:r>
              <a:rPr lang="pt-BR" dirty="0" smtClean="0"/>
              <a:t>entidade. </a:t>
            </a:r>
            <a:r>
              <a:rPr lang="pt-BR" dirty="0"/>
              <a:t>(Reconhecimento CPC 27, item 7)</a:t>
            </a:r>
          </a:p>
          <a:p>
            <a:pPr algn="ctr"/>
            <a:endParaRPr lang="pt-BR" dirty="0"/>
          </a:p>
        </p:txBody>
      </p:sp>
      <p:sp>
        <p:nvSpPr>
          <p:cNvPr id="4" name="Retângulo 3"/>
          <p:cNvSpPr/>
          <p:nvPr/>
        </p:nvSpPr>
        <p:spPr>
          <a:xfrm>
            <a:off x="378726" y="2538485"/>
            <a:ext cx="8386548" cy="3539430"/>
          </a:xfrm>
          <a:prstGeom prst="rect">
            <a:avLst/>
          </a:prstGeom>
        </p:spPr>
        <p:txBody>
          <a:bodyPr wrap="square">
            <a:spAutoFit/>
          </a:bodyPr>
          <a:lstStyle/>
          <a:p>
            <a:pPr marL="457200" indent="-457200" algn="just">
              <a:buFont typeface="Arial" panose="020B0604020202020204" pitchFamily="34" charset="0"/>
              <a:buChar char="•"/>
            </a:pPr>
            <a:r>
              <a:rPr lang="pt-BR" sz="2800" dirty="0" smtClean="0"/>
              <a:t>O </a:t>
            </a:r>
            <a:r>
              <a:rPr lang="pt-BR" sz="2800" dirty="0"/>
              <a:t>período na definição de ativo de um ano. Considerar em função dos balanços do exercício social. </a:t>
            </a:r>
            <a:endParaRPr lang="pt-BR" sz="2800" dirty="0" smtClean="0"/>
          </a:p>
          <a:p>
            <a:pPr marL="457200" indent="-457200" algn="just">
              <a:buFont typeface="Arial" panose="020B0604020202020204" pitchFamily="34" charset="0"/>
              <a:buChar char="•"/>
            </a:pPr>
            <a:r>
              <a:rPr lang="pt-BR" sz="2800" dirty="0" smtClean="0"/>
              <a:t>Ex. Ferramentas </a:t>
            </a:r>
            <a:r>
              <a:rPr lang="pt-BR" sz="2800" dirty="0"/>
              <a:t>de uso inferior a um ano, são considerados despesas. Mas nada impede a empresa </a:t>
            </a:r>
            <a:r>
              <a:rPr lang="pt-BR" sz="2800" dirty="0" smtClean="0"/>
              <a:t>altere como imobilizado, </a:t>
            </a:r>
            <a:r>
              <a:rPr lang="pt-BR" sz="2800" dirty="0" smtClean="0"/>
              <a:t>pois o </a:t>
            </a:r>
            <a:r>
              <a:rPr lang="pt-BR" sz="2800" dirty="0"/>
              <a:t>custo </a:t>
            </a:r>
            <a:r>
              <a:rPr lang="pt-BR" sz="2800" dirty="0" smtClean="0"/>
              <a:t>pode afetar </a:t>
            </a:r>
            <a:r>
              <a:rPr lang="pt-BR" sz="2800" dirty="0"/>
              <a:t>significativamente o resultado, divulgação de resultado trimestrais (ITR das S/A’s</a:t>
            </a:r>
            <a:r>
              <a:rPr lang="pt-BR" sz="2800" dirty="0" smtClean="0"/>
              <a:t>). </a:t>
            </a:r>
            <a:endParaRPr lang="pt-BR" sz="2800" dirty="0"/>
          </a:p>
        </p:txBody>
      </p:sp>
    </p:spTree>
    <p:extLst>
      <p:ext uri="{BB962C8B-B14F-4D97-AF65-F5344CB8AC3E}">
        <p14:creationId xmlns:p14="http://schemas.microsoft.com/office/powerpoint/2010/main" val="144496792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1440</TotalTime>
  <Words>5009</Words>
  <Application>Microsoft Office PowerPoint</Application>
  <PresentationFormat>Apresentação na tela (4:3)</PresentationFormat>
  <Paragraphs>613</Paragraphs>
  <Slides>71</Slides>
  <Notes>69</Notes>
  <HiddenSlides>0</HiddenSlides>
  <MMClips>0</MMClips>
  <ScaleCrop>false</ScaleCrop>
  <HeadingPairs>
    <vt:vector size="6" baseType="variant">
      <vt:variant>
        <vt:lpstr>Fontes usadas</vt:lpstr>
      </vt:variant>
      <vt:variant>
        <vt:i4>8</vt:i4>
      </vt:variant>
      <vt:variant>
        <vt:lpstr>Tema</vt:lpstr>
      </vt:variant>
      <vt:variant>
        <vt:i4>1</vt:i4>
      </vt:variant>
      <vt:variant>
        <vt:lpstr>Títulos de slides</vt:lpstr>
      </vt:variant>
      <vt:variant>
        <vt:i4>71</vt:i4>
      </vt:variant>
    </vt:vector>
  </HeadingPairs>
  <TitlesOfParts>
    <vt:vector size="80" baseType="lpstr">
      <vt:lpstr>ＭＳ Ｐゴシック</vt:lpstr>
      <vt:lpstr>Arial</vt:lpstr>
      <vt:lpstr>Calibri</vt:lpstr>
      <vt:lpstr>Cambria</vt:lpstr>
      <vt:lpstr>Myriad Pro</vt:lpstr>
      <vt:lpstr>Myriad Pro Cond</vt:lpstr>
      <vt:lpstr>Times New Roman</vt:lpstr>
      <vt:lpstr>Wingdings</vt:lpstr>
      <vt:lpstr>Office Theme</vt:lpstr>
      <vt:lpstr>Apresentação do PowerPoint</vt:lpstr>
      <vt:lpstr>Apresentação do PowerPoint</vt:lpstr>
      <vt:lpstr>Apresentação do PowerPoint</vt:lpstr>
      <vt:lpstr>Histórico Contábil</vt:lpstr>
      <vt:lpstr>Apresentação do PowerPoint</vt:lpstr>
      <vt:lpstr>Características Qualitativas da Informação Contábil Fluxo para ressaltar as principais qualidades para se produzir uma informação contábil. (relevância x confiabilidade)</vt:lpstr>
      <vt:lpstr>CPC 27 - Imobilizado</vt:lpstr>
      <vt:lpstr>CPC 27 – Definição de Imobilizado</vt:lpstr>
      <vt:lpstr>CPC 27 – Imobilizado - Conceito</vt:lpstr>
      <vt:lpstr>CPC 27 – Imobilizado - Conceito</vt:lpstr>
      <vt:lpstr>CPC 22, fatores de segregação (controle interno) no registro do imobilizado</vt:lpstr>
      <vt:lpstr>Conceitos e definições</vt:lpstr>
      <vt:lpstr>Conceitos e definições</vt:lpstr>
      <vt:lpstr>Conceitos e definições - Custo = Pago ou justo ou Outro </vt:lpstr>
      <vt:lpstr>Conceitos e definições - Custo = Pago ou justo ou Outro </vt:lpstr>
      <vt:lpstr>Conceitos e definições</vt:lpstr>
      <vt:lpstr>Conceitos e definições </vt:lpstr>
      <vt:lpstr>Conceitos e definições </vt:lpstr>
      <vt:lpstr>Conceitos e definições </vt:lpstr>
      <vt:lpstr>Conceitos e definições </vt:lpstr>
      <vt:lpstr>Conceitos e definições </vt:lpstr>
      <vt:lpstr>Conceitos e definições </vt:lpstr>
      <vt:lpstr>Objetivos CPC 27 </vt:lpstr>
      <vt:lpstr>CPC 27 - Reconhecimento</vt:lpstr>
      <vt:lpstr>CPC 27 - Reconhecimento</vt:lpstr>
      <vt:lpstr>CPC 27 - Reconhecimento</vt:lpstr>
      <vt:lpstr>CPC 27 - Reconhecimento</vt:lpstr>
      <vt:lpstr>CPC 27 - Reconhecimento</vt:lpstr>
      <vt:lpstr>CPC 27 - Reconhecimento</vt:lpstr>
      <vt:lpstr>CPC 27 - Reconhecimento</vt:lpstr>
      <vt:lpstr>CPC 27 - Reconhecimento</vt:lpstr>
      <vt:lpstr>CPC 27 - Reconhecimento</vt:lpstr>
      <vt:lpstr>CPC 27 - Reconhecimento</vt:lpstr>
      <vt:lpstr>CPC 27 – Reconhecimento no caso de permuta</vt:lpstr>
      <vt:lpstr>CPC 27 - Reconhecimento</vt:lpstr>
      <vt:lpstr>CPC 27 - Reconhecimento</vt:lpstr>
      <vt:lpstr>CPC 27 - Reconhecimento</vt:lpstr>
      <vt:lpstr>CPC 27 - Reconhecimento</vt:lpstr>
      <vt:lpstr>CPC 27 - Conteúdo das contas</vt:lpstr>
      <vt:lpstr>Apresentação do PowerPoint</vt:lpstr>
      <vt:lpstr>CPC 27 - Reconhecimento</vt:lpstr>
      <vt:lpstr>CPC 27 - Reconhecimento</vt:lpstr>
      <vt:lpstr>EXERCÍCIOS DE FIXAÇÃO  PARTE I</vt:lpstr>
      <vt:lpstr>CPC 27 - Depreciação</vt:lpstr>
      <vt:lpstr>CPC 27 - Depreciação</vt:lpstr>
      <vt:lpstr>CPC 27 - Depreciação</vt:lpstr>
      <vt:lpstr>CPC 27 - Valor depreciável e período de depreciação</vt:lpstr>
      <vt:lpstr>CPC 27 - Valor depreciável e período de depreciação</vt:lpstr>
      <vt:lpstr>CPC 27 - Depreciação</vt:lpstr>
      <vt:lpstr>CPC 27 - Depreciação</vt:lpstr>
      <vt:lpstr>CPC 27 - Depreciação</vt:lpstr>
      <vt:lpstr>CPC 27 - Depreciação</vt:lpstr>
      <vt:lpstr>CPC 27 - Depreciação</vt:lpstr>
      <vt:lpstr>Fatores que são considerados na determinação da vida útil de um ativo</vt:lpstr>
      <vt:lpstr>CPC 27 - Método de depreciação</vt:lpstr>
      <vt:lpstr>CPC 27 - Método Da Linha Reta / Linear / Quotas Constantes</vt:lpstr>
      <vt:lpstr>CPC 27 - Método Da Linha Reta / Linear / Quotas Constantes</vt:lpstr>
      <vt:lpstr>CPC 27 - Método de depreciação dos saldos decrescentes</vt:lpstr>
      <vt:lpstr>CPC 27 - Método de depreciação dos saldos decrescentes</vt:lpstr>
      <vt:lpstr>CPC 27 - Método de depreciação de unidades produzidas</vt:lpstr>
      <vt:lpstr>CPC 27 - Taxas de depreciação fiscal por classe</vt:lpstr>
      <vt:lpstr>CPC 27 - Taxas de depreciação fiscal por classe analítico</vt:lpstr>
      <vt:lpstr>CPC 27 - Taxas de depreciação fiscal bens usados</vt:lpstr>
      <vt:lpstr>CPC 27 - Taxas de depreciação fiscal bens usados</vt:lpstr>
      <vt:lpstr>CPC 27 - Taxas de depreciação fiscal bens usados</vt:lpstr>
      <vt:lpstr>CPC 27 - Depreciação</vt:lpstr>
      <vt:lpstr>CPC 27 – Depreciação lançamento</vt:lpstr>
      <vt:lpstr>CPC 27 – Depreciação lançamento</vt:lpstr>
      <vt:lpstr>CPC 27 – Depreciação lançamento</vt:lpstr>
      <vt:lpstr>CPC 27 – Depreciação lançamento</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tm</dc:creator>
  <cp:lastModifiedBy>Luis Claudio</cp:lastModifiedBy>
  <cp:revision>113</cp:revision>
  <dcterms:created xsi:type="dcterms:W3CDTF">2014-03-25T20:38:24Z</dcterms:created>
  <dcterms:modified xsi:type="dcterms:W3CDTF">2016-06-20T23:39:45Z</dcterms:modified>
</cp:coreProperties>
</file>