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4"/>
  </p:notesMasterIdLst>
  <p:handoutMasterIdLst>
    <p:handoutMasterId r:id="rId95"/>
  </p:handoutMasterIdLst>
  <p:sldIdLst>
    <p:sldId id="256" r:id="rId2"/>
    <p:sldId id="274" r:id="rId3"/>
    <p:sldId id="411" r:id="rId4"/>
    <p:sldId id="412" r:id="rId5"/>
    <p:sldId id="415" r:id="rId6"/>
    <p:sldId id="416" r:id="rId7"/>
    <p:sldId id="417" r:id="rId8"/>
    <p:sldId id="418" r:id="rId9"/>
    <p:sldId id="419" r:id="rId10"/>
    <p:sldId id="420" r:id="rId11"/>
    <p:sldId id="425" r:id="rId12"/>
    <p:sldId id="428" r:id="rId13"/>
    <p:sldId id="426" r:id="rId14"/>
    <p:sldId id="423" r:id="rId15"/>
    <p:sldId id="427" r:id="rId16"/>
    <p:sldId id="424" r:id="rId17"/>
    <p:sldId id="430" r:id="rId18"/>
    <p:sldId id="421" r:id="rId19"/>
    <p:sldId id="431" r:id="rId20"/>
    <p:sldId id="432" r:id="rId21"/>
    <p:sldId id="433" r:id="rId22"/>
    <p:sldId id="437" r:id="rId23"/>
    <p:sldId id="434" r:id="rId24"/>
    <p:sldId id="438" r:id="rId25"/>
    <p:sldId id="439" r:id="rId26"/>
    <p:sldId id="440" r:id="rId27"/>
    <p:sldId id="441" r:id="rId28"/>
    <p:sldId id="442" r:id="rId29"/>
    <p:sldId id="443" r:id="rId30"/>
    <p:sldId id="448" r:id="rId31"/>
    <p:sldId id="449" r:id="rId32"/>
    <p:sldId id="450" r:id="rId33"/>
    <p:sldId id="451" r:id="rId34"/>
    <p:sldId id="435" r:id="rId35"/>
    <p:sldId id="444" r:id="rId36"/>
    <p:sldId id="445" r:id="rId37"/>
    <p:sldId id="446" r:id="rId38"/>
    <p:sldId id="452" r:id="rId39"/>
    <p:sldId id="453" r:id="rId40"/>
    <p:sldId id="447" r:id="rId41"/>
    <p:sldId id="455" r:id="rId42"/>
    <p:sldId id="454" r:id="rId43"/>
    <p:sldId id="456" r:id="rId44"/>
    <p:sldId id="462" r:id="rId45"/>
    <p:sldId id="457" r:id="rId46"/>
    <p:sldId id="458" r:id="rId47"/>
    <p:sldId id="459" r:id="rId48"/>
    <p:sldId id="460" r:id="rId49"/>
    <p:sldId id="461" r:id="rId50"/>
    <p:sldId id="463" r:id="rId51"/>
    <p:sldId id="464" r:id="rId52"/>
    <p:sldId id="465" r:id="rId53"/>
    <p:sldId id="466" r:id="rId54"/>
    <p:sldId id="467" r:id="rId55"/>
    <p:sldId id="468" r:id="rId56"/>
    <p:sldId id="469" r:id="rId57"/>
    <p:sldId id="470" r:id="rId58"/>
    <p:sldId id="471" r:id="rId59"/>
    <p:sldId id="472" r:id="rId60"/>
    <p:sldId id="473" r:id="rId61"/>
    <p:sldId id="474" r:id="rId62"/>
    <p:sldId id="475" r:id="rId63"/>
    <p:sldId id="476" r:id="rId64"/>
    <p:sldId id="477" r:id="rId65"/>
    <p:sldId id="478" r:id="rId66"/>
    <p:sldId id="479" r:id="rId67"/>
    <p:sldId id="508" r:id="rId68"/>
    <p:sldId id="480" r:id="rId69"/>
    <p:sldId id="481" r:id="rId70"/>
    <p:sldId id="482" r:id="rId71"/>
    <p:sldId id="483" r:id="rId72"/>
    <p:sldId id="484" r:id="rId73"/>
    <p:sldId id="485" r:id="rId74"/>
    <p:sldId id="486" r:id="rId75"/>
    <p:sldId id="487" r:id="rId76"/>
    <p:sldId id="488" r:id="rId77"/>
    <p:sldId id="489" r:id="rId78"/>
    <p:sldId id="490" r:id="rId79"/>
    <p:sldId id="491" r:id="rId80"/>
    <p:sldId id="495" r:id="rId81"/>
    <p:sldId id="501" r:id="rId82"/>
    <p:sldId id="502" r:id="rId83"/>
    <p:sldId id="494" r:id="rId84"/>
    <p:sldId id="503" r:id="rId85"/>
    <p:sldId id="504" r:id="rId86"/>
    <p:sldId id="505" r:id="rId87"/>
    <p:sldId id="506" r:id="rId88"/>
    <p:sldId id="493" r:id="rId89"/>
    <p:sldId id="507" r:id="rId90"/>
    <p:sldId id="496" r:id="rId91"/>
    <p:sldId id="497" r:id="rId92"/>
    <p:sldId id="273" r:id="rId9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8">
          <p15:clr>
            <a:srgbClr val="A4A3A4"/>
          </p15:clr>
        </p15:guide>
        <p15:guide id="2" orient="horz" pos="1020">
          <p15:clr>
            <a:srgbClr val="A4A3A4"/>
          </p15:clr>
        </p15:guide>
        <p15:guide id="3" pos="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180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434" autoAdjust="0"/>
  </p:normalViewPr>
  <p:slideViewPr>
    <p:cSldViewPr snapToGrid="0" snapToObjects="1" showGuides="1">
      <p:cViewPr varScale="1">
        <p:scale>
          <a:sx n="70" d="100"/>
          <a:sy n="70" d="100"/>
        </p:scale>
        <p:origin x="1386" y="72"/>
      </p:cViewPr>
      <p:guideLst>
        <p:guide orient="horz" pos="778"/>
        <p:guide orient="horz" pos="1020"/>
        <p:guide pos="340"/>
      </p:guideLst>
    </p:cSldViewPr>
  </p:slideViewPr>
  <p:outlineViewPr>
    <p:cViewPr>
      <p:scale>
        <a:sx n="33" d="100"/>
        <a:sy n="33" d="100"/>
      </p:scale>
      <p:origin x="0" y="-142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0C698D-F9B3-44DA-9614-5C6BB3E5B02B}" type="datetimeFigureOut">
              <a:rPr lang="pt-BR" smtClean="0"/>
              <a:t>21/06/2016</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CBB73B-6159-4A0B-824C-870FBCB40637}" type="slidenum">
              <a:rPr lang="pt-BR" smtClean="0"/>
              <a:t>‹nº›</a:t>
            </a:fld>
            <a:endParaRPr lang="pt-BR"/>
          </a:p>
        </p:txBody>
      </p:sp>
    </p:spTree>
    <p:extLst>
      <p:ext uri="{BB962C8B-B14F-4D97-AF65-F5344CB8AC3E}">
        <p14:creationId xmlns:p14="http://schemas.microsoft.com/office/powerpoint/2010/main" val="4078170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53E12F-7008-42A2-8D76-B1E4EE5249F6}" type="datetimeFigureOut">
              <a:rPr lang="pt-BR" smtClean="0"/>
              <a:t>21/06/2016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C259F0-7833-4BA4-B4CE-26415FCF5739}" type="slidenum">
              <a:rPr lang="pt-BR" smtClean="0"/>
              <a:t>‹nº›</a:t>
            </a:fld>
            <a:endParaRPr lang="pt-BR"/>
          </a:p>
        </p:txBody>
      </p:sp>
    </p:spTree>
    <p:extLst>
      <p:ext uri="{BB962C8B-B14F-4D97-AF65-F5344CB8AC3E}">
        <p14:creationId xmlns:p14="http://schemas.microsoft.com/office/powerpoint/2010/main" val="3497296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E8FA84F5-C4E3-4EC1-8796-69019ED9542A}" type="slidenum">
              <a:rPr lang="en-GB" altLang="pt-BR">
                <a:latin typeface="Arial" pitchFamily="34" charset="0"/>
              </a:rPr>
              <a:pPr>
                <a:spcBef>
                  <a:spcPct val="0"/>
                </a:spcBef>
              </a:pPr>
              <a:t>2</a:t>
            </a:fld>
            <a:endParaRPr lang="en-GB" altLang="pt-BR">
              <a:latin typeface="Arial"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pt-BR" smtClean="0">
              <a:latin typeface="Arial" pitchFamily="34" charset="0"/>
              <a:ea typeface="ＭＳ Ｐゴシック" pitchFamily="34" charset="-128"/>
            </a:endParaRPr>
          </a:p>
        </p:txBody>
      </p:sp>
    </p:spTree>
    <p:extLst>
      <p:ext uri="{BB962C8B-B14F-4D97-AF65-F5344CB8AC3E}">
        <p14:creationId xmlns:p14="http://schemas.microsoft.com/office/powerpoint/2010/main" val="2313527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11</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2386681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12</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1729746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13</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1869442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14</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3934512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15</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304117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16</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3974528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17</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1698503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18</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826397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19</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3254790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20</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2734311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3</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466244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21</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2945086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22</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142852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23</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436994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24</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673304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25</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944063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26</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73526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27</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4111589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28</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1375363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29</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17949693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30</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21522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4</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20391624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31</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3154882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32</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24353846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33</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1642847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34</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12939322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35</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36098841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36</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26811683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37</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34403116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38</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15235621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39</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30977215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40</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446635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5</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11466015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41</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42693204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42</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34609992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43</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6847825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44</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28430461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45</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41993588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46</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37494164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47</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15476609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48</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39641261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49</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2732638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50</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3013139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6</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3853286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51</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16843240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52</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3000089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53</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37040083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54</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40600977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55</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26567420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56</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39227703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57</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41319394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58</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20415223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59</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7348920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60</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2411118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7</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31572402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61</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30013589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62</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20490392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63</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30164363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64</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36614722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65</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10138016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66</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22361438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67</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23512002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68</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20397457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69</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27373700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70</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2104083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8</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27050778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71</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37190406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72</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28415676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73</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1521693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74</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10587197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75</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38073314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76</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34929886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77</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39411036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78</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10400861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79</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29296560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80</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1715520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9</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10878247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81</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351956187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82</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55343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83</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11069416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84</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105891688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85</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23072075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86</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9926338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87</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225820727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88</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27226040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89</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367280873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90</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890949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10</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125375914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7788" y="8688388"/>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75" tIns="47239" rIns="94475" bIns="47239" anchor="b"/>
          <a:lstStyle>
            <a:lvl1pPr defTabSz="942975" eaLnBrk="0" hangingPunct="0">
              <a:spcBef>
                <a:spcPct val="30000"/>
              </a:spcBef>
              <a:defRPr sz="1200">
                <a:solidFill>
                  <a:schemeClr val="tx1"/>
                </a:solidFill>
                <a:latin typeface="Calibri" pitchFamily="34" charset="0"/>
                <a:ea typeface="ＭＳ Ｐゴシック" pitchFamily="34" charset="-128"/>
              </a:defRPr>
            </a:lvl1pPr>
            <a:lvl2pPr marL="742950" indent="-285750" defTabSz="942975" eaLnBrk="0" hangingPunct="0">
              <a:spcBef>
                <a:spcPct val="30000"/>
              </a:spcBef>
              <a:defRPr sz="1200">
                <a:solidFill>
                  <a:schemeClr val="tx1"/>
                </a:solidFill>
                <a:latin typeface="Calibri" pitchFamily="34" charset="0"/>
                <a:ea typeface="ＭＳ Ｐゴシック" pitchFamily="34" charset="-128"/>
              </a:defRPr>
            </a:lvl2pPr>
            <a:lvl3pPr marL="1143000" indent="-228600" defTabSz="942975" eaLnBrk="0" hangingPunct="0">
              <a:spcBef>
                <a:spcPct val="30000"/>
              </a:spcBef>
              <a:defRPr sz="1200">
                <a:solidFill>
                  <a:schemeClr val="tx1"/>
                </a:solidFill>
                <a:latin typeface="Calibri" pitchFamily="34" charset="0"/>
                <a:ea typeface="ＭＳ Ｐゴシック" pitchFamily="34" charset="-128"/>
              </a:defRPr>
            </a:lvl3pPr>
            <a:lvl4pPr marL="1600200" indent="-228600" defTabSz="942975" eaLnBrk="0" hangingPunct="0">
              <a:spcBef>
                <a:spcPct val="30000"/>
              </a:spcBef>
              <a:defRPr sz="1200">
                <a:solidFill>
                  <a:schemeClr val="tx1"/>
                </a:solidFill>
                <a:latin typeface="Calibri" pitchFamily="34" charset="0"/>
                <a:ea typeface="ＭＳ Ｐゴシック" pitchFamily="34" charset="-128"/>
              </a:defRPr>
            </a:lvl4pPr>
            <a:lvl5pPr marL="2057400" indent="-228600" defTabSz="942975" eaLnBrk="0" hangingPunct="0">
              <a:spcBef>
                <a:spcPct val="30000"/>
              </a:spcBef>
              <a:defRPr sz="1200">
                <a:solidFill>
                  <a:schemeClr val="tx1"/>
                </a:solidFill>
                <a:latin typeface="Calibri" pitchFamily="34" charset="0"/>
                <a:ea typeface="ＭＳ Ｐゴシック" pitchFamily="34" charset="-128"/>
              </a:defRPr>
            </a:lvl5pPr>
            <a:lvl6pPr marL="25146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9429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9BC0E3BC-C6FF-4B4E-8DED-17337254BEB9}" type="slidenum">
              <a:rPr lang="en-GB" altLang="pt-BR" sz="1300">
                <a:latin typeface="Arial" pitchFamily="34" charset="0"/>
              </a:rPr>
              <a:pPr algn="r" eaLnBrk="1" hangingPunct="1">
                <a:spcBef>
                  <a:spcPct val="0"/>
                </a:spcBef>
              </a:pPr>
              <a:t>91</a:t>
            </a:fld>
            <a:endParaRPr lang="en-GB" altLang="pt-BR" sz="1300">
              <a:latin typeface="Arial" pitchFamily="34" charset="0"/>
            </a:endParaRPr>
          </a:p>
        </p:txBody>
      </p:sp>
      <p:sp>
        <p:nvSpPr>
          <p:cNvPr id="132099" name="Rectangle 2"/>
          <p:cNvSpPr>
            <a:spLocks noGrp="1" noChangeArrowheads="1"/>
          </p:cNvSpPr>
          <p:nvPr>
            <p:ph type="body" idx="1"/>
          </p:nvPr>
        </p:nvSpPr>
        <p:spPr>
          <a:xfrm>
            <a:off x="249238" y="4883150"/>
            <a:ext cx="6430962" cy="3767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4" tIns="44694" rIns="89384" bIns="44694"/>
          <a:lstStyle/>
          <a:p>
            <a:pPr eaLnBrk="1" hangingPunct="1"/>
            <a:endParaRPr lang="en-GB" altLang="pt-BR" smtClean="0">
              <a:latin typeface="Calibri" pitchFamily="34" charset="0"/>
              <a:ea typeface="ＭＳ Ｐゴシック" pitchFamily="34" charset="-128"/>
            </a:endParaRPr>
          </a:p>
        </p:txBody>
      </p:sp>
      <p:sp>
        <p:nvSpPr>
          <p:cNvPr id="132100" name="Rectangle 3"/>
          <p:cNvSpPr>
            <a:spLocks noGrp="1" noRot="1" noChangeAspect="1" noChangeArrowheads="1" noTextEdit="1"/>
          </p:cNvSpPr>
          <p:nvPr>
            <p:ph type="sldImg"/>
          </p:nvPr>
        </p:nvSpPr>
        <p:spPr>
          <a:xfrm>
            <a:off x="315913" y="0"/>
            <a:ext cx="6226175" cy="4668838"/>
          </a:xfrm>
          <a:ln/>
        </p:spPr>
      </p:sp>
    </p:spTree>
    <p:extLst>
      <p:ext uri="{BB962C8B-B14F-4D97-AF65-F5344CB8AC3E}">
        <p14:creationId xmlns:p14="http://schemas.microsoft.com/office/powerpoint/2010/main" val="244044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5EC96320-D8FD-544D-B7E0-050CF8BCE4FD}" type="datetimeFigureOut">
              <a:rPr lang="en-US" smtClean="0"/>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27B42-E48D-5847-90E6-A2C3959E8ED6}" type="slidenum">
              <a:rPr lang="en-US" smtClean="0"/>
              <a:t>‹nº›</a:t>
            </a:fld>
            <a:endParaRPr lang="en-US"/>
          </a:p>
        </p:txBody>
      </p:sp>
    </p:spTree>
    <p:extLst>
      <p:ext uri="{BB962C8B-B14F-4D97-AF65-F5344CB8AC3E}">
        <p14:creationId xmlns:p14="http://schemas.microsoft.com/office/powerpoint/2010/main" val="2799053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5EC96320-D8FD-544D-B7E0-050CF8BCE4FD}" type="datetimeFigureOut">
              <a:rPr lang="en-US" smtClean="0"/>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27B42-E48D-5847-90E6-A2C3959E8ED6}" type="slidenum">
              <a:rPr lang="en-US" smtClean="0"/>
              <a:t>‹nº›</a:t>
            </a:fld>
            <a:endParaRPr lang="en-US"/>
          </a:p>
        </p:txBody>
      </p:sp>
    </p:spTree>
    <p:extLst>
      <p:ext uri="{BB962C8B-B14F-4D97-AF65-F5344CB8AC3E}">
        <p14:creationId xmlns:p14="http://schemas.microsoft.com/office/powerpoint/2010/main" val="310464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5EC96320-D8FD-544D-B7E0-050CF8BCE4FD}" type="datetimeFigureOut">
              <a:rPr lang="en-US" smtClean="0"/>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27B42-E48D-5847-90E6-A2C3959E8ED6}" type="slidenum">
              <a:rPr lang="en-US" smtClean="0"/>
              <a:t>‹nº›</a:t>
            </a:fld>
            <a:endParaRPr lang="en-US"/>
          </a:p>
        </p:txBody>
      </p:sp>
    </p:spTree>
    <p:extLst>
      <p:ext uri="{BB962C8B-B14F-4D97-AF65-F5344CB8AC3E}">
        <p14:creationId xmlns:p14="http://schemas.microsoft.com/office/powerpoint/2010/main" val="3341031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5EC96320-D8FD-544D-B7E0-050CF8BCE4FD}" type="datetimeFigureOut">
              <a:rPr lang="en-US" smtClean="0"/>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27B42-E48D-5847-90E6-A2C3959E8ED6}" type="slidenum">
              <a:rPr lang="en-US" smtClean="0"/>
              <a:t>‹nº›</a:t>
            </a:fld>
            <a:endParaRPr lang="en-US"/>
          </a:p>
        </p:txBody>
      </p:sp>
    </p:spTree>
    <p:extLst>
      <p:ext uri="{BB962C8B-B14F-4D97-AF65-F5344CB8AC3E}">
        <p14:creationId xmlns:p14="http://schemas.microsoft.com/office/powerpoint/2010/main" val="82570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5EC96320-D8FD-544D-B7E0-050CF8BCE4FD}" type="datetimeFigureOut">
              <a:rPr lang="en-US" smtClean="0"/>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27B42-E48D-5847-90E6-A2C3959E8ED6}" type="slidenum">
              <a:rPr lang="en-US" smtClean="0"/>
              <a:t>‹nº›</a:t>
            </a:fld>
            <a:endParaRPr lang="en-US"/>
          </a:p>
        </p:txBody>
      </p:sp>
    </p:spTree>
    <p:extLst>
      <p:ext uri="{BB962C8B-B14F-4D97-AF65-F5344CB8AC3E}">
        <p14:creationId xmlns:p14="http://schemas.microsoft.com/office/powerpoint/2010/main" val="244240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5EC96320-D8FD-544D-B7E0-050CF8BCE4FD}" type="datetimeFigureOut">
              <a:rPr lang="en-US" smtClean="0"/>
              <a:t>6/21/2016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27B42-E48D-5847-90E6-A2C3959E8ED6}" type="slidenum">
              <a:rPr lang="en-US" smtClean="0"/>
              <a:t>‹nº›</a:t>
            </a:fld>
            <a:endParaRPr lang="en-US"/>
          </a:p>
        </p:txBody>
      </p:sp>
    </p:spTree>
    <p:extLst>
      <p:ext uri="{BB962C8B-B14F-4D97-AF65-F5344CB8AC3E}">
        <p14:creationId xmlns:p14="http://schemas.microsoft.com/office/powerpoint/2010/main" val="378742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5EC96320-D8FD-544D-B7E0-050CF8BCE4FD}" type="datetimeFigureOut">
              <a:rPr lang="en-US" smtClean="0"/>
              <a:t>6/21/2016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327B42-E48D-5847-90E6-A2C3959E8ED6}" type="slidenum">
              <a:rPr lang="en-US" smtClean="0"/>
              <a:t>‹nº›</a:t>
            </a:fld>
            <a:endParaRPr lang="en-US"/>
          </a:p>
        </p:txBody>
      </p:sp>
    </p:spTree>
    <p:extLst>
      <p:ext uri="{BB962C8B-B14F-4D97-AF65-F5344CB8AC3E}">
        <p14:creationId xmlns:p14="http://schemas.microsoft.com/office/powerpoint/2010/main" val="365626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5EC96320-D8FD-544D-B7E0-050CF8BCE4FD}" type="datetimeFigureOut">
              <a:rPr lang="en-US" smtClean="0"/>
              <a:t>6/21/2016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327B42-E48D-5847-90E6-A2C3959E8ED6}" type="slidenum">
              <a:rPr lang="en-US" smtClean="0"/>
              <a:t>‹nº›</a:t>
            </a:fld>
            <a:endParaRPr lang="en-US"/>
          </a:p>
        </p:txBody>
      </p:sp>
    </p:spTree>
    <p:extLst>
      <p:ext uri="{BB962C8B-B14F-4D97-AF65-F5344CB8AC3E}">
        <p14:creationId xmlns:p14="http://schemas.microsoft.com/office/powerpoint/2010/main" val="2407339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96320-D8FD-544D-B7E0-050CF8BCE4FD}" type="datetimeFigureOut">
              <a:rPr lang="en-US" smtClean="0"/>
              <a:t>6/21/2016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327B42-E48D-5847-90E6-A2C3959E8ED6}" type="slidenum">
              <a:rPr lang="en-US" smtClean="0"/>
              <a:t>‹nº›</a:t>
            </a:fld>
            <a:endParaRPr lang="en-US"/>
          </a:p>
        </p:txBody>
      </p:sp>
    </p:spTree>
    <p:extLst>
      <p:ext uri="{BB962C8B-B14F-4D97-AF65-F5344CB8AC3E}">
        <p14:creationId xmlns:p14="http://schemas.microsoft.com/office/powerpoint/2010/main" val="100669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5EC96320-D8FD-544D-B7E0-050CF8BCE4FD}" type="datetimeFigureOut">
              <a:rPr lang="en-US" smtClean="0"/>
              <a:t>6/21/2016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27B42-E48D-5847-90E6-A2C3959E8ED6}" type="slidenum">
              <a:rPr lang="en-US" smtClean="0"/>
              <a:t>‹nº›</a:t>
            </a:fld>
            <a:endParaRPr lang="en-US"/>
          </a:p>
        </p:txBody>
      </p:sp>
    </p:spTree>
    <p:extLst>
      <p:ext uri="{BB962C8B-B14F-4D97-AF65-F5344CB8AC3E}">
        <p14:creationId xmlns:p14="http://schemas.microsoft.com/office/powerpoint/2010/main" val="391434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5EC96320-D8FD-544D-B7E0-050CF8BCE4FD}" type="datetimeFigureOut">
              <a:rPr lang="en-US" smtClean="0"/>
              <a:t>6/21/2016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27B42-E48D-5847-90E6-A2C3959E8ED6}" type="slidenum">
              <a:rPr lang="en-US" smtClean="0"/>
              <a:t>‹nº›</a:t>
            </a:fld>
            <a:endParaRPr lang="en-US"/>
          </a:p>
        </p:txBody>
      </p:sp>
    </p:spTree>
    <p:extLst>
      <p:ext uri="{BB962C8B-B14F-4D97-AF65-F5344CB8AC3E}">
        <p14:creationId xmlns:p14="http://schemas.microsoft.com/office/powerpoint/2010/main" val="3524384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C96320-D8FD-544D-B7E0-050CF8BCE4FD}" type="datetimeFigureOut">
              <a:rPr lang="en-US" smtClean="0"/>
              <a:t>6/21/2016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27B42-E48D-5847-90E6-A2C3959E8ED6}" type="slidenum">
              <a:rPr lang="en-US" smtClean="0"/>
              <a:t>‹nº›</a:t>
            </a:fld>
            <a:endParaRPr lang="en-US"/>
          </a:p>
        </p:txBody>
      </p:sp>
    </p:spTree>
    <p:extLst>
      <p:ext uri="{BB962C8B-B14F-4D97-AF65-F5344CB8AC3E}">
        <p14:creationId xmlns:p14="http://schemas.microsoft.com/office/powerpoint/2010/main" val="2500001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764478" y="1186954"/>
            <a:ext cx="5319137" cy="2431435"/>
          </a:xfrm>
          <a:prstGeom prst="rect">
            <a:avLst/>
          </a:prstGeom>
          <a:noFill/>
        </p:spPr>
        <p:txBody>
          <a:bodyPr wrap="square" rtlCol="0">
            <a:spAutoFit/>
          </a:bodyPr>
          <a:lstStyle/>
          <a:p>
            <a:pPr algn="ctr"/>
            <a:r>
              <a:rPr lang="pt-BR" sz="3200" dirty="0" smtClean="0">
                <a:effectLst>
                  <a:outerShdw blurRad="38100" dist="38100" dir="2700000" algn="tl">
                    <a:srgbClr val="000000">
                      <a:alpha val="43137"/>
                    </a:srgbClr>
                  </a:outerShdw>
                </a:effectLst>
              </a:rPr>
              <a:t>Pós Graduação em Gestão Estratégica </a:t>
            </a:r>
            <a:r>
              <a:rPr lang="pt-BR" sz="3200" dirty="0">
                <a:effectLst>
                  <a:outerShdw blurRad="38100" dist="38100" dir="2700000" algn="tl">
                    <a:srgbClr val="000000">
                      <a:alpha val="43137"/>
                    </a:srgbClr>
                  </a:outerShdw>
                </a:effectLst>
              </a:rPr>
              <a:t> </a:t>
            </a:r>
            <a:r>
              <a:rPr lang="pt-BR" sz="3200" dirty="0" smtClean="0">
                <a:effectLst>
                  <a:outerShdw blurRad="38100" dist="38100" dir="2700000" algn="tl">
                    <a:srgbClr val="000000">
                      <a:alpha val="43137"/>
                    </a:srgbClr>
                  </a:outerShdw>
                </a:effectLst>
              </a:rPr>
              <a:t>e o Agronegócio  </a:t>
            </a:r>
            <a:r>
              <a:rPr lang="pt-BR" sz="3200" i="1" dirty="0" smtClean="0">
                <a:effectLst>
                  <a:outerShdw blurRad="38100" dist="38100" dir="2700000" algn="tl">
                    <a:srgbClr val="000000">
                      <a:alpha val="43137"/>
                    </a:srgbClr>
                  </a:outerShdw>
                </a:effectLst>
              </a:rPr>
              <a:t>In </a:t>
            </a:r>
            <a:r>
              <a:rPr lang="pt-BR" sz="3200" i="1" dirty="0" err="1" smtClean="0">
                <a:effectLst>
                  <a:outerShdw blurRad="38100" dist="38100" dir="2700000" algn="tl">
                    <a:srgbClr val="000000">
                      <a:alpha val="43137"/>
                    </a:srgbClr>
                  </a:outerShdw>
                </a:effectLst>
              </a:rPr>
              <a:t>Company</a:t>
            </a:r>
            <a:endParaRPr lang="pt-BR" sz="3200" i="1" dirty="0" smtClean="0">
              <a:effectLst>
                <a:outerShdw blurRad="38100" dist="38100" dir="2700000" algn="tl">
                  <a:srgbClr val="000000">
                    <a:alpha val="43137"/>
                  </a:srgbClr>
                </a:outerShdw>
              </a:effectLst>
            </a:endParaRPr>
          </a:p>
          <a:p>
            <a:pPr algn="ctr"/>
            <a:endParaRPr lang="pt-BR" sz="2800" dirty="0"/>
          </a:p>
          <a:p>
            <a:pPr algn="ctr"/>
            <a:r>
              <a:rPr lang="pt-BR" sz="2800" dirty="0" smtClean="0"/>
              <a:t>GESTÃO DO ATIVO IMOBILIZADO</a:t>
            </a:r>
            <a:endParaRPr lang="en-US" sz="2800" i="1" dirty="0">
              <a:solidFill>
                <a:schemeClr val="accent1">
                  <a:lumMod val="50000"/>
                </a:schemeClr>
              </a:solidFill>
              <a:latin typeface="Myriad Pro Cond"/>
              <a:cs typeface="Myriad Pro Cond"/>
            </a:endParaRPr>
          </a:p>
        </p:txBody>
      </p:sp>
      <p:sp>
        <p:nvSpPr>
          <p:cNvPr id="6" name="TextBox 5"/>
          <p:cNvSpPr txBox="1"/>
          <p:nvPr/>
        </p:nvSpPr>
        <p:spPr>
          <a:xfrm>
            <a:off x="3998792" y="4370451"/>
            <a:ext cx="5022376" cy="379078"/>
          </a:xfrm>
          <a:prstGeom prst="rect">
            <a:avLst/>
          </a:prstGeom>
          <a:noFill/>
        </p:spPr>
        <p:txBody>
          <a:bodyPr wrap="square" rtlCol="0">
            <a:spAutoFit/>
          </a:bodyPr>
          <a:lstStyle/>
          <a:p>
            <a:pPr algn="ctr">
              <a:lnSpc>
                <a:spcPct val="130000"/>
              </a:lnSpc>
            </a:pPr>
            <a:r>
              <a:rPr lang="en-US" sz="1600" b="1" dirty="0" smtClean="0">
                <a:solidFill>
                  <a:schemeClr val="tx1">
                    <a:lumMod val="65000"/>
                    <a:lumOff val="35000"/>
                  </a:schemeClr>
                </a:solidFill>
                <a:latin typeface="Myriad Pro"/>
                <a:cs typeface="Myriad Pro"/>
              </a:rPr>
              <a:t>Luís Moura</a:t>
            </a:r>
            <a:endParaRPr lang="en-US" sz="1600" dirty="0">
              <a:solidFill>
                <a:schemeClr val="tx1">
                  <a:lumMod val="65000"/>
                  <a:lumOff val="35000"/>
                </a:schemeClr>
              </a:solidFill>
              <a:latin typeface="Myriad Pro"/>
              <a:cs typeface="Myriad Pro"/>
            </a:endParaRPr>
          </a:p>
        </p:txBody>
      </p:sp>
    </p:spTree>
    <p:extLst>
      <p:ext uri="{BB962C8B-B14F-4D97-AF65-F5344CB8AC3E}">
        <p14:creationId xmlns:p14="http://schemas.microsoft.com/office/powerpoint/2010/main" val="907400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Identificação de ativo que pode estar desvalorizado</a:t>
            </a:r>
          </a:p>
        </p:txBody>
      </p:sp>
      <p:sp>
        <p:nvSpPr>
          <p:cNvPr id="3" name="Espaço Reservado para Conteúdo 2"/>
          <p:cNvSpPr>
            <a:spLocks noGrp="1"/>
          </p:cNvSpPr>
          <p:nvPr>
            <p:ph idx="1"/>
          </p:nvPr>
        </p:nvSpPr>
        <p:spPr>
          <a:xfrm>
            <a:off x="0" y="586855"/>
            <a:ext cx="8966579" cy="1733264"/>
          </a:xfrm>
        </p:spPr>
        <p:txBody>
          <a:bodyPr>
            <a:normAutofit fontScale="92500" lnSpcReduction="10000"/>
          </a:bodyPr>
          <a:lstStyle/>
          <a:p>
            <a:pPr marL="0" indent="0">
              <a:buNone/>
            </a:pPr>
            <a:r>
              <a:rPr lang="pt-BR" sz="3600" dirty="0"/>
              <a:t>Indicativos de desvalorização do </a:t>
            </a:r>
            <a:r>
              <a:rPr lang="pt-BR" sz="3600" dirty="0" smtClean="0"/>
              <a:t>ativo:</a:t>
            </a:r>
          </a:p>
          <a:p>
            <a:pPr marL="0" indent="0">
              <a:buNone/>
            </a:pPr>
            <a:r>
              <a:rPr lang="pt-BR" sz="3600" b="1" dirty="0" smtClean="0"/>
              <a:t>FONTES EXTERNAS</a:t>
            </a:r>
            <a:endParaRPr lang="pt-BR" sz="3600" b="1" dirty="0"/>
          </a:p>
          <a:p>
            <a:pPr marL="0" indent="0">
              <a:buNone/>
            </a:pPr>
            <a:r>
              <a:rPr lang="pt-BR" sz="3600" dirty="0"/>
              <a:t>V</a:t>
            </a:r>
            <a:r>
              <a:rPr lang="pt-BR" sz="3600" dirty="0" smtClean="0"/>
              <a:t>alor </a:t>
            </a:r>
            <a:r>
              <a:rPr lang="pt-BR" sz="3600" dirty="0"/>
              <a:t>do bem diminuiu </a:t>
            </a:r>
            <a:r>
              <a:rPr lang="pt-BR" sz="3600" dirty="0" smtClean="0"/>
              <a:t>significativamente</a:t>
            </a:r>
          </a:p>
          <a:p>
            <a:pPr marL="0" indent="0">
              <a:buNone/>
            </a:pPr>
            <a:endParaRPr lang="pt-BR" sz="3600" dirty="0" smtClean="0"/>
          </a:p>
        </p:txBody>
      </p:sp>
      <p:pic>
        <p:nvPicPr>
          <p:cNvPr id="4" name="Imagem 3"/>
          <p:cNvPicPr>
            <a:picLocks noChangeAspect="1"/>
          </p:cNvPicPr>
          <p:nvPr/>
        </p:nvPicPr>
        <p:blipFill>
          <a:blip r:embed="rId3"/>
          <a:stretch>
            <a:fillRect/>
          </a:stretch>
        </p:blipFill>
        <p:spPr>
          <a:xfrm>
            <a:off x="190428" y="2320119"/>
            <a:ext cx="8776151" cy="3835021"/>
          </a:xfrm>
          <a:prstGeom prst="rect">
            <a:avLst/>
          </a:prstGeom>
        </p:spPr>
      </p:pic>
    </p:spTree>
    <p:extLst>
      <p:ext uri="{BB962C8B-B14F-4D97-AF65-F5344CB8AC3E}">
        <p14:creationId xmlns:p14="http://schemas.microsoft.com/office/powerpoint/2010/main" val="192408709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Identificação de ativo que pode estar desvalorizado</a:t>
            </a:r>
          </a:p>
        </p:txBody>
      </p:sp>
      <p:sp>
        <p:nvSpPr>
          <p:cNvPr id="3" name="Espaço Reservado para Conteúdo 2"/>
          <p:cNvSpPr>
            <a:spLocks noGrp="1"/>
          </p:cNvSpPr>
          <p:nvPr>
            <p:ph idx="1"/>
          </p:nvPr>
        </p:nvSpPr>
        <p:spPr>
          <a:xfrm>
            <a:off x="0" y="586856"/>
            <a:ext cx="8966579" cy="2047162"/>
          </a:xfrm>
        </p:spPr>
        <p:txBody>
          <a:bodyPr>
            <a:normAutofit fontScale="92500" lnSpcReduction="20000"/>
          </a:bodyPr>
          <a:lstStyle/>
          <a:p>
            <a:pPr marL="0" indent="0">
              <a:buNone/>
            </a:pPr>
            <a:r>
              <a:rPr lang="pt-BR" sz="3600" dirty="0"/>
              <a:t>Indicativos de desvalorização do </a:t>
            </a:r>
            <a:r>
              <a:rPr lang="pt-BR" sz="3600" dirty="0" smtClean="0"/>
              <a:t>ativo:</a:t>
            </a:r>
          </a:p>
          <a:p>
            <a:pPr marL="0" indent="0">
              <a:buNone/>
            </a:pPr>
            <a:r>
              <a:rPr lang="pt-BR" sz="3600" b="1" dirty="0" smtClean="0"/>
              <a:t>FONTES EXTERNAS</a:t>
            </a:r>
            <a:endParaRPr lang="pt-BR" sz="3600" b="1" dirty="0"/>
          </a:p>
          <a:p>
            <a:pPr marL="0" indent="0">
              <a:buNone/>
            </a:pPr>
            <a:r>
              <a:rPr lang="pt-BR" sz="3600" dirty="0" smtClean="0"/>
              <a:t>Mudança </a:t>
            </a:r>
            <a:r>
              <a:rPr lang="pt-BR" sz="3600" dirty="0"/>
              <a:t>de aspectos tecnológico, mercado, econômico ou legal (cenário</a:t>
            </a:r>
            <a:r>
              <a:rPr lang="pt-BR" sz="3600" dirty="0" smtClean="0"/>
              <a:t>).</a:t>
            </a:r>
          </a:p>
          <a:p>
            <a:pPr marL="0" indent="0">
              <a:buNone/>
            </a:pPr>
            <a:endParaRPr lang="pt-BR" sz="3600" dirty="0" smtClean="0"/>
          </a:p>
        </p:txBody>
      </p:sp>
      <p:pic>
        <p:nvPicPr>
          <p:cNvPr id="4" name="Imagem 3"/>
          <p:cNvPicPr>
            <a:picLocks noChangeAspect="1"/>
          </p:cNvPicPr>
          <p:nvPr/>
        </p:nvPicPr>
        <p:blipFill>
          <a:blip r:embed="rId3"/>
          <a:stretch>
            <a:fillRect/>
          </a:stretch>
        </p:blipFill>
        <p:spPr>
          <a:xfrm>
            <a:off x="491320" y="3016155"/>
            <a:ext cx="4531056" cy="3456865"/>
          </a:xfrm>
          <a:prstGeom prst="rect">
            <a:avLst/>
          </a:prstGeom>
        </p:spPr>
      </p:pic>
    </p:spTree>
    <p:extLst>
      <p:ext uri="{BB962C8B-B14F-4D97-AF65-F5344CB8AC3E}">
        <p14:creationId xmlns:p14="http://schemas.microsoft.com/office/powerpoint/2010/main" val="631546387"/>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Identificação de ativo que pode estar desvalorizado</a:t>
            </a:r>
          </a:p>
        </p:txBody>
      </p:sp>
      <p:sp>
        <p:nvSpPr>
          <p:cNvPr id="3" name="Espaço Reservado para Conteúdo 2"/>
          <p:cNvSpPr>
            <a:spLocks noGrp="1"/>
          </p:cNvSpPr>
          <p:nvPr>
            <p:ph idx="1"/>
          </p:nvPr>
        </p:nvSpPr>
        <p:spPr>
          <a:xfrm>
            <a:off x="0" y="586855"/>
            <a:ext cx="8966579" cy="1774208"/>
          </a:xfrm>
        </p:spPr>
        <p:txBody>
          <a:bodyPr>
            <a:normAutofit fontScale="77500" lnSpcReduction="20000"/>
          </a:bodyPr>
          <a:lstStyle/>
          <a:p>
            <a:pPr marL="0" indent="0">
              <a:buNone/>
            </a:pPr>
            <a:r>
              <a:rPr lang="pt-BR" sz="3600" dirty="0"/>
              <a:t>Indicativos de desvalorização do </a:t>
            </a:r>
            <a:r>
              <a:rPr lang="pt-BR" sz="3600" dirty="0" smtClean="0"/>
              <a:t>ativo:</a:t>
            </a:r>
          </a:p>
          <a:p>
            <a:pPr marL="0" indent="0">
              <a:buNone/>
            </a:pPr>
            <a:r>
              <a:rPr lang="pt-BR" sz="3600" b="1" dirty="0" smtClean="0"/>
              <a:t>FONTES EXTERNAS</a:t>
            </a:r>
            <a:endParaRPr lang="pt-BR" sz="3600" b="1" dirty="0"/>
          </a:p>
          <a:p>
            <a:pPr marL="0" indent="0">
              <a:buNone/>
            </a:pPr>
            <a:r>
              <a:rPr lang="pt-BR" sz="3600" dirty="0" smtClean="0"/>
              <a:t>Aumento </a:t>
            </a:r>
            <a:r>
              <a:rPr lang="pt-BR" sz="3600" dirty="0"/>
              <a:t>das taxas de juros afetando a taxa de </a:t>
            </a:r>
            <a:r>
              <a:rPr lang="pt-BR" sz="3600" dirty="0" smtClean="0"/>
              <a:t>desconto</a:t>
            </a:r>
          </a:p>
        </p:txBody>
      </p:sp>
      <p:pic>
        <p:nvPicPr>
          <p:cNvPr id="5" name="Imagem 4"/>
          <p:cNvPicPr>
            <a:picLocks noChangeAspect="1"/>
          </p:cNvPicPr>
          <p:nvPr/>
        </p:nvPicPr>
        <p:blipFill>
          <a:blip r:embed="rId3"/>
          <a:stretch>
            <a:fillRect/>
          </a:stretch>
        </p:blipFill>
        <p:spPr>
          <a:xfrm>
            <a:off x="215094" y="2096779"/>
            <a:ext cx="7867650" cy="3758111"/>
          </a:xfrm>
          <a:prstGeom prst="rect">
            <a:avLst/>
          </a:prstGeom>
        </p:spPr>
      </p:pic>
    </p:spTree>
    <p:extLst>
      <p:ext uri="{BB962C8B-B14F-4D97-AF65-F5344CB8AC3E}">
        <p14:creationId xmlns:p14="http://schemas.microsoft.com/office/powerpoint/2010/main" val="242438627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Identificação de ativo que pode estar desvalorizado</a:t>
            </a:r>
          </a:p>
        </p:txBody>
      </p:sp>
      <p:sp>
        <p:nvSpPr>
          <p:cNvPr id="3" name="Espaço Reservado para Conteúdo 2"/>
          <p:cNvSpPr>
            <a:spLocks noGrp="1"/>
          </p:cNvSpPr>
          <p:nvPr>
            <p:ph idx="1"/>
          </p:nvPr>
        </p:nvSpPr>
        <p:spPr>
          <a:xfrm>
            <a:off x="0" y="586855"/>
            <a:ext cx="8966579" cy="2306470"/>
          </a:xfrm>
        </p:spPr>
        <p:txBody>
          <a:bodyPr>
            <a:normAutofit fontScale="92500" lnSpcReduction="20000"/>
          </a:bodyPr>
          <a:lstStyle/>
          <a:p>
            <a:pPr marL="0" indent="0">
              <a:buNone/>
            </a:pPr>
            <a:r>
              <a:rPr lang="pt-BR" sz="3600" dirty="0"/>
              <a:t>Indicativos de desvalorização do </a:t>
            </a:r>
            <a:r>
              <a:rPr lang="pt-BR" sz="3600" dirty="0" smtClean="0"/>
              <a:t>ativo:</a:t>
            </a:r>
          </a:p>
          <a:p>
            <a:pPr marL="0" indent="0">
              <a:buNone/>
            </a:pPr>
            <a:r>
              <a:rPr lang="pt-BR" sz="3600" b="1" dirty="0" smtClean="0"/>
              <a:t>FONTES EXTERNAS</a:t>
            </a:r>
            <a:endParaRPr lang="pt-BR" sz="3600" b="1" dirty="0"/>
          </a:p>
          <a:p>
            <a:pPr marL="0" indent="0">
              <a:buNone/>
            </a:pPr>
            <a:r>
              <a:rPr lang="pt-BR" sz="3600" dirty="0" smtClean="0"/>
              <a:t>O valor </a:t>
            </a:r>
            <a:r>
              <a:rPr lang="pt-BR" sz="3600" dirty="0"/>
              <a:t>contábil do </a:t>
            </a:r>
            <a:r>
              <a:rPr lang="pt-BR" sz="3600" dirty="0" smtClean="0"/>
              <a:t>Patrimônio Líquido </a:t>
            </a:r>
            <a:r>
              <a:rPr lang="pt-BR" sz="3600" dirty="0"/>
              <a:t>é maior </a:t>
            </a:r>
            <a:r>
              <a:rPr lang="pt-BR" sz="3600" dirty="0" smtClean="0"/>
              <a:t>do </a:t>
            </a:r>
            <a:r>
              <a:rPr lang="pt-BR" sz="3600" dirty="0"/>
              <a:t>que o valor de suas ações de mercado (</a:t>
            </a:r>
            <a:r>
              <a:rPr lang="pt-BR" sz="3600" dirty="0" smtClean="0"/>
              <a:t>WACC - CAPM)</a:t>
            </a:r>
          </a:p>
        </p:txBody>
      </p:sp>
      <p:pic>
        <p:nvPicPr>
          <p:cNvPr id="4" name="Imagem 3"/>
          <p:cNvPicPr>
            <a:picLocks noChangeAspect="1"/>
          </p:cNvPicPr>
          <p:nvPr/>
        </p:nvPicPr>
        <p:blipFill>
          <a:blip r:embed="rId3"/>
          <a:stretch>
            <a:fillRect/>
          </a:stretch>
        </p:blipFill>
        <p:spPr>
          <a:xfrm>
            <a:off x="380786" y="2893325"/>
            <a:ext cx="6524981" cy="3600450"/>
          </a:xfrm>
          <a:prstGeom prst="rect">
            <a:avLst/>
          </a:prstGeom>
        </p:spPr>
      </p:pic>
    </p:spTree>
    <p:extLst>
      <p:ext uri="{BB962C8B-B14F-4D97-AF65-F5344CB8AC3E}">
        <p14:creationId xmlns:p14="http://schemas.microsoft.com/office/powerpoint/2010/main" val="86346922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Identificação de ativo que pode estar desvalorizado</a:t>
            </a:r>
          </a:p>
        </p:txBody>
      </p:sp>
      <p:sp>
        <p:nvSpPr>
          <p:cNvPr id="3" name="Espaço Reservado para Conteúdo 2"/>
          <p:cNvSpPr>
            <a:spLocks noGrp="1"/>
          </p:cNvSpPr>
          <p:nvPr>
            <p:ph idx="1"/>
          </p:nvPr>
        </p:nvSpPr>
        <p:spPr>
          <a:xfrm>
            <a:off x="0" y="586855"/>
            <a:ext cx="8966579" cy="1665026"/>
          </a:xfrm>
        </p:spPr>
        <p:txBody>
          <a:bodyPr>
            <a:normAutofit fontScale="92500" lnSpcReduction="10000"/>
          </a:bodyPr>
          <a:lstStyle/>
          <a:p>
            <a:pPr marL="0" indent="0">
              <a:buNone/>
            </a:pPr>
            <a:r>
              <a:rPr lang="pt-BR" sz="3600" dirty="0"/>
              <a:t>Indicativos de desvalorização do </a:t>
            </a:r>
            <a:r>
              <a:rPr lang="pt-BR" sz="3600" dirty="0" smtClean="0"/>
              <a:t>ativo:</a:t>
            </a:r>
          </a:p>
          <a:p>
            <a:pPr marL="0" indent="0">
              <a:buNone/>
            </a:pPr>
            <a:r>
              <a:rPr lang="pt-BR" sz="3600" b="1" dirty="0" smtClean="0"/>
              <a:t>FONTES INTERNAS</a:t>
            </a:r>
          </a:p>
          <a:p>
            <a:pPr marL="0" indent="0">
              <a:buNone/>
            </a:pPr>
            <a:r>
              <a:rPr lang="pt-BR" sz="3600" dirty="0" smtClean="0"/>
              <a:t>Evidencia </a:t>
            </a:r>
            <a:r>
              <a:rPr lang="pt-BR" sz="3600" dirty="0"/>
              <a:t>de obsolescência ou dano </a:t>
            </a:r>
            <a:r>
              <a:rPr lang="pt-BR" sz="3600" dirty="0" smtClean="0"/>
              <a:t>físico</a:t>
            </a:r>
          </a:p>
        </p:txBody>
      </p:sp>
      <p:pic>
        <p:nvPicPr>
          <p:cNvPr id="4" name="Imagem 3"/>
          <p:cNvPicPr>
            <a:picLocks noChangeAspect="1"/>
          </p:cNvPicPr>
          <p:nvPr/>
        </p:nvPicPr>
        <p:blipFill>
          <a:blip r:embed="rId3"/>
          <a:stretch>
            <a:fillRect/>
          </a:stretch>
        </p:blipFill>
        <p:spPr>
          <a:xfrm>
            <a:off x="177348" y="2251881"/>
            <a:ext cx="8789230" cy="3765645"/>
          </a:xfrm>
          <a:prstGeom prst="rect">
            <a:avLst/>
          </a:prstGeom>
        </p:spPr>
      </p:pic>
    </p:spTree>
    <p:extLst>
      <p:ext uri="{BB962C8B-B14F-4D97-AF65-F5344CB8AC3E}">
        <p14:creationId xmlns:p14="http://schemas.microsoft.com/office/powerpoint/2010/main" val="76114514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Identificação de ativo que pode estar desvalorizado</a:t>
            </a:r>
          </a:p>
        </p:txBody>
      </p:sp>
      <p:sp>
        <p:nvSpPr>
          <p:cNvPr id="3" name="Espaço Reservado para Conteúdo 2"/>
          <p:cNvSpPr>
            <a:spLocks noGrp="1"/>
          </p:cNvSpPr>
          <p:nvPr>
            <p:ph idx="1"/>
          </p:nvPr>
        </p:nvSpPr>
        <p:spPr>
          <a:xfrm>
            <a:off x="0" y="586855"/>
            <a:ext cx="8966579" cy="1801504"/>
          </a:xfrm>
        </p:spPr>
        <p:txBody>
          <a:bodyPr>
            <a:normAutofit fontScale="85000" lnSpcReduction="20000"/>
          </a:bodyPr>
          <a:lstStyle/>
          <a:p>
            <a:pPr marL="0" indent="0">
              <a:buNone/>
            </a:pPr>
            <a:r>
              <a:rPr lang="pt-BR" sz="3600" dirty="0"/>
              <a:t>Indicativos de desvalorização do </a:t>
            </a:r>
            <a:r>
              <a:rPr lang="pt-BR" sz="3600" dirty="0" smtClean="0"/>
              <a:t>ativo:</a:t>
            </a:r>
          </a:p>
          <a:p>
            <a:pPr marL="0" indent="0">
              <a:buNone/>
            </a:pPr>
            <a:r>
              <a:rPr lang="pt-BR" sz="3600" b="1" dirty="0" smtClean="0"/>
              <a:t>FONTES INTERNAS</a:t>
            </a:r>
            <a:endParaRPr lang="pt-BR" sz="3600" b="1" dirty="0"/>
          </a:p>
          <a:p>
            <a:pPr marL="0" indent="0">
              <a:buNone/>
            </a:pPr>
            <a:r>
              <a:rPr lang="pt-BR" sz="3600" dirty="0" smtClean="0"/>
              <a:t>Mudanças </a:t>
            </a:r>
            <a:r>
              <a:rPr lang="pt-BR" sz="3600" dirty="0"/>
              <a:t>na empresa, descontinuidade ou reestruturação da operação, em relação aos </a:t>
            </a:r>
            <a:r>
              <a:rPr lang="pt-BR" sz="3600" dirty="0" smtClean="0"/>
              <a:t>ativos.</a:t>
            </a:r>
          </a:p>
        </p:txBody>
      </p:sp>
      <p:pic>
        <p:nvPicPr>
          <p:cNvPr id="4" name="Imagem 3"/>
          <p:cNvPicPr>
            <a:picLocks noChangeAspect="1"/>
          </p:cNvPicPr>
          <p:nvPr/>
        </p:nvPicPr>
        <p:blipFill>
          <a:blip r:embed="rId3"/>
          <a:stretch>
            <a:fillRect/>
          </a:stretch>
        </p:blipFill>
        <p:spPr>
          <a:xfrm>
            <a:off x="176142" y="2497540"/>
            <a:ext cx="7372350" cy="3780430"/>
          </a:xfrm>
          <a:prstGeom prst="rect">
            <a:avLst/>
          </a:prstGeom>
        </p:spPr>
      </p:pic>
    </p:spTree>
    <p:extLst>
      <p:ext uri="{BB962C8B-B14F-4D97-AF65-F5344CB8AC3E}">
        <p14:creationId xmlns:p14="http://schemas.microsoft.com/office/powerpoint/2010/main" val="118967845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Identificação de ativo que pode estar desvalorizado</a:t>
            </a:r>
          </a:p>
        </p:txBody>
      </p:sp>
      <p:sp>
        <p:nvSpPr>
          <p:cNvPr id="3" name="Espaço Reservado para Conteúdo 2"/>
          <p:cNvSpPr>
            <a:spLocks noGrp="1"/>
          </p:cNvSpPr>
          <p:nvPr>
            <p:ph idx="1"/>
          </p:nvPr>
        </p:nvSpPr>
        <p:spPr>
          <a:xfrm>
            <a:off x="0" y="586854"/>
            <a:ext cx="8966579" cy="6086901"/>
          </a:xfrm>
        </p:spPr>
        <p:txBody>
          <a:bodyPr>
            <a:normAutofit fontScale="70000" lnSpcReduction="20000"/>
          </a:bodyPr>
          <a:lstStyle/>
          <a:p>
            <a:pPr marL="0" indent="0">
              <a:buNone/>
            </a:pPr>
            <a:r>
              <a:rPr lang="pt-BR" sz="3600" dirty="0"/>
              <a:t>Indicativos de desvalorização do </a:t>
            </a:r>
            <a:r>
              <a:rPr lang="pt-BR" sz="3600" dirty="0" smtClean="0"/>
              <a:t>ativo:</a:t>
            </a:r>
          </a:p>
          <a:p>
            <a:pPr marL="0" indent="0">
              <a:buNone/>
            </a:pPr>
            <a:r>
              <a:rPr lang="pt-BR" sz="3600" b="1" dirty="0" smtClean="0"/>
              <a:t>FONTES INTERNAS</a:t>
            </a:r>
            <a:endParaRPr lang="pt-BR" sz="3600" b="1" dirty="0"/>
          </a:p>
          <a:p>
            <a:pPr marL="0" indent="0">
              <a:buNone/>
            </a:pPr>
            <a:r>
              <a:rPr lang="pt-BR" sz="3600" u="sng" dirty="0" smtClean="0"/>
              <a:t>Alteração </a:t>
            </a:r>
            <a:r>
              <a:rPr lang="pt-BR" sz="3600" u="sng" dirty="0"/>
              <a:t>nos relatórios interno em relação ao </a:t>
            </a:r>
            <a:r>
              <a:rPr lang="pt-BR" sz="3600" u="sng" dirty="0" smtClean="0"/>
              <a:t>orçado</a:t>
            </a:r>
            <a:endParaRPr lang="pt-BR" sz="3600" dirty="0" smtClean="0"/>
          </a:p>
          <a:p>
            <a:pPr marL="0" indent="0">
              <a:buNone/>
            </a:pPr>
            <a:endParaRPr lang="pt-BR" sz="3600" dirty="0" smtClean="0">
              <a:solidFill>
                <a:srgbClr val="C00000"/>
              </a:solidFill>
            </a:endParaRPr>
          </a:p>
          <a:p>
            <a:pPr marL="0" indent="0">
              <a:buNone/>
            </a:pPr>
            <a:r>
              <a:rPr lang="pt-BR" sz="3600" dirty="0"/>
              <a:t>Alteração nos relatórios para preparação do Fluxo de Caixa para determinar o Valor Presente do ativo imobilizado</a:t>
            </a:r>
            <a:r>
              <a:rPr lang="pt-BR" sz="3600" dirty="0" smtClean="0"/>
              <a:t>.</a:t>
            </a:r>
            <a:endParaRPr lang="pt-BR" sz="3600" dirty="0" smtClean="0">
              <a:solidFill>
                <a:srgbClr val="C00000"/>
              </a:solidFill>
            </a:endParaRPr>
          </a:p>
          <a:p>
            <a:pPr marL="0" indent="0">
              <a:buNone/>
            </a:pPr>
            <a:r>
              <a:rPr lang="pt-BR" sz="3600" dirty="0" smtClean="0">
                <a:solidFill>
                  <a:srgbClr val="C00000"/>
                </a:solidFill>
              </a:rPr>
              <a:t>FLUXO </a:t>
            </a:r>
            <a:r>
              <a:rPr lang="pt-BR" sz="3600" dirty="0">
                <a:solidFill>
                  <a:srgbClr val="C00000"/>
                </a:solidFill>
              </a:rPr>
              <a:t>DE CAIXA ORÇADO</a:t>
            </a:r>
            <a:endParaRPr lang="pt-BR" sz="3600" dirty="0"/>
          </a:p>
          <a:p>
            <a:pPr marL="0" indent="0">
              <a:buNone/>
            </a:pPr>
            <a:endParaRPr lang="pt-BR" sz="3600" dirty="0"/>
          </a:p>
          <a:p>
            <a:pPr marL="0" indent="0">
              <a:buNone/>
            </a:pPr>
            <a:r>
              <a:rPr lang="pt-BR" sz="3600" dirty="0"/>
              <a:t>Evidenciar a desvalorizado</a:t>
            </a:r>
          </a:p>
          <a:p>
            <a:pPr marL="742950" indent="-742950">
              <a:buAutoNum type="alphaLcParenR"/>
            </a:pPr>
            <a:r>
              <a:rPr lang="pt-BR" sz="3600" dirty="0"/>
              <a:t>comparação no fluxo de caixa orçado para adquirir o ativo estar a maior que o originalmente orçado; </a:t>
            </a:r>
          </a:p>
          <a:p>
            <a:pPr marL="742950" indent="-742950">
              <a:buAutoNum type="alphaLcParenR"/>
            </a:pPr>
            <a:r>
              <a:rPr lang="pt-BR" sz="3600" dirty="0"/>
              <a:t>fluxo de caixa líquidos realizados ou resultado operacional estar a menor ao orçado; </a:t>
            </a:r>
          </a:p>
          <a:p>
            <a:pPr marL="742950" indent="-742950">
              <a:buAutoNum type="alphaLcParenR"/>
            </a:pPr>
            <a:r>
              <a:rPr lang="pt-BR" sz="3600" dirty="0"/>
              <a:t>queda nos fluxos de caixa orçados ou no lucro operacional, ou prejuízo desempenho econômico de um ativo é ou será pior que o esperado</a:t>
            </a:r>
            <a:r>
              <a:rPr lang="pt-BR" sz="3600" dirty="0" smtClean="0"/>
              <a:t>.</a:t>
            </a:r>
            <a:endParaRPr lang="pt-BR" sz="3600" dirty="0"/>
          </a:p>
        </p:txBody>
      </p:sp>
    </p:spTree>
    <p:extLst>
      <p:ext uri="{BB962C8B-B14F-4D97-AF65-F5344CB8AC3E}">
        <p14:creationId xmlns:p14="http://schemas.microsoft.com/office/powerpoint/2010/main" val="154706305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Mensuração do valor recuperável</a:t>
            </a:r>
          </a:p>
        </p:txBody>
      </p:sp>
      <p:sp>
        <p:nvSpPr>
          <p:cNvPr id="3" name="Espaço Reservado para Conteúdo 2"/>
          <p:cNvSpPr>
            <a:spLocks noGrp="1"/>
          </p:cNvSpPr>
          <p:nvPr>
            <p:ph idx="1"/>
          </p:nvPr>
        </p:nvSpPr>
        <p:spPr>
          <a:xfrm>
            <a:off x="0" y="586853"/>
            <a:ext cx="8966579" cy="6127845"/>
          </a:xfrm>
        </p:spPr>
        <p:txBody>
          <a:bodyPr>
            <a:normAutofit fontScale="70000" lnSpcReduction="20000"/>
          </a:bodyPr>
          <a:lstStyle/>
          <a:p>
            <a:pPr marL="0" indent="0">
              <a:buNone/>
            </a:pPr>
            <a:r>
              <a:rPr lang="pt-BR" sz="3600" b="1" dirty="0"/>
              <a:t>Valor justo líquido de despesa de </a:t>
            </a:r>
            <a:r>
              <a:rPr lang="pt-BR" sz="3600" b="1" dirty="0" smtClean="0"/>
              <a:t>venda</a:t>
            </a:r>
          </a:p>
          <a:p>
            <a:pPr marL="0" indent="0">
              <a:buNone/>
            </a:pPr>
            <a:r>
              <a:rPr lang="pt-BR" sz="3600" dirty="0" smtClean="0"/>
              <a:t>É </a:t>
            </a:r>
            <a:r>
              <a:rPr lang="pt-BR" sz="3600" dirty="0"/>
              <a:t>o </a:t>
            </a:r>
            <a:r>
              <a:rPr lang="pt-BR" sz="3600" u="sng" dirty="0"/>
              <a:t>preço de venda </a:t>
            </a:r>
            <a:r>
              <a:rPr lang="pt-BR" sz="3600" dirty="0"/>
              <a:t>firme em transação em bases comutativas, entre partes conhecedoras e interessadas, ajustado por despesas adicionais que seriam diretamente atribuíveis à venda do ativo. </a:t>
            </a:r>
          </a:p>
          <a:p>
            <a:pPr marL="0" indent="0">
              <a:buNone/>
            </a:pPr>
            <a:r>
              <a:rPr lang="pt-BR" sz="3600" dirty="0"/>
              <a:t>Não havendo contrato, mas o ativo for negociado em mercado ativo, ou a melhor informação disponível ao termino do período de reporte, </a:t>
            </a:r>
            <a:r>
              <a:rPr lang="pt-BR" sz="3600" u="sng" dirty="0"/>
              <a:t>o preço de mercado ajustado a despesa de baixa passa a ser o valor justo</a:t>
            </a:r>
            <a:r>
              <a:rPr lang="pt-BR" sz="3600" dirty="0"/>
              <a:t>.</a:t>
            </a:r>
          </a:p>
          <a:p>
            <a:pPr marL="0" indent="0">
              <a:buNone/>
            </a:pPr>
            <a:r>
              <a:rPr lang="pt-BR" sz="3600" dirty="0"/>
              <a:t>Exemplos de tipos de despesas deduzidas ao valor justo:</a:t>
            </a:r>
          </a:p>
          <a:p>
            <a:pPr marL="0" indent="0">
              <a:buNone/>
            </a:pPr>
            <a:r>
              <a:rPr lang="pt-BR" sz="3600" dirty="0"/>
              <a:t>•	Despesas legais, tributos (ICMS, PIS, COFINS etc.)</a:t>
            </a:r>
          </a:p>
          <a:p>
            <a:pPr marL="0" indent="0">
              <a:buNone/>
            </a:pPr>
            <a:r>
              <a:rPr lang="pt-BR" sz="3600" dirty="0"/>
              <a:t>•	Despesas com a remoção do ativo</a:t>
            </a:r>
          </a:p>
          <a:p>
            <a:pPr marL="0" indent="0">
              <a:buNone/>
            </a:pPr>
            <a:r>
              <a:rPr lang="pt-BR" sz="3600" dirty="0"/>
              <a:t>•	Gastos diretos incrementais para deixar o ativo em condição de venda.</a:t>
            </a:r>
          </a:p>
          <a:p>
            <a:pPr marL="0" indent="0">
              <a:buNone/>
            </a:pPr>
            <a:r>
              <a:rPr lang="pt-BR" sz="3600" dirty="0"/>
              <a:t>Não são despesas incrementais para a baixa do ativo: </a:t>
            </a:r>
          </a:p>
          <a:p>
            <a:pPr marL="0" indent="0">
              <a:buNone/>
            </a:pPr>
            <a:r>
              <a:rPr lang="pt-BR" sz="3600" dirty="0"/>
              <a:t>•	Despesas com demissão de empregados </a:t>
            </a:r>
          </a:p>
          <a:p>
            <a:pPr marL="0" indent="0">
              <a:buNone/>
            </a:pPr>
            <a:r>
              <a:rPr lang="pt-BR" sz="3600" dirty="0"/>
              <a:t>•	Despesas associadas à redução ou reorganização de um negócio em seguida à </a:t>
            </a:r>
            <a:r>
              <a:rPr lang="pt-BR" sz="3600" dirty="0" smtClean="0"/>
              <a:t>baixa</a:t>
            </a:r>
            <a:endParaRPr lang="pt-BR" sz="3600" dirty="0"/>
          </a:p>
        </p:txBody>
      </p:sp>
    </p:spTree>
    <p:extLst>
      <p:ext uri="{BB962C8B-B14F-4D97-AF65-F5344CB8AC3E}">
        <p14:creationId xmlns:p14="http://schemas.microsoft.com/office/powerpoint/2010/main" val="324291263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Mensuração do valor recuperável</a:t>
            </a:r>
          </a:p>
        </p:txBody>
      </p:sp>
      <p:sp>
        <p:nvSpPr>
          <p:cNvPr id="3" name="Espaço Reservado para Conteúdo 2"/>
          <p:cNvSpPr>
            <a:spLocks noGrp="1"/>
          </p:cNvSpPr>
          <p:nvPr>
            <p:ph idx="1"/>
          </p:nvPr>
        </p:nvSpPr>
        <p:spPr>
          <a:xfrm>
            <a:off x="0" y="586854"/>
            <a:ext cx="8966579" cy="4285397"/>
          </a:xfrm>
        </p:spPr>
        <p:txBody>
          <a:bodyPr>
            <a:normAutofit/>
          </a:bodyPr>
          <a:lstStyle/>
          <a:p>
            <a:pPr marL="0" indent="0">
              <a:buNone/>
            </a:pPr>
            <a:r>
              <a:rPr lang="pt-BR" sz="3600" b="1" dirty="0"/>
              <a:t>Unidade geradora de caixa</a:t>
            </a:r>
            <a:r>
              <a:rPr lang="pt-BR" sz="3600" dirty="0"/>
              <a:t> é o </a:t>
            </a:r>
            <a:r>
              <a:rPr lang="pt-BR" sz="3600" u="sng" dirty="0"/>
              <a:t>menor </a:t>
            </a:r>
            <a:r>
              <a:rPr lang="pt-BR" sz="3600" dirty="0"/>
              <a:t>grupo identificável de ativos que </a:t>
            </a:r>
            <a:r>
              <a:rPr lang="pt-BR" sz="3600" dirty="0">
                <a:effectLst>
                  <a:outerShdw blurRad="38100" dist="38100" dir="2700000" algn="tl">
                    <a:srgbClr val="000000">
                      <a:alpha val="43137"/>
                    </a:srgbClr>
                  </a:outerShdw>
                </a:effectLst>
              </a:rPr>
              <a:t>gera entradas de </a:t>
            </a:r>
            <a:r>
              <a:rPr lang="pt-BR" sz="3600" dirty="0" smtClean="0">
                <a:effectLst>
                  <a:outerShdw blurRad="38100" dist="38100" dir="2700000" algn="tl">
                    <a:srgbClr val="000000">
                      <a:alpha val="43137"/>
                    </a:srgbClr>
                  </a:outerShdw>
                </a:effectLst>
              </a:rPr>
              <a:t>caixa.</a:t>
            </a:r>
          </a:p>
          <a:p>
            <a:pPr marL="0" indent="0">
              <a:buNone/>
            </a:pPr>
            <a:endParaRPr lang="pt-BR" sz="3600" dirty="0">
              <a:effectLst>
                <a:outerShdw blurRad="38100" dist="38100" dir="2700000" algn="tl">
                  <a:srgbClr val="000000">
                    <a:alpha val="43137"/>
                  </a:srgbClr>
                </a:outerShdw>
              </a:effectLst>
            </a:endParaRPr>
          </a:p>
          <a:p>
            <a:pPr marL="0" indent="0">
              <a:buNone/>
            </a:pPr>
            <a:r>
              <a:rPr lang="pt-BR" sz="3600" dirty="0" smtClean="0"/>
              <a:t>Entradas </a:t>
            </a:r>
            <a:r>
              <a:rPr lang="pt-BR" sz="3600" dirty="0"/>
              <a:t>essas que são em grande parte </a:t>
            </a:r>
            <a:r>
              <a:rPr lang="pt-BR" sz="3600" u="sng" dirty="0"/>
              <a:t>independentes das entradas</a:t>
            </a:r>
            <a:r>
              <a:rPr lang="pt-BR" sz="3600" dirty="0"/>
              <a:t> de caixa de outros ativos ou outros grupos de ativos.</a:t>
            </a:r>
          </a:p>
        </p:txBody>
      </p:sp>
    </p:spTree>
    <p:extLst>
      <p:ext uri="{BB962C8B-B14F-4D97-AF65-F5344CB8AC3E}">
        <p14:creationId xmlns:p14="http://schemas.microsoft.com/office/powerpoint/2010/main" val="3679177986"/>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Base para estimativas de fluxos de caixa futuros</a:t>
            </a:r>
          </a:p>
        </p:txBody>
      </p:sp>
      <p:sp>
        <p:nvSpPr>
          <p:cNvPr id="3" name="Espaço Reservado para Conteúdo 2"/>
          <p:cNvSpPr>
            <a:spLocks noGrp="1"/>
          </p:cNvSpPr>
          <p:nvPr>
            <p:ph idx="1"/>
          </p:nvPr>
        </p:nvSpPr>
        <p:spPr>
          <a:xfrm>
            <a:off x="0" y="586854"/>
            <a:ext cx="8966579" cy="6271146"/>
          </a:xfrm>
        </p:spPr>
        <p:txBody>
          <a:bodyPr>
            <a:normAutofit/>
          </a:bodyPr>
          <a:lstStyle/>
          <a:p>
            <a:pPr marL="0" indent="0" algn="ctr">
              <a:buNone/>
            </a:pPr>
            <a:endParaRPr lang="pt-BR" sz="3600" dirty="0" smtClean="0"/>
          </a:p>
          <a:p>
            <a:pPr marL="0" indent="0" algn="ctr">
              <a:buNone/>
            </a:pPr>
            <a:r>
              <a:rPr lang="pt-BR" sz="3600" dirty="0" smtClean="0"/>
              <a:t>Mensurar </a:t>
            </a:r>
            <a:r>
              <a:rPr lang="pt-BR" sz="3600" b="1" dirty="0"/>
              <a:t>o valor em uso</a:t>
            </a:r>
            <a:r>
              <a:rPr lang="pt-BR" sz="3600" dirty="0"/>
              <a:t> a </a:t>
            </a:r>
            <a:r>
              <a:rPr lang="pt-BR" sz="3600" dirty="0" smtClean="0"/>
              <a:t>entidade</a:t>
            </a:r>
          </a:p>
          <a:p>
            <a:pPr marL="0" indent="0" algn="ctr">
              <a:buNone/>
            </a:pPr>
            <a:r>
              <a:rPr lang="pt-BR" sz="3600" dirty="0" smtClean="0"/>
              <a:t>(CPC </a:t>
            </a:r>
            <a:r>
              <a:rPr lang="pt-BR" sz="3600" dirty="0"/>
              <a:t>01, 30 a 32):</a:t>
            </a:r>
          </a:p>
          <a:p>
            <a:pPr marL="0" indent="0">
              <a:buNone/>
            </a:pPr>
            <a:endParaRPr lang="pt-BR" sz="3600" dirty="0" smtClean="0"/>
          </a:p>
          <a:p>
            <a:pPr marL="0" indent="0">
              <a:buNone/>
            </a:pPr>
            <a:endParaRPr lang="pt-BR" sz="3600" dirty="0"/>
          </a:p>
          <a:p>
            <a:pPr marL="0" indent="0" algn="ctr">
              <a:buNone/>
            </a:pPr>
            <a:r>
              <a:rPr lang="pt-BR" sz="3600" b="1" dirty="0">
                <a:solidFill>
                  <a:srgbClr val="FF0000"/>
                </a:solidFill>
              </a:rPr>
              <a:t>Base para estimativas </a:t>
            </a:r>
            <a:r>
              <a:rPr lang="pt-BR" sz="3600" b="1" dirty="0" smtClean="0">
                <a:solidFill>
                  <a:srgbClr val="FF0000"/>
                </a:solidFill>
              </a:rPr>
              <a:t>de</a:t>
            </a:r>
          </a:p>
          <a:p>
            <a:pPr marL="0" indent="0" algn="ctr">
              <a:buNone/>
            </a:pPr>
            <a:r>
              <a:rPr lang="pt-BR" sz="3600" b="1" dirty="0" smtClean="0">
                <a:solidFill>
                  <a:srgbClr val="FF0000"/>
                </a:solidFill>
              </a:rPr>
              <a:t> </a:t>
            </a:r>
            <a:r>
              <a:rPr lang="pt-BR" sz="3600" b="1" dirty="0">
                <a:solidFill>
                  <a:srgbClr val="FF0000"/>
                </a:solidFill>
              </a:rPr>
              <a:t>fluxos de caixa futuros</a:t>
            </a:r>
            <a:endParaRPr lang="pt-BR" sz="3600" dirty="0" smtClean="0"/>
          </a:p>
        </p:txBody>
      </p:sp>
    </p:spTree>
    <p:extLst>
      <p:ext uri="{BB962C8B-B14F-4D97-AF65-F5344CB8AC3E}">
        <p14:creationId xmlns:p14="http://schemas.microsoft.com/office/powerpoint/2010/main" val="56963751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Rectangle 2"/>
          <p:cNvSpPr>
            <a:spLocks noGrp="1" noChangeArrowheads="1"/>
          </p:cNvSpPr>
          <p:nvPr>
            <p:ph type="body" idx="1"/>
          </p:nvPr>
        </p:nvSpPr>
        <p:spPr>
          <a:xfrm>
            <a:off x="552734" y="382138"/>
            <a:ext cx="8229600" cy="5786650"/>
          </a:xfrm>
          <a:noFill/>
        </p:spPr>
        <p:txBody>
          <a:bodyPr/>
          <a:lstStyle/>
          <a:p>
            <a:pPr marL="609600" indent="-609600" algn="ctr" eaLnBrk="1" hangingPunct="1">
              <a:lnSpc>
                <a:spcPct val="80000"/>
              </a:lnSpc>
              <a:buFont typeface="Wingdings" pitchFamily="2" charset="2"/>
              <a:buNone/>
            </a:pPr>
            <a:endParaRPr lang="pt-BR" altLang="pt-BR" sz="2400" b="1" dirty="0" smtClean="0">
              <a:ea typeface="ＭＳ Ｐゴシック" pitchFamily="34" charset="-128"/>
            </a:endParaRPr>
          </a:p>
          <a:p>
            <a:pPr marL="609600" indent="-609600" eaLnBrk="1" hangingPunct="1">
              <a:lnSpc>
                <a:spcPct val="80000"/>
              </a:lnSpc>
              <a:buFont typeface="Wingdings" pitchFamily="2" charset="2"/>
              <a:buNone/>
            </a:pPr>
            <a:endParaRPr lang="pt-BR" altLang="pt-BR" sz="2400" b="1" dirty="0" smtClean="0">
              <a:ea typeface="ＭＳ Ｐゴシック" pitchFamily="34" charset="-128"/>
            </a:endParaRPr>
          </a:p>
          <a:p>
            <a:pPr marL="609600" indent="-609600" eaLnBrk="1" hangingPunct="1">
              <a:lnSpc>
                <a:spcPct val="80000"/>
              </a:lnSpc>
              <a:buFont typeface="Wingdings" pitchFamily="2" charset="2"/>
              <a:buNone/>
            </a:pPr>
            <a:endParaRPr lang="pt-BR" altLang="pt-BR" sz="2400" b="1" dirty="0">
              <a:ea typeface="ＭＳ Ｐゴシック" pitchFamily="34" charset="-128"/>
            </a:endParaRPr>
          </a:p>
          <a:p>
            <a:pPr marL="609600" indent="-609600" eaLnBrk="1" hangingPunct="1">
              <a:lnSpc>
                <a:spcPct val="80000"/>
              </a:lnSpc>
              <a:buFont typeface="Wingdings" pitchFamily="2" charset="2"/>
              <a:buNone/>
            </a:pPr>
            <a:r>
              <a:rPr lang="pt-BR" altLang="pt-BR" sz="2400" b="1" dirty="0" smtClean="0">
                <a:ea typeface="ＭＳ Ｐゴシック" pitchFamily="34" charset="-128"/>
              </a:rPr>
              <a:t>Parte II</a:t>
            </a:r>
          </a:p>
          <a:p>
            <a:pPr marL="609600" indent="-609600" algn="ctr" eaLnBrk="1" hangingPunct="1">
              <a:lnSpc>
                <a:spcPct val="80000"/>
              </a:lnSpc>
              <a:buFont typeface="Wingdings" pitchFamily="2" charset="2"/>
              <a:buNone/>
            </a:pPr>
            <a:r>
              <a:rPr lang="pt-BR" altLang="pt-BR" sz="2400" b="1" dirty="0" smtClean="0">
                <a:ea typeface="ＭＳ Ｐゴシック" pitchFamily="34" charset="-128"/>
              </a:rPr>
              <a:t>IMPAIRMENT / ADOÇÃO INICIAL</a:t>
            </a:r>
          </a:p>
          <a:p>
            <a:pPr marL="609600" indent="-609600" algn="ctr" eaLnBrk="1" hangingPunct="1">
              <a:lnSpc>
                <a:spcPct val="80000"/>
              </a:lnSpc>
              <a:buFont typeface="Wingdings" pitchFamily="2" charset="2"/>
              <a:buNone/>
            </a:pPr>
            <a:endParaRPr lang="pt-BR" altLang="pt-BR" sz="2400" b="1" dirty="0">
              <a:ea typeface="ＭＳ Ｐゴシック" pitchFamily="34" charset="-128"/>
            </a:endParaRPr>
          </a:p>
          <a:p>
            <a:pPr marL="609600" indent="-609600" algn="ctr" eaLnBrk="1" hangingPunct="1">
              <a:lnSpc>
                <a:spcPct val="80000"/>
              </a:lnSpc>
              <a:buFont typeface="Wingdings" pitchFamily="2" charset="2"/>
              <a:buNone/>
            </a:pPr>
            <a:r>
              <a:rPr lang="pt-BR" altLang="pt-BR" sz="2400" b="1" dirty="0" smtClean="0">
                <a:ea typeface="ＭＳ Ｐゴシック" pitchFamily="34" charset="-128"/>
              </a:rPr>
              <a:t>ARRENDAMENTO MERCANTIL</a:t>
            </a:r>
          </a:p>
          <a:p>
            <a:pPr marL="609600" indent="-609600" algn="ctr" eaLnBrk="1" hangingPunct="1">
              <a:lnSpc>
                <a:spcPct val="80000"/>
              </a:lnSpc>
              <a:buFont typeface="Wingdings" pitchFamily="2" charset="2"/>
              <a:buNone/>
            </a:pPr>
            <a:endParaRPr lang="pt-BR" altLang="pt-BR" sz="2400" b="1" dirty="0">
              <a:ea typeface="ＭＳ Ｐゴシック" pitchFamily="34" charset="-128"/>
            </a:endParaRPr>
          </a:p>
          <a:p>
            <a:pPr marL="609600" indent="-609600" algn="ctr" eaLnBrk="1" hangingPunct="1">
              <a:lnSpc>
                <a:spcPct val="80000"/>
              </a:lnSpc>
              <a:buFont typeface="Wingdings" pitchFamily="2" charset="2"/>
              <a:buNone/>
            </a:pPr>
            <a:r>
              <a:rPr lang="pt-BR" altLang="pt-BR" sz="2400" b="1" dirty="0" smtClean="0">
                <a:solidFill>
                  <a:srgbClr val="000000"/>
                </a:solidFill>
                <a:ea typeface="ＭＳ Ｐゴシック" pitchFamily="34" charset="-128"/>
              </a:rPr>
              <a:t>IMPOSTOS/CONTROLES EM GERAL</a:t>
            </a:r>
          </a:p>
          <a:p>
            <a:pPr marL="609600" indent="-609600" algn="ctr" eaLnBrk="1" hangingPunct="1">
              <a:lnSpc>
                <a:spcPct val="80000"/>
              </a:lnSpc>
              <a:buFont typeface="Wingdings" pitchFamily="2" charset="2"/>
              <a:buNone/>
            </a:pPr>
            <a:endParaRPr lang="pt-BR" altLang="pt-BR" sz="2400" dirty="0" smtClean="0">
              <a:ea typeface="ＭＳ Ｐゴシック" pitchFamily="34" charset="-128"/>
            </a:endParaRPr>
          </a:p>
        </p:txBody>
      </p:sp>
    </p:spTree>
    <p:extLst>
      <p:ext uri="{BB962C8B-B14F-4D97-AF65-F5344CB8AC3E}">
        <p14:creationId xmlns:p14="http://schemas.microsoft.com/office/powerpoint/2010/main" val="6405367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68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68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568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9568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682"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Base para estimativas de fluxos de caixa futuros</a:t>
            </a:r>
          </a:p>
        </p:txBody>
      </p:sp>
      <p:sp>
        <p:nvSpPr>
          <p:cNvPr id="3" name="Espaço Reservado para Conteúdo 2"/>
          <p:cNvSpPr>
            <a:spLocks noGrp="1"/>
          </p:cNvSpPr>
          <p:nvPr>
            <p:ph idx="1"/>
          </p:nvPr>
        </p:nvSpPr>
        <p:spPr>
          <a:xfrm>
            <a:off x="0" y="586854"/>
            <a:ext cx="8966579" cy="5759355"/>
          </a:xfrm>
        </p:spPr>
        <p:txBody>
          <a:bodyPr>
            <a:normAutofit fontScale="70000" lnSpcReduction="20000"/>
          </a:bodyPr>
          <a:lstStyle/>
          <a:p>
            <a:pPr marL="0" indent="0">
              <a:buNone/>
            </a:pPr>
            <a:r>
              <a:rPr lang="pt-BR" sz="3600" dirty="0"/>
              <a:t>Ao mensurar </a:t>
            </a:r>
            <a:r>
              <a:rPr lang="pt-BR" sz="3600" b="1" dirty="0"/>
              <a:t>o valor em uso</a:t>
            </a:r>
            <a:r>
              <a:rPr lang="pt-BR" sz="3600" dirty="0"/>
              <a:t> a entidade deve </a:t>
            </a:r>
            <a:r>
              <a:rPr lang="pt-BR" sz="3600" dirty="0" smtClean="0"/>
              <a:t>(itens </a:t>
            </a:r>
            <a:r>
              <a:rPr lang="pt-BR" sz="3600" dirty="0"/>
              <a:t>30 a 32):</a:t>
            </a:r>
          </a:p>
          <a:p>
            <a:pPr marL="742950" indent="-742950">
              <a:buAutoNum type="alphaLcParenBoth"/>
            </a:pPr>
            <a:r>
              <a:rPr lang="pt-BR" sz="3600" dirty="0" smtClean="0"/>
              <a:t>basear </a:t>
            </a:r>
            <a:r>
              <a:rPr lang="pt-BR" sz="3600" dirty="0"/>
              <a:t>nas melhores projeções de fluxo de caixa, </a:t>
            </a:r>
            <a:r>
              <a:rPr lang="pt-BR" sz="3600" u="sng" dirty="0"/>
              <a:t>condições econômicas</a:t>
            </a:r>
            <a:r>
              <a:rPr lang="pt-BR" sz="3600" dirty="0"/>
              <a:t> (cenário externo) que existirão ao longo da vida útil remanescente do ativo. </a:t>
            </a:r>
            <a:endParaRPr lang="pt-BR" sz="3600" dirty="0" smtClean="0"/>
          </a:p>
          <a:p>
            <a:pPr marL="742950" indent="-742950">
              <a:buAutoNum type="alphaLcParenBoth"/>
            </a:pPr>
            <a:r>
              <a:rPr lang="pt-BR" sz="3600" dirty="0"/>
              <a:t>basear as projeções de orçamentos </a:t>
            </a:r>
            <a:r>
              <a:rPr lang="pt-BR" sz="3600" u="sng" dirty="0"/>
              <a:t>financeiros</a:t>
            </a:r>
            <a:r>
              <a:rPr lang="pt-BR" sz="3600" dirty="0"/>
              <a:t>, excluir qualquer estimativa de reestruturações futuras ou da melhoria ou aprimoramento do desempenho do ativo</a:t>
            </a:r>
            <a:r>
              <a:rPr lang="pt-BR" sz="3600" dirty="0" smtClean="0"/>
              <a:t>.</a:t>
            </a:r>
          </a:p>
          <a:p>
            <a:pPr marL="742950" indent="-742950">
              <a:buAutoNum type="alphaLcParenBoth"/>
            </a:pPr>
            <a:r>
              <a:rPr lang="pt-BR" sz="3600" dirty="0" smtClean="0"/>
              <a:t>Orçamentos </a:t>
            </a:r>
            <a:r>
              <a:rPr lang="pt-BR" sz="3600" dirty="0"/>
              <a:t>devem abranger o período máximo de cinco anos ou maior com justificativa</a:t>
            </a:r>
            <a:r>
              <a:rPr lang="pt-BR" sz="3600" dirty="0" smtClean="0"/>
              <a:t>;</a:t>
            </a:r>
          </a:p>
          <a:p>
            <a:pPr marL="742950" indent="-742950">
              <a:buAutoNum type="alphaLcParenBoth"/>
            </a:pPr>
            <a:r>
              <a:rPr lang="pt-BR" sz="3600" dirty="0" smtClean="0"/>
              <a:t>Usar uma </a:t>
            </a:r>
            <a:r>
              <a:rPr lang="pt-BR" sz="3600" u="sng" dirty="0"/>
              <a:t>taxa de crescimento estável</a:t>
            </a:r>
            <a:r>
              <a:rPr lang="pt-BR" sz="3600" dirty="0"/>
              <a:t> ou decrescente para anos subsequentes, devidamente justificada. </a:t>
            </a:r>
            <a:endParaRPr lang="pt-BR" sz="3600" dirty="0" smtClean="0"/>
          </a:p>
          <a:p>
            <a:pPr marL="0" indent="0">
              <a:buNone/>
            </a:pPr>
            <a:endParaRPr lang="pt-BR" sz="3600" dirty="0" smtClean="0"/>
          </a:p>
          <a:p>
            <a:pPr marL="0" indent="0">
              <a:buNone/>
            </a:pPr>
            <a:r>
              <a:rPr lang="pt-BR" sz="3600" dirty="0" smtClean="0"/>
              <a:t>Essa </a:t>
            </a:r>
            <a:r>
              <a:rPr lang="pt-BR" sz="3600" dirty="0"/>
              <a:t>taxa de crescimento não deve exceder a taxa média de crescimento, de longo prazo, para os produtos, </a:t>
            </a:r>
            <a:r>
              <a:rPr lang="pt-BR" sz="3600" u="sng" dirty="0"/>
              <a:t>setores de indústria</a:t>
            </a:r>
            <a:r>
              <a:rPr lang="pt-BR" sz="3600" dirty="0"/>
              <a:t> ou país ou países nos quais a entidade opera ou para o mercado no qual o ativo é utilizado, a menos que se </a:t>
            </a:r>
            <a:r>
              <a:rPr lang="pt-BR" sz="3600" dirty="0" smtClean="0"/>
              <a:t>justifique uma </a:t>
            </a:r>
            <a:r>
              <a:rPr lang="pt-BR" sz="3600" dirty="0"/>
              <a:t>taxa mais elevada.</a:t>
            </a:r>
          </a:p>
          <a:p>
            <a:pPr marL="0" indent="0">
              <a:buNone/>
            </a:pPr>
            <a:endParaRPr lang="pt-BR" sz="3600" dirty="0" smtClean="0"/>
          </a:p>
        </p:txBody>
      </p:sp>
    </p:spTree>
    <p:extLst>
      <p:ext uri="{BB962C8B-B14F-4D97-AF65-F5344CB8AC3E}">
        <p14:creationId xmlns:p14="http://schemas.microsoft.com/office/powerpoint/2010/main" val="110301187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Base para estimativas de fluxos de caixa futuros</a:t>
            </a:r>
          </a:p>
        </p:txBody>
      </p:sp>
      <p:sp>
        <p:nvSpPr>
          <p:cNvPr id="3" name="Espaço Reservado para Conteúdo 2"/>
          <p:cNvSpPr>
            <a:spLocks noGrp="1"/>
          </p:cNvSpPr>
          <p:nvPr>
            <p:ph idx="1"/>
          </p:nvPr>
        </p:nvSpPr>
        <p:spPr>
          <a:xfrm>
            <a:off x="0" y="586854"/>
            <a:ext cx="8966579" cy="6271146"/>
          </a:xfrm>
        </p:spPr>
        <p:txBody>
          <a:bodyPr>
            <a:normAutofit/>
          </a:bodyPr>
          <a:lstStyle/>
          <a:p>
            <a:pPr marL="0" indent="0" algn="just">
              <a:buNone/>
            </a:pPr>
            <a:r>
              <a:rPr lang="pt-BR" sz="3600" u="sng" dirty="0" smtClean="0"/>
              <a:t>A </a:t>
            </a:r>
            <a:r>
              <a:rPr lang="pt-BR" sz="3600" u="sng" dirty="0"/>
              <a:t>administração </a:t>
            </a:r>
            <a:r>
              <a:rPr lang="pt-BR" sz="3600" dirty="0"/>
              <a:t>deve </a:t>
            </a:r>
            <a:r>
              <a:rPr lang="pt-BR" sz="3600" dirty="0" smtClean="0"/>
              <a:t>avaliar:</a:t>
            </a:r>
          </a:p>
          <a:p>
            <a:pPr marL="0" indent="0" algn="just">
              <a:buNone/>
            </a:pPr>
            <a:endParaRPr lang="pt-BR" sz="3600" dirty="0" smtClean="0"/>
          </a:p>
          <a:p>
            <a:pPr algn="just"/>
            <a:r>
              <a:rPr lang="pt-BR" sz="3600" dirty="0" smtClean="0"/>
              <a:t>A </a:t>
            </a:r>
            <a:r>
              <a:rPr lang="pt-BR" sz="3600" dirty="0"/>
              <a:t>razoabilidade das </a:t>
            </a:r>
            <a:r>
              <a:rPr lang="pt-BR" sz="3600" dirty="0" smtClean="0"/>
              <a:t>premissas</a:t>
            </a:r>
          </a:p>
          <a:p>
            <a:pPr algn="just"/>
            <a:r>
              <a:rPr lang="pt-BR" sz="3600" dirty="0" smtClean="0"/>
              <a:t>Examinar </a:t>
            </a:r>
            <a:r>
              <a:rPr lang="pt-BR" sz="3600" dirty="0"/>
              <a:t>as causas das diferenças entre as projeções </a:t>
            </a:r>
            <a:r>
              <a:rPr lang="pt-BR" sz="3600" u="sng" dirty="0"/>
              <a:t>passadas de fluxos de caixa </a:t>
            </a:r>
            <a:r>
              <a:rPr lang="pt-BR" sz="3600" dirty="0"/>
              <a:t>e os </a:t>
            </a:r>
            <a:r>
              <a:rPr lang="pt-BR" sz="3600" u="sng" dirty="0"/>
              <a:t>fluxos de caixa atuais </a:t>
            </a:r>
            <a:endParaRPr lang="pt-BR" sz="3600" dirty="0" smtClean="0"/>
          </a:p>
          <a:p>
            <a:pPr algn="just"/>
            <a:r>
              <a:rPr lang="pt-BR" sz="3600" dirty="0" smtClean="0"/>
              <a:t>Certificar </a:t>
            </a:r>
            <a:r>
              <a:rPr lang="pt-BR" sz="3600" dirty="0"/>
              <a:t>que as premissas sobre as </a:t>
            </a:r>
            <a:r>
              <a:rPr lang="pt-BR" sz="3600" dirty="0" smtClean="0"/>
              <a:t>projeções </a:t>
            </a:r>
            <a:r>
              <a:rPr lang="pt-BR" sz="3600" dirty="0"/>
              <a:t>atuais estão baseadas </a:t>
            </a:r>
            <a:r>
              <a:rPr lang="pt-BR" sz="3600" dirty="0" smtClean="0"/>
              <a:t>é </a:t>
            </a:r>
            <a:r>
              <a:rPr lang="pt-BR" sz="3600" dirty="0"/>
              <a:t>consistentes com os resultados observados no passado.</a:t>
            </a:r>
            <a:endParaRPr lang="pt-BR" sz="3600" dirty="0" smtClean="0"/>
          </a:p>
        </p:txBody>
      </p:sp>
    </p:spTree>
    <p:extLst>
      <p:ext uri="{BB962C8B-B14F-4D97-AF65-F5344CB8AC3E}">
        <p14:creationId xmlns:p14="http://schemas.microsoft.com/office/powerpoint/2010/main" val="2480117366"/>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fontScale="90000"/>
          </a:bodyPr>
          <a:lstStyle/>
          <a:p>
            <a:r>
              <a:rPr lang="pt-BR" sz="2400" b="1" dirty="0">
                <a:solidFill>
                  <a:srgbClr val="FF0000"/>
                </a:solidFill>
              </a:rPr>
              <a:t>CPC 01 R1 – Composição das estimativas de fluxos de caixa futuros </a:t>
            </a:r>
            <a:r>
              <a:rPr lang="pt-BR" sz="2400" b="1" dirty="0" smtClean="0">
                <a:solidFill>
                  <a:srgbClr val="FF0000"/>
                </a:solidFill>
              </a:rPr>
              <a:t>(39 </a:t>
            </a:r>
            <a:r>
              <a:rPr lang="pt-BR" sz="2400" b="1" dirty="0">
                <a:solidFill>
                  <a:srgbClr val="FF0000"/>
                </a:solidFill>
              </a:rPr>
              <a:t>a 57)</a:t>
            </a:r>
          </a:p>
        </p:txBody>
      </p:sp>
      <p:sp>
        <p:nvSpPr>
          <p:cNvPr id="3" name="Espaço Reservado para Conteúdo 2"/>
          <p:cNvSpPr>
            <a:spLocks noGrp="1"/>
          </p:cNvSpPr>
          <p:nvPr>
            <p:ph idx="1"/>
          </p:nvPr>
        </p:nvSpPr>
        <p:spPr>
          <a:xfrm>
            <a:off x="0" y="586854"/>
            <a:ext cx="8966579" cy="6032310"/>
          </a:xfrm>
        </p:spPr>
        <p:txBody>
          <a:bodyPr>
            <a:normAutofit fontScale="92500" lnSpcReduction="10000"/>
          </a:bodyPr>
          <a:lstStyle/>
          <a:p>
            <a:pPr marL="514350" lvl="0" indent="-514350">
              <a:buFont typeface="+mj-lt"/>
              <a:buAutoNum type="arabicPeriod"/>
            </a:pPr>
            <a:r>
              <a:rPr lang="pt-BR" dirty="0"/>
              <a:t>Projeções de entradas advindas do uso contínuo do ativo ou grupo</a:t>
            </a:r>
            <a:endParaRPr lang="pt-BR" sz="3600" dirty="0"/>
          </a:p>
          <a:p>
            <a:pPr marL="971550" lvl="1" indent="-514350">
              <a:buFont typeface="+mj-lt"/>
              <a:buAutoNum type="alphaLcPeriod"/>
            </a:pPr>
            <a:r>
              <a:rPr lang="pt-BR" dirty="0"/>
              <a:t>Não incluir entradas advindas de outros ativos</a:t>
            </a:r>
            <a:endParaRPr lang="pt-BR" sz="3200" dirty="0"/>
          </a:p>
          <a:p>
            <a:pPr marL="971550" lvl="1" indent="-514350">
              <a:buFont typeface="+mj-lt"/>
              <a:buAutoNum type="alphaLcPeriod"/>
            </a:pPr>
            <a:r>
              <a:rPr lang="pt-BR" dirty="0"/>
              <a:t>Não incluir entradas advindas do aumento de melhoria do ativo (item c, abaixo)</a:t>
            </a:r>
            <a:endParaRPr lang="pt-BR" sz="3200" dirty="0"/>
          </a:p>
          <a:p>
            <a:pPr marL="514350" lvl="0" indent="-514350">
              <a:buFont typeface="+mj-lt"/>
              <a:buAutoNum type="arabicPeriod"/>
            </a:pPr>
            <a:r>
              <a:rPr lang="pt-BR" dirty="0"/>
              <a:t>Projeções de saídas incorridas para gerar as entradas advindas do uso contínuo do ativo</a:t>
            </a:r>
            <a:endParaRPr lang="pt-BR" sz="3600" dirty="0"/>
          </a:p>
          <a:p>
            <a:pPr marL="971550" lvl="1" indent="-514350">
              <a:buFont typeface="+mj-lt"/>
              <a:buAutoNum type="alphaLcPeriod"/>
            </a:pPr>
            <a:r>
              <a:rPr lang="pt-BR" dirty="0"/>
              <a:t>Despesas comerciais e administrativas relacionadas direta ou indiretamente</a:t>
            </a:r>
            <a:endParaRPr lang="pt-BR" sz="3200" dirty="0"/>
          </a:p>
          <a:p>
            <a:pPr marL="971550" lvl="1" indent="-514350">
              <a:buFont typeface="+mj-lt"/>
              <a:buAutoNum type="alphaLcPeriod"/>
            </a:pPr>
            <a:r>
              <a:rPr lang="pt-BR" dirty="0"/>
              <a:t>Incluindo as saídas de caixa para preparar o ativo para uso</a:t>
            </a:r>
            <a:endParaRPr lang="pt-BR" sz="3200" dirty="0"/>
          </a:p>
          <a:p>
            <a:pPr marL="971550" lvl="1" indent="-514350">
              <a:buFont typeface="+mj-lt"/>
              <a:buAutoNum type="alphaLcPeriod"/>
            </a:pPr>
            <a:r>
              <a:rPr lang="pt-BR" dirty="0"/>
              <a:t>Saídas anteriores ao uso do ativo ou às entradas de caixa</a:t>
            </a:r>
            <a:endParaRPr lang="pt-BR" sz="3200" dirty="0"/>
          </a:p>
          <a:p>
            <a:pPr marL="971550" lvl="1" indent="-514350">
              <a:buFont typeface="+mj-lt"/>
              <a:buAutoNum type="alphaLcPeriod"/>
            </a:pPr>
            <a:r>
              <a:rPr lang="pt-BR" dirty="0"/>
              <a:t>Não incluir saídas que melhorem ou aprimorem o desempenho do ativo</a:t>
            </a:r>
            <a:endParaRPr lang="pt-BR" sz="3200" dirty="0"/>
          </a:p>
          <a:p>
            <a:pPr marL="0" indent="0">
              <a:buNone/>
            </a:pPr>
            <a:endParaRPr lang="pt-BR" sz="3600" dirty="0" smtClean="0"/>
          </a:p>
        </p:txBody>
      </p:sp>
    </p:spTree>
    <p:extLst>
      <p:ext uri="{BB962C8B-B14F-4D97-AF65-F5344CB8AC3E}">
        <p14:creationId xmlns:p14="http://schemas.microsoft.com/office/powerpoint/2010/main" val="1700441534"/>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fontScale="90000"/>
          </a:bodyPr>
          <a:lstStyle/>
          <a:p>
            <a:r>
              <a:rPr lang="pt-BR" sz="2400" b="1" dirty="0">
                <a:solidFill>
                  <a:srgbClr val="FF0000"/>
                </a:solidFill>
              </a:rPr>
              <a:t>CPC 01 R1 – Composição das estimativas de fluxos de caixa futuros </a:t>
            </a:r>
            <a:r>
              <a:rPr lang="pt-BR" sz="2400" b="1" dirty="0" smtClean="0">
                <a:solidFill>
                  <a:srgbClr val="FF0000"/>
                </a:solidFill>
              </a:rPr>
              <a:t>(39 </a:t>
            </a:r>
            <a:r>
              <a:rPr lang="pt-BR" sz="2400" b="1" dirty="0">
                <a:solidFill>
                  <a:srgbClr val="FF0000"/>
                </a:solidFill>
              </a:rPr>
              <a:t>a 57)</a:t>
            </a:r>
          </a:p>
        </p:txBody>
      </p:sp>
      <p:sp>
        <p:nvSpPr>
          <p:cNvPr id="3" name="Espaço Reservado para Conteúdo 2"/>
          <p:cNvSpPr>
            <a:spLocks noGrp="1"/>
          </p:cNvSpPr>
          <p:nvPr>
            <p:ph idx="1"/>
          </p:nvPr>
        </p:nvSpPr>
        <p:spPr>
          <a:xfrm>
            <a:off x="0" y="586854"/>
            <a:ext cx="8966579" cy="6032310"/>
          </a:xfrm>
        </p:spPr>
        <p:txBody>
          <a:bodyPr>
            <a:normAutofit/>
          </a:bodyPr>
          <a:lstStyle/>
          <a:p>
            <a:pPr marL="514350" lvl="0" indent="-514350">
              <a:buFont typeface="+mj-lt"/>
              <a:buAutoNum type="arabicPeriod" startAt="3"/>
            </a:pPr>
            <a:r>
              <a:rPr lang="pt-BR" dirty="0"/>
              <a:t>Valores a serem recebidos ou pagos quando da baixa do ativo ao término de sua vida útil</a:t>
            </a:r>
          </a:p>
          <a:p>
            <a:pPr marL="514350" lvl="0" indent="-514350">
              <a:buFont typeface="+mj-lt"/>
              <a:buAutoNum type="arabicPeriod" startAt="3"/>
            </a:pPr>
            <a:r>
              <a:rPr lang="pt-BR" dirty="0"/>
              <a:t>Não incluir entradas ou saídas de caixa provenientes de atividades de financiamento</a:t>
            </a:r>
          </a:p>
          <a:p>
            <a:pPr marL="514350" lvl="0" indent="-514350">
              <a:buFont typeface="+mj-lt"/>
              <a:buAutoNum type="arabicPeriod" startAt="3"/>
            </a:pPr>
            <a:r>
              <a:rPr lang="pt-BR" dirty="0"/>
              <a:t>Não incluir entrada ou pagamentos de tributos sobre a renda</a:t>
            </a:r>
          </a:p>
          <a:p>
            <a:pPr marL="514350" lvl="0" indent="-514350">
              <a:buFont typeface="+mj-lt"/>
              <a:buAutoNum type="arabicPeriod" startAt="3"/>
            </a:pPr>
            <a:r>
              <a:rPr lang="pt-BR" dirty="0"/>
              <a:t>Não considerar a amortização dos bens tangível ou intangível, por não ser saída de caixa</a:t>
            </a:r>
          </a:p>
          <a:p>
            <a:pPr marL="514350" lvl="0" indent="-514350">
              <a:buFont typeface="+mj-lt"/>
              <a:buAutoNum type="arabicPeriod" startAt="3"/>
            </a:pPr>
            <a:r>
              <a:rPr lang="pt-BR" dirty="0"/>
              <a:t>Não considerar as provisões que não afetam as entradas ou saídas de caixa</a:t>
            </a:r>
          </a:p>
          <a:p>
            <a:pPr marL="0" indent="0">
              <a:buNone/>
            </a:pPr>
            <a:endParaRPr lang="pt-BR" sz="3600" dirty="0" smtClean="0"/>
          </a:p>
        </p:txBody>
      </p:sp>
    </p:spTree>
    <p:extLst>
      <p:ext uri="{BB962C8B-B14F-4D97-AF65-F5344CB8AC3E}">
        <p14:creationId xmlns:p14="http://schemas.microsoft.com/office/powerpoint/2010/main" val="1968778223"/>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fontScale="90000"/>
          </a:bodyPr>
          <a:lstStyle/>
          <a:p>
            <a:r>
              <a:rPr lang="pt-BR" sz="2400" b="1" dirty="0">
                <a:solidFill>
                  <a:srgbClr val="FF0000"/>
                </a:solidFill>
              </a:rPr>
              <a:t>CPC 01 R1 – Composição das estimativas de fluxos de caixa futuros </a:t>
            </a:r>
            <a:r>
              <a:rPr lang="pt-BR" sz="2400" b="1" dirty="0" smtClean="0">
                <a:solidFill>
                  <a:srgbClr val="FF0000"/>
                </a:solidFill>
              </a:rPr>
              <a:t>(39 </a:t>
            </a:r>
            <a:r>
              <a:rPr lang="pt-BR" sz="2400" b="1" dirty="0">
                <a:solidFill>
                  <a:srgbClr val="FF0000"/>
                </a:solidFill>
              </a:rPr>
              <a:t>a 57)</a:t>
            </a:r>
          </a:p>
        </p:txBody>
      </p:sp>
      <p:sp>
        <p:nvSpPr>
          <p:cNvPr id="3" name="Espaço Reservado para Conteúdo 2"/>
          <p:cNvSpPr>
            <a:spLocks noGrp="1"/>
          </p:cNvSpPr>
          <p:nvPr>
            <p:ph idx="1"/>
          </p:nvPr>
        </p:nvSpPr>
        <p:spPr>
          <a:xfrm>
            <a:off x="0" y="586854"/>
            <a:ext cx="8966579" cy="6032310"/>
          </a:xfrm>
        </p:spPr>
        <p:txBody>
          <a:bodyPr>
            <a:normAutofit/>
          </a:bodyPr>
          <a:lstStyle/>
          <a:p>
            <a:pPr marL="514350" lvl="0" indent="-514350">
              <a:buFont typeface="+mj-lt"/>
              <a:buAutoNum type="arabicPeriod" startAt="8"/>
            </a:pPr>
            <a:r>
              <a:rPr lang="pt-BR" dirty="0"/>
              <a:t>Taxa de desconto ao tempo do fluxo de caixa</a:t>
            </a:r>
            <a:endParaRPr lang="pt-BR" sz="3600" dirty="0"/>
          </a:p>
          <a:p>
            <a:pPr marL="971550" lvl="1" indent="-514350">
              <a:buFont typeface="+mj-lt"/>
              <a:buAutoNum type="alphaLcPeriod"/>
            </a:pPr>
            <a:r>
              <a:rPr lang="pt-BR" dirty="0"/>
              <a:t>Refletir premissas sobre aumentos de preço devido à inflação</a:t>
            </a:r>
            <a:endParaRPr lang="pt-BR" sz="3200" dirty="0"/>
          </a:p>
          <a:p>
            <a:pPr marL="1428750" lvl="2" indent="-514350">
              <a:buFont typeface="+mj-lt"/>
              <a:buAutoNum type="romanUcPeriod"/>
            </a:pPr>
            <a:r>
              <a:rPr lang="pt-BR" dirty="0"/>
              <a:t>Aumento generalizado de preços</a:t>
            </a:r>
            <a:endParaRPr lang="pt-BR" sz="2800" dirty="0"/>
          </a:p>
          <a:p>
            <a:pPr marL="1428750" lvl="2" indent="-514350">
              <a:buFont typeface="+mj-lt"/>
              <a:buAutoNum type="romanUcPeriod"/>
            </a:pPr>
            <a:r>
              <a:rPr lang="pt-BR" dirty="0"/>
              <a:t>Se excluir o efeito da inflação, serão estimados aumentos em termos reais</a:t>
            </a:r>
            <a:endParaRPr lang="pt-BR" sz="2800" dirty="0"/>
          </a:p>
          <a:p>
            <a:pPr marL="971550" lvl="1" indent="-514350">
              <a:buFont typeface="+mj-lt"/>
              <a:buAutoNum type="alphaLcPeriod"/>
            </a:pPr>
            <a:r>
              <a:rPr lang="pt-BR" dirty="0"/>
              <a:t>Refletir as premissas consistentes das atividades de financiamento</a:t>
            </a:r>
            <a:endParaRPr lang="pt-BR" sz="3200" dirty="0"/>
          </a:p>
          <a:p>
            <a:pPr marL="514350" lvl="0" indent="-514350">
              <a:buFont typeface="+mj-lt"/>
              <a:buAutoNum type="arabicPeriod" startAt="8"/>
            </a:pPr>
            <a:r>
              <a:rPr lang="pt-BR" dirty="0"/>
              <a:t>O período da premissa é até a data de baixa ou termino de sua vida </a:t>
            </a:r>
            <a:r>
              <a:rPr lang="pt-BR" dirty="0" smtClean="0"/>
              <a:t>útil (&lt;5 anos)</a:t>
            </a:r>
            <a:endParaRPr lang="pt-BR" sz="3600" dirty="0"/>
          </a:p>
          <a:p>
            <a:pPr marL="0" indent="0">
              <a:buNone/>
            </a:pPr>
            <a:r>
              <a:rPr lang="pt-BR" b="1" dirty="0">
                <a:solidFill>
                  <a:srgbClr val="C00000"/>
                </a:solidFill>
              </a:rPr>
              <a:t>EBTIDA ou LAJIDA, a valor presente (VPL)</a:t>
            </a:r>
            <a:endParaRPr lang="pt-BR" sz="3600" b="1" dirty="0">
              <a:solidFill>
                <a:srgbClr val="C00000"/>
              </a:solidFill>
            </a:endParaRPr>
          </a:p>
          <a:p>
            <a:pPr marL="0" indent="0">
              <a:buNone/>
            </a:pPr>
            <a:endParaRPr lang="pt-BR" sz="3600" dirty="0" smtClean="0"/>
          </a:p>
        </p:txBody>
      </p:sp>
      <p:sp>
        <p:nvSpPr>
          <p:cNvPr id="4" name="Retângulo 3"/>
          <p:cNvSpPr/>
          <p:nvPr/>
        </p:nvSpPr>
        <p:spPr>
          <a:xfrm>
            <a:off x="2286000" y="2312156"/>
            <a:ext cx="4572000" cy="2233688"/>
          </a:xfrm>
          <a:prstGeom prst="rect">
            <a:avLst/>
          </a:prstGeom>
        </p:spPr>
        <p:txBody>
          <a:bodyPr>
            <a:spAutoFit/>
          </a:bodyPr>
          <a:lstStyle/>
          <a:p>
            <a:pPr marL="342900" lvl="0" indent="-342900" algn="just">
              <a:lnSpc>
                <a:spcPct val="115000"/>
              </a:lnSpc>
              <a:spcAft>
                <a:spcPts val="0"/>
              </a:spcAft>
              <a:buFont typeface="+mj-lt"/>
              <a:buAutoNum type="arabicPeriod"/>
              <a:tabLst>
                <a:tab pos="2743200" algn="ctr"/>
                <a:tab pos="5486400" algn="r"/>
              </a:tabLst>
            </a:pPr>
            <a:r>
              <a:rPr lang="pt-BR" sz="1100" dirty="0">
                <a:latin typeface="Arial" panose="020B0604020202020204" pitchFamily="34" charset="0"/>
                <a:ea typeface="Times New Roman" panose="02020603050405020304" pitchFamily="18" charset="0"/>
                <a:cs typeface="Times New Roman" panose="02020603050405020304" pitchFamily="18" charset="0"/>
              </a:rPr>
              <a:t>Taxa de desconto ao tempo do fluxo de caixa</a:t>
            </a:r>
            <a:endParaRPr lang="pt-BR" sz="1200" dirty="0">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15000"/>
              </a:lnSpc>
              <a:spcAft>
                <a:spcPts val="0"/>
              </a:spcAft>
              <a:buFont typeface="+mj-lt"/>
              <a:buAutoNum type="alphaLcPeriod"/>
              <a:tabLst>
                <a:tab pos="2743200" algn="ctr"/>
                <a:tab pos="5486400" algn="r"/>
              </a:tabLst>
            </a:pPr>
            <a:r>
              <a:rPr lang="pt-BR" sz="1100" dirty="0">
                <a:latin typeface="Arial" panose="020B0604020202020204" pitchFamily="34" charset="0"/>
                <a:ea typeface="Times New Roman" panose="02020603050405020304" pitchFamily="18" charset="0"/>
                <a:cs typeface="Times New Roman" panose="02020603050405020304" pitchFamily="18" charset="0"/>
              </a:rPr>
              <a:t>Refletir premissas sobre aumentos de preço devido à inflação</a:t>
            </a:r>
            <a:endParaRPr lang="pt-BR" sz="1200" dirty="0">
              <a:latin typeface="Cambria" panose="02040503050406030204" pitchFamily="18" charset="0"/>
              <a:ea typeface="Times New Roman" panose="02020603050405020304" pitchFamily="18" charset="0"/>
              <a:cs typeface="Times New Roman" panose="02020603050405020304" pitchFamily="18" charset="0"/>
            </a:endParaRPr>
          </a:p>
          <a:p>
            <a:pPr marL="1143000" lvl="2" indent="-228600" algn="just">
              <a:lnSpc>
                <a:spcPct val="115000"/>
              </a:lnSpc>
              <a:spcAft>
                <a:spcPts val="0"/>
              </a:spcAft>
              <a:buFont typeface="+mj-lt"/>
              <a:buAutoNum type="romanLcPeriod"/>
              <a:tabLst>
                <a:tab pos="2743200" algn="ctr"/>
                <a:tab pos="5486400" algn="r"/>
              </a:tabLst>
            </a:pPr>
            <a:r>
              <a:rPr lang="pt-BR" sz="1100" dirty="0">
                <a:latin typeface="Arial" panose="020B0604020202020204" pitchFamily="34" charset="0"/>
                <a:ea typeface="Times New Roman" panose="02020603050405020304" pitchFamily="18" charset="0"/>
                <a:cs typeface="Times New Roman" panose="02020603050405020304" pitchFamily="18" charset="0"/>
              </a:rPr>
              <a:t>Aumento generalizado de preços</a:t>
            </a:r>
            <a:endParaRPr lang="pt-BR" sz="1200" dirty="0">
              <a:latin typeface="Cambria" panose="02040503050406030204" pitchFamily="18" charset="0"/>
              <a:ea typeface="Times New Roman" panose="02020603050405020304" pitchFamily="18" charset="0"/>
              <a:cs typeface="Times New Roman" panose="02020603050405020304" pitchFamily="18" charset="0"/>
            </a:endParaRPr>
          </a:p>
          <a:p>
            <a:pPr marL="1143000" lvl="2" indent="-228600" algn="just">
              <a:lnSpc>
                <a:spcPct val="115000"/>
              </a:lnSpc>
              <a:spcAft>
                <a:spcPts val="0"/>
              </a:spcAft>
              <a:buFont typeface="+mj-lt"/>
              <a:buAutoNum type="romanLcPeriod"/>
              <a:tabLst>
                <a:tab pos="2743200" algn="ctr"/>
                <a:tab pos="5486400" algn="r"/>
              </a:tabLst>
            </a:pPr>
            <a:r>
              <a:rPr lang="pt-BR" sz="1100" dirty="0">
                <a:latin typeface="Arial" panose="020B0604020202020204" pitchFamily="34" charset="0"/>
                <a:ea typeface="Times New Roman" panose="02020603050405020304" pitchFamily="18" charset="0"/>
                <a:cs typeface="Times New Roman" panose="02020603050405020304" pitchFamily="18" charset="0"/>
              </a:rPr>
              <a:t>Se excluir o efeito da inflação, serão estimados aumentos em termos reais</a:t>
            </a:r>
            <a:endParaRPr lang="pt-BR" sz="1200" dirty="0">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15000"/>
              </a:lnSpc>
              <a:spcAft>
                <a:spcPts val="0"/>
              </a:spcAft>
              <a:buFont typeface="+mj-lt"/>
              <a:buAutoNum type="alphaLcPeriod"/>
              <a:tabLst>
                <a:tab pos="2743200" algn="ctr"/>
                <a:tab pos="5486400" algn="r"/>
              </a:tabLst>
            </a:pPr>
            <a:r>
              <a:rPr lang="pt-BR" sz="1100" dirty="0">
                <a:latin typeface="Arial" panose="020B0604020202020204" pitchFamily="34" charset="0"/>
                <a:ea typeface="Times New Roman" panose="02020603050405020304" pitchFamily="18" charset="0"/>
                <a:cs typeface="Times New Roman" panose="02020603050405020304" pitchFamily="18" charset="0"/>
              </a:rPr>
              <a:t>Refletir as premissas consistentes das atividades de financiamento</a:t>
            </a:r>
            <a:endParaRPr lang="pt-BR" sz="1200" dirty="0">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mj-lt"/>
              <a:buAutoNum type="arabicPeriod"/>
              <a:tabLst>
                <a:tab pos="2743200" algn="ctr"/>
                <a:tab pos="5486400" algn="r"/>
              </a:tabLst>
            </a:pPr>
            <a:r>
              <a:rPr lang="pt-BR" sz="1100" dirty="0">
                <a:latin typeface="Arial" panose="020B0604020202020204" pitchFamily="34" charset="0"/>
                <a:ea typeface="Times New Roman" panose="02020603050405020304" pitchFamily="18" charset="0"/>
                <a:cs typeface="Times New Roman" panose="02020603050405020304" pitchFamily="18" charset="0"/>
              </a:rPr>
              <a:t>O período da premissa é até a data de baixa ou termino de sua vida útil</a:t>
            </a:r>
            <a:endParaRPr lang="pt-BR" sz="1200" dirty="0">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2743200" algn="ctr"/>
                <a:tab pos="5486400" algn="r"/>
              </a:tabLst>
            </a:pPr>
            <a:r>
              <a:rPr lang="pt-BR" sz="1100" dirty="0">
                <a:latin typeface="Arial" panose="020B0604020202020204" pitchFamily="34" charset="0"/>
                <a:ea typeface="Times New Roman" panose="02020603050405020304" pitchFamily="18" charset="0"/>
                <a:cs typeface="Times New Roman" panose="02020603050405020304" pitchFamily="18" charset="0"/>
              </a:rPr>
              <a:t>EBTIDA ou LAJIDA, a valor presente (VPL)</a:t>
            </a:r>
            <a:endParaRPr lang="pt-BR" sz="12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9059549"/>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fontScale="90000"/>
          </a:bodyPr>
          <a:lstStyle/>
          <a:p>
            <a:r>
              <a:rPr lang="pt-BR" sz="2400" b="1" dirty="0">
                <a:solidFill>
                  <a:srgbClr val="FF0000"/>
                </a:solidFill>
              </a:rPr>
              <a:t>CPC 01 R1 – Composição das estimativas de fluxos de caixa futuros </a:t>
            </a:r>
            <a:r>
              <a:rPr lang="pt-BR" sz="2400" b="1" dirty="0" smtClean="0">
                <a:solidFill>
                  <a:srgbClr val="FF0000"/>
                </a:solidFill>
              </a:rPr>
              <a:t>(39 </a:t>
            </a:r>
            <a:r>
              <a:rPr lang="pt-BR" sz="2400" b="1" dirty="0">
                <a:solidFill>
                  <a:srgbClr val="FF0000"/>
                </a:solidFill>
              </a:rPr>
              <a:t>a 57)</a:t>
            </a:r>
          </a:p>
        </p:txBody>
      </p:sp>
      <p:sp>
        <p:nvSpPr>
          <p:cNvPr id="3" name="Espaço Reservado para Conteúdo 2"/>
          <p:cNvSpPr>
            <a:spLocks noGrp="1"/>
          </p:cNvSpPr>
          <p:nvPr>
            <p:ph idx="1"/>
          </p:nvPr>
        </p:nvSpPr>
        <p:spPr>
          <a:xfrm>
            <a:off x="0" y="586854"/>
            <a:ext cx="8966579" cy="5650173"/>
          </a:xfrm>
        </p:spPr>
        <p:txBody>
          <a:bodyPr>
            <a:normAutofit fontScale="92500" lnSpcReduction="20000"/>
          </a:bodyPr>
          <a:lstStyle/>
          <a:p>
            <a:pPr marL="0" indent="0">
              <a:buNone/>
            </a:pPr>
            <a:r>
              <a:rPr lang="pt-BR" sz="3600" dirty="0"/>
              <a:t>OBS: Estimativas de fluxos de caixa futuros incluem as saídas de caixa futuras necessárias para manter o nível de benefícios econômicos esperados gerados pelo ativo em sua </a:t>
            </a:r>
            <a:r>
              <a:rPr lang="pt-BR" sz="3600" u="sng" dirty="0"/>
              <a:t>condição atual</a:t>
            </a:r>
            <a:r>
              <a:rPr lang="pt-BR" sz="3600" dirty="0"/>
              <a:t>. </a:t>
            </a:r>
            <a:endParaRPr lang="pt-BR" sz="3600" dirty="0" smtClean="0"/>
          </a:p>
          <a:p>
            <a:pPr marL="0" indent="0">
              <a:buNone/>
            </a:pPr>
            <a:endParaRPr lang="pt-BR" sz="3600" dirty="0"/>
          </a:p>
          <a:p>
            <a:pPr marL="0" indent="0">
              <a:buNone/>
            </a:pPr>
            <a:r>
              <a:rPr lang="pt-BR" sz="3600" dirty="0" smtClean="0"/>
              <a:t>Quando </a:t>
            </a:r>
            <a:r>
              <a:rPr lang="pt-BR" sz="3600" dirty="0"/>
              <a:t>a </a:t>
            </a:r>
            <a:r>
              <a:rPr lang="pt-BR" sz="3600" u="sng" dirty="0"/>
              <a:t>unidade geradora de caixa </a:t>
            </a:r>
            <a:r>
              <a:rPr lang="pt-BR" sz="3600" dirty="0"/>
              <a:t>é composta por ativos com </a:t>
            </a:r>
            <a:r>
              <a:rPr lang="pt-BR" sz="3600" u="sng" dirty="0"/>
              <a:t>diferentes vidas úteis</a:t>
            </a:r>
            <a:r>
              <a:rPr lang="pt-BR" sz="3600" dirty="0"/>
              <a:t> estimadas, sendo todos </a:t>
            </a:r>
            <a:r>
              <a:rPr lang="pt-BR" sz="3600" b="1" dirty="0">
                <a:solidFill>
                  <a:schemeClr val="accent1">
                    <a:lumMod val="50000"/>
                  </a:schemeClr>
                </a:solidFill>
              </a:rPr>
              <a:t>essenciais</a:t>
            </a:r>
            <a:r>
              <a:rPr lang="pt-BR" sz="3600" dirty="0"/>
              <a:t> para a continuidade da operação da unidade, a </a:t>
            </a:r>
            <a:r>
              <a:rPr lang="pt-BR" sz="3600" u="sng" dirty="0"/>
              <a:t>reposição de ativos com vida útil mais curta</a:t>
            </a:r>
            <a:r>
              <a:rPr lang="pt-BR" sz="3600" dirty="0"/>
              <a:t> é considerada como integrante do </a:t>
            </a:r>
            <a:r>
              <a:rPr lang="pt-BR" sz="3600" u="sng" dirty="0"/>
              <a:t>gasto relacionado à utilização e manutenção</a:t>
            </a:r>
            <a:r>
              <a:rPr lang="pt-BR" sz="3600" dirty="0"/>
              <a:t> da unidade quando da estimativa dos fluxos de caixa futuros associados a essa unidade. </a:t>
            </a:r>
          </a:p>
        </p:txBody>
      </p:sp>
    </p:spTree>
    <p:extLst>
      <p:ext uri="{BB962C8B-B14F-4D97-AF65-F5344CB8AC3E}">
        <p14:creationId xmlns:p14="http://schemas.microsoft.com/office/powerpoint/2010/main" val="4142400316"/>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fontScale="90000"/>
          </a:bodyPr>
          <a:lstStyle/>
          <a:p>
            <a:r>
              <a:rPr lang="pt-BR" sz="2400" b="1" dirty="0">
                <a:solidFill>
                  <a:srgbClr val="FF0000"/>
                </a:solidFill>
              </a:rPr>
              <a:t>CPC 01 R1 – Composição das estimativas de fluxos de caixa futuros </a:t>
            </a:r>
            <a:r>
              <a:rPr lang="pt-BR" sz="2400" b="1" dirty="0" smtClean="0">
                <a:solidFill>
                  <a:srgbClr val="FF0000"/>
                </a:solidFill>
              </a:rPr>
              <a:t>(39 </a:t>
            </a:r>
            <a:r>
              <a:rPr lang="pt-BR" sz="2400" b="1" dirty="0">
                <a:solidFill>
                  <a:srgbClr val="FF0000"/>
                </a:solidFill>
              </a:rPr>
              <a:t>a 57)</a:t>
            </a:r>
          </a:p>
        </p:txBody>
      </p:sp>
      <p:sp>
        <p:nvSpPr>
          <p:cNvPr id="3" name="Espaço Reservado para Conteúdo 2"/>
          <p:cNvSpPr>
            <a:spLocks noGrp="1"/>
          </p:cNvSpPr>
          <p:nvPr>
            <p:ph idx="1"/>
          </p:nvPr>
        </p:nvSpPr>
        <p:spPr>
          <a:xfrm>
            <a:off x="0" y="586854"/>
            <a:ext cx="8966579" cy="6032310"/>
          </a:xfrm>
        </p:spPr>
        <p:txBody>
          <a:bodyPr>
            <a:normAutofit fontScale="85000" lnSpcReduction="20000"/>
          </a:bodyPr>
          <a:lstStyle/>
          <a:p>
            <a:pPr marL="0" indent="0">
              <a:buNone/>
            </a:pPr>
            <a:r>
              <a:rPr lang="pt-BR" sz="3600" b="1" dirty="0"/>
              <a:t>Taxa de desconto</a:t>
            </a:r>
            <a:endParaRPr lang="pt-BR" sz="3600" dirty="0"/>
          </a:p>
          <a:p>
            <a:pPr marL="0" indent="0">
              <a:buNone/>
            </a:pPr>
            <a:r>
              <a:rPr lang="pt-BR" sz="3600" dirty="0"/>
              <a:t>A taxa deve ser antes dos impostos e que reflita as avaliações de mercado acerca:</a:t>
            </a:r>
          </a:p>
          <a:p>
            <a:pPr lvl="0"/>
            <a:r>
              <a:rPr lang="pt-BR" sz="3600" dirty="0"/>
              <a:t>Refletir o valor do dinheiro no tempo</a:t>
            </a:r>
          </a:p>
          <a:p>
            <a:pPr lvl="0"/>
            <a:r>
              <a:rPr lang="pt-BR" sz="3600" dirty="0"/>
              <a:t>Refletir os riscos do ativo para as estimativas de caixa não tenham sido ajustados</a:t>
            </a:r>
          </a:p>
          <a:p>
            <a:pPr lvl="0"/>
            <a:r>
              <a:rPr lang="pt-BR" sz="3600" dirty="0"/>
              <a:t>O retorno dos investidores exigiria no mercado financeiro</a:t>
            </a:r>
          </a:p>
          <a:p>
            <a:pPr lvl="0"/>
            <a:r>
              <a:rPr lang="pt-BR" sz="3600" dirty="0"/>
              <a:t>Taxa estimada a partir de taxa para ativos semelhantes</a:t>
            </a:r>
          </a:p>
          <a:p>
            <a:pPr lvl="0"/>
            <a:r>
              <a:rPr lang="pt-BR" sz="3600" dirty="0"/>
              <a:t>Taxa referente ao custo médio ponderado de capital</a:t>
            </a:r>
          </a:p>
          <a:p>
            <a:pPr marL="0" indent="0">
              <a:buNone/>
            </a:pPr>
            <a:endParaRPr lang="pt-BR" sz="3600" dirty="0" smtClean="0"/>
          </a:p>
          <a:p>
            <a:pPr marL="0" indent="0">
              <a:buNone/>
            </a:pPr>
            <a:r>
              <a:rPr lang="pt-BR" sz="3600" dirty="0" smtClean="0"/>
              <a:t>CAPM ou WACC</a:t>
            </a:r>
          </a:p>
        </p:txBody>
      </p:sp>
    </p:spTree>
    <p:extLst>
      <p:ext uri="{BB962C8B-B14F-4D97-AF65-F5344CB8AC3E}">
        <p14:creationId xmlns:p14="http://schemas.microsoft.com/office/powerpoint/2010/main" val="3304072179"/>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Teste de Impairment</a:t>
            </a:r>
          </a:p>
        </p:txBody>
      </p:sp>
      <p:sp>
        <p:nvSpPr>
          <p:cNvPr id="3" name="Espaço Reservado para Conteúdo 2"/>
          <p:cNvSpPr>
            <a:spLocks noGrp="1"/>
          </p:cNvSpPr>
          <p:nvPr>
            <p:ph idx="1"/>
          </p:nvPr>
        </p:nvSpPr>
        <p:spPr>
          <a:xfrm>
            <a:off x="0" y="586854"/>
            <a:ext cx="8966579" cy="6032310"/>
          </a:xfrm>
        </p:spPr>
        <p:txBody>
          <a:bodyPr>
            <a:normAutofit fontScale="92500" lnSpcReduction="10000"/>
          </a:bodyPr>
          <a:lstStyle/>
          <a:p>
            <a:pPr marL="0" indent="0">
              <a:buNone/>
            </a:pPr>
            <a:r>
              <a:rPr lang="pt-BR" sz="3600" dirty="0" smtClean="0"/>
              <a:t>Valor Recuperável = maior entre </a:t>
            </a:r>
            <a:r>
              <a:rPr lang="pt-BR" sz="3600" u="sng" dirty="0"/>
              <a:t>do uso </a:t>
            </a:r>
            <a:r>
              <a:rPr lang="pt-BR" sz="3600" dirty="0"/>
              <a:t>ou </a:t>
            </a:r>
            <a:r>
              <a:rPr lang="pt-BR" sz="3600" u="sng" dirty="0" smtClean="0"/>
              <a:t>venda</a:t>
            </a:r>
            <a:endParaRPr lang="pt-BR" sz="3600" dirty="0"/>
          </a:p>
          <a:p>
            <a:pPr marL="0" indent="0">
              <a:buNone/>
            </a:pPr>
            <a:endParaRPr lang="pt-BR" sz="3600" dirty="0" smtClean="0"/>
          </a:p>
          <a:p>
            <a:pPr marL="0" indent="0">
              <a:buNone/>
            </a:pPr>
            <a:r>
              <a:rPr lang="pt-BR" sz="3600" dirty="0" smtClean="0"/>
              <a:t>Se</a:t>
            </a:r>
            <a:r>
              <a:rPr lang="pt-BR" sz="3600" dirty="0"/>
              <a:t>, e somente se, o valor recuperável de um ativo </a:t>
            </a:r>
            <a:r>
              <a:rPr lang="pt-BR" sz="3600" b="1" u="sng" dirty="0"/>
              <a:t>for inferior ao seu valor contábil</a:t>
            </a:r>
            <a:r>
              <a:rPr lang="pt-BR" sz="3600" dirty="0"/>
              <a:t>, o valor contábil do ativo </a:t>
            </a:r>
            <a:r>
              <a:rPr lang="pt-BR" sz="3600" dirty="0" smtClean="0"/>
              <a:t>será reduzido </a:t>
            </a:r>
            <a:r>
              <a:rPr lang="pt-BR" sz="3600" dirty="0"/>
              <a:t>ao seu valor recuperável. </a:t>
            </a:r>
            <a:endParaRPr lang="pt-BR" sz="3600" dirty="0" smtClean="0"/>
          </a:p>
          <a:p>
            <a:pPr marL="0" indent="0">
              <a:buNone/>
            </a:pPr>
            <a:r>
              <a:rPr lang="pt-BR" sz="3600" dirty="0"/>
              <a:t>Perda = Valor contábil &gt; valor recuperável</a:t>
            </a:r>
          </a:p>
          <a:p>
            <a:pPr marL="0" indent="0">
              <a:buNone/>
            </a:pPr>
            <a:endParaRPr lang="pt-BR" sz="3600" dirty="0" smtClean="0"/>
          </a:p>
          <a:p>
            <a:pPr marL="0" indent="0">
              <a:buNone/>
            </a:pPr>
            <a:r>
              <a:rPr lang="pt-BR" sz="3600" u="sng" dirty="0" smtClean="0"/>
              <a:t>Perda </a:t>
            </a:r>
            <a:r>
              <a:rPr lang="pt-BR" sz="3600" u="sng" dirty="0"/>
              <a:t>por desvalorização do ativo</a:t>
            </a:r>
            <a:r>
              <a:rPr lang="pt-BR" sz="3600" dirty="0"/>
              <a:t>, reconhecida imediatamente na demonstração do resultado, a menos que o ativo tenha sido reavaliado, neste será tratada como </a:t>
            </a:r>
            <a:r>
              <a:rPr lang="pt-BR" sz="3600" u="sng" dirty="0"/>
              <a:t>diminuição da reavaliação</a:t>
            </a:r>
            <a:r>
              <a:rPr lang="pt-BR" sz="3600" dirty="0"/>
              <a:t>.</a:t>
            </a:r>
          </a:p>
          <a:p>
            <a:pPr marL="0" indent="0">
              <a:buNone/>
            </a:pPr>
            <a:endParaRPr lang="pt-BR" sz="3600" dirty="0" smtClean="0"/>
          </a:p>
        </p:txBody>
      </p:sp>
    </p:spTree>
    <p:extLst>
      <p:ext uri="{BB962C8B-B14F-4D97-AF65-F5344CB8AC3E}">
        <p14:creationId xmlns:p14="http://schemas.microsoft.com/office/powerpoint/2010/main" val="114161685"/>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Teste de Impairment</a:t>
            </a:r>
          </a:p>
        </p:txBody>
      </p:sp>
      <p:sp>
        <p:nvSpPr>
          <p:cNvPr id="3" name="Espaço Reservado para Conteúdo 2"/>
          <p:cNvSpPr>
            <a:spLocks noGrp="1"/>
          </p:cNvSpPr>
          <p:nvPr>
            <p:ph idx="1"/>
          </p:nvPr>
        </p:nvSpPr>
        <p:spPr>
          <a:xfrm>
            <a:off x="0" y="586854"/>
            <a:ext cx="8966579" cy="6032310"/>
          </a:xfrm>
        </p:spPr>
        <p:txBody>
          <a:bodyPr>
            <a:normAutofit fontScale="92500" lnSpcReduction="10000"/>
          </a:bodyPr>
          <a:lstStyle/>
          <a:p>
            <a:pPr marL="0" indent="0">
              <a:buNone/>
            </a:pPr>
            <a:r>
              <a:rPr lang="pt-BR" sz="3600" dirty="0" smtClean="0"/>
              <a:t>Valor Recuperável = maior entre </a:t>
            </a:r>
            <a:r>
              <a:rPr lang="pt-BR" sz="3600" u="sng" dirty="0"/>
              <a:t>do uso </a:t>
            </a:r>
            <a:r>
              <a:rPr lang="pt-BR" sz="3600" dirty="0"/>
              <a:t>ou </a:t>
            </a:r>
            <a:r>
              <a:rPr lang="pt-BR" sz="3600" u="sng" dirty="0" smtClean="0"/>
              <a:t>venda</a:t>
            </a:r>
            <a:endParaRPr lang="pt-BR" sz="3600" dirty="0"/>
          </a:p>
          <a:p>
            <a:pPr marL="0" indent="0">
              <a:buNone/>
            </a:pPr>
            <a:endParaRPr lang="pt-BR" sz="3600" dirty="0" smtClean="0"/>
          </a:p>
          <a:p>
            <a:pPr marL="0" indent="0">
              <a:buNone/>
            </a:pPr>
            <a:r>
              <a:rPr lang="pt-BR" sz="3600" dirty="0" smtClean="0"/>
              <a:t>Se</a:t>
            </a:r>
            <a:r>
              <a:rPr lang="pt-BR" sz="3600" dirty="0"/>
              <a:t>, e somente se, o valor recuperável de um ativo </a:t>
            </a:r>
            <a:r>
              <a:rPr lang="pt-BR" sz="3600" b="1" u="sng" dirty="0"/>
              <a:t>for inferior ao seu valor contábil</a:t>
            </a:r>
            <a:r>
              <a:rPr lang="pt-BR" sz="3600" dirty="0"/>
              <a:t>, o valor contábil do ativo </a:t>
            </a:r>
            <a:r>
              <a:rPr lang="pt-BR" sz="3600" dirty="0" smtClean="0"/>
              <a:t>será reduzido </a:t>
            </a:r>
            <a:r>
              <a:rPr lang="pt-BR" sz="3600" dirty="0"/>
              <a:t>ao seu valor recuperável. </a:t>
            </a:r>
            <a:endParaRPr lang="pt-BR" sz="3600" dirty="0" smtClean="0"/>
          </a:p>
          <a:p>
            <a:pPr marL="0" indent="0">
              <a:buNone/>
            </a:pPr>
            <a:r>
              <a:rPr lang="pt-BR" sz="3600" dirty="0"/>
              <a:t>Perda = Valor contábil &gt; valor recuperável</a:t>
            </a:r>
          </a:p>
          <a:p>
            <a:pPr marL="0" indent="0">
              <a:buNone/>
            </a:pPr>
            <a:endParaRPr lang="pt-BR" sz="3600" dirty="0" smtClean="0"/>
          </a:p>
          <a:p>
            <a:pPr marL="0" indent="0">
              <a:buNone/>
            </a:pPr>
            <a:r>
              <a:rPr lang="pt-BR" sz="3600" u="sng" dirty="0" smtClean="0"/>
              <a:t>Perda </a:t>
            </a:r>
            <a:r>
              <a:rPr lang="pt-BR" sz="3600" u="sng" dirty="0"/>
              <a:t>por desvalorização do ativo</a:t>
            </a:r>
            <a:r>
              <a:rPr lang="pt-BR" sz="3600" dirty="0"/>
              <a:t>, reconhecida imediatamente na demonstração do resultado, a menos que o ativo tenha sido reavaliado, neste será tratada como </a:t>
            </a:r>
            <a:r>
              <a:rPr lang="pt-BR" sz="3600" u="sng" dirty="0"/>
              <a:t>diminuição da reavaliação</a:t>
            </a:r>
            <a:r>
              <a:rPr lang="pt-BR" sz="3600" dirty="0"/>
              <a:t>.</a:t>
            </a:r>
          </a:p>
          <a:p>
            <a:pPr marL="0" indent="0">
              <a:buNone/>
            </a:pPr>
            <a:endParaRPr lang="pt-BR" sz="3600" dirty="0" smtClean="0"/>
          </a:p>
        </p:txBody>
      </p:sp>
    </p:spTree>
    <p:extLst>
      <p:ext uri="{BB962C8B-B14F-4D97-AF65-F5344CB8AC3E}">
        <p14:creationId xmlns:p14="http://schemas.microsoft.com/office/powerpoint/2010/main" val="1694519278"/>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Teste de Impairment</a:t>
            </a:r>
          </a:p>
        </p:txBody>
      </p:sp>
      <p:sp>
        <p:nvSpPr>
          <p:cNvPr id="3" name="Espaço Reservado para Conteúdo 2"/>
          <p:cNvSpPr>
            <a:spLocks noGrp="1"/>
          </p:cNvSpPr>
          <p:nvPr>
            <p:ph idx="1"/>
          </p:nvPr>
        </p:nvSpPr>
        <p:spPr>
          <a:xfrm>
            <a:off x="0" y="586854"/>
            <a:ext cx="8966579" cy="6032310"/>
          </a:xfrm>
        </p:spPr>
        <p:txBody>
          <a:bodyPr>
            <a:normAutofit/>
          </a:bodyPr>
          <a:lstStyle/>
          <a:p>
            <a:pPr marL="0" indent="0">
              <a:buNone/>
            </a:pPr>
            <a:r>
              <a:rPr lang="pt-BR" sz="3600" dirty="0"/>
              <a:t>Depois do reconhecimento da perda por </a:t>
            </a:r>
            <a:r>
              <a:rPr lang="pt-BR" sz="3600" dirty="0" smtClean="0"/>
              <a:t>desvalorização</a:t>
            </a:r>
          </a:p>
          <a:p>
            <a:pPr marL="0" indent="0">
              <a:buNone/>
            </a:pPr>
            <a:endParaRPr lang="pt-BR" sz="3600" dirty="0"/>
          </a:p>
          <a:p>
            <a:pPr marL="0" indent="0">
              <a:buNone/>
            </a:pPr>
            <a:r>
              <a:rPr lang="pt-BR" sz="3600" dirty="0" smtClean="0"/>
              <a:t>A despesa </a:t>
            </a:r>
            <a:r>
              <a:rPr lang="pt-BR" sz="3600" dirty="0"/>
              <a:t>de depreciação do ativo deve ser ajustada em </a:t>
            </a:r>
            <a:r>
              <a:rPr lang="pt-BR" sz="3600" u="sng" dirty="0"/>
              <a:t>períodos futuros</a:t>
            </a:r>
            <a:r>
              <a:rPr lang="pt-BR" sz="3600" dirty="0"/>
              <a:t> para alocar o valor contábil revisado do ativo, menos </a:t>
            </a:r>
            <a:r>
              <a:rPr lang="pt-BR" sz="3600" u="sng" dirty="0"/>
              <a:t>seu valor residual</a:t>
            </a:r>
            <a:r>
              <a:rPr lang="pt-BR" sz="3600" dirty="0"/>
              <a:t> (se houver), em base sistemática ao longo de sua vida útil remanescente.</a:t>
            </a:r>
            <a:endParaRPr lang="pt-BR" sz="3600" dirty="0" smtClean="0"/>
          </a:p>
        </p:txBody>
      </p:sp>
    </p:spTree>
    <p:extLst>
      <p:ext uri="{BB962C8B-B14F-4D97-AF65-F5344CB8AC3E}">
        <p14:creationId xmlns:p14="http://schemas.microsoft.com/office/powerpoint/2010/main" val="333909595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9144001" cy="585171"/>
          </a:xfrm>
        </p:spPr>
        <p:txBody>
          <a:bodyPr>
            <a:normAutofit/>
          </a:bodyPr>
          <a:lstStyle/>
          <a:p>
            <a:r>
              <a:rPr lang="pt-BR" sz="2400" b="1" dirty="0" smtClean="0">
                <a:solidFill>
                  <a:srgbClr val="FF0000"/>
                </a:solidFill>
              </a:rPr>
              <a:t>CPC 01 R1 – Impairment</a:t>
            </a:r>
            <a:endParaRPr lang="pt-BR" sz="2400" b="1" dirty="0">
              <a:solidFill>
                <a:srgbClr val="FF0000"/>
              </a:solidFill>
            </a:endParaRPr>
          </a:p>
        </p:txBody>
      </p:sp>
      <p:sp>
        <p:nvSpPr>
          <p:cNvPr id="3" name="Espaço Reservado para Conteúdo 2"/>
          <p:cNvSpPr>
            <a:spLocks noGrp="1"/>
          </p:cNvSpPr>
          <p:nvPr>
            <p:ph idx="1"/>
          </p:nvPr>
        </p:nvSpPr>
        <p:spPr>
          <a:xfrm>
            <a:off x="0" y="586854"/>
            <a:ext cx="8966579" cy="6271146"/>
          </a:xfrm>
        </p:spPr>
        <p:txBody>
          <a:bodyPr>
            <a:normAutofit/>
          </a:bodyPr>
          <a:lstStyle/>
          <a:p>
            <a:pPr marL="0" indent="0">
              <a:buNone/>
            </a:pPr>
            <a:r>
              <a:rPr lang="pt-BR" sz="3600" dirty="0"/>
              <a:t>Redução ao valor recuperável de ativos</a:t>
            </a:r>
          </a:p>
          <a:p>
            <a:pPr marL="0" indent="0">
              <a:buNone/>
            </a:pPr>
            <a:endParaRPr lang="pt-BR" sz="3600" dirty="0" smtClean="0"/>
          </a:p>
          <a:p>
            <a:pPr marL="0" indent="0">
              <a:buNone/>
            </a:pPr>
            <a:r>
              <a:rPr lang="pt-BR" sz="3600" dirty="0" smtClean="0"/>
              <a:t>CPC </a:t>
            </a:r>
            <a:r>
              <a:rPr lang="pt-BR" sz="3600" dirty="0"/>
              <a:t>01 R1</a:t>
            </a:r>
          </a:p>
          <a:p>
            <a:pPr marL="0" indent="0">
              <a:buNone/>
            </a:pPr>
            <a:r>
              <a:rPr lang="pt-BR" sz="3600" dirty="0" smtClean="0"/>
              <a:t>	I</a:t>
            </a:r>
            <a:r>
              <a:rPr lang="pt-BR" sz="3600" dirty="0"/>
              <a:t>.	O que é </a:t>
            </a:r>
            <a:r>
              <a:rPr lang="pt-BR" sz="3600" dirty="0" err="1"/>
              <a:t>impairment</a:t>
            </a:r>
            <a:r>
              <a:rPr lang="pt-BR" sz="3600" dirty="0"/>
              <a:t>?</a:t>
            </a:r>
          </a:p>
          <a:p>
            <a:pPr marL="0" indent="0">
              <a:buNone/>
            </a:pPr>
            <a:r>
              <a:rPr lang="pt-BR" sz="3600" dirty="0" smtClean="0"/>
              <a:t>	II</a:t>
            </a:r>
            <a:r>
              <a:rPr lang="pt-BR" sz="3600" dirty="0"/>
              <a:t>.	Teste de </a:t>
            </a:r>
            <a:r>
              <a:rPr lang="pt-BR" sz="3600" dirty="0" err="1"/>
              <a:t>impairment</a:t>
            </a:r>
            <a:endParaRPr lang="pt-BR" sz="3600" dirty="0"/>
          </a:p>
          <a:p>
            <a:pPr marL="0" indent="0">
              <a:buNone/>
            </a:pPr>
            <a:r>
              <a:rPr lang="pt-BR" sz="3600" dirty="0" smtClean="0"/>
              <a:t>	III</a:t>
            </a:r>
            <a:r>
              <a:rPr lang="pt-BR" sz="3600" dirty="0"/>
              <a:t>.	ICPC 10 – Interpretação sobre a aplicação inicial ao Ativo Imobilizado do CPC 27 (</a:t>
            </a:r>
            <a:r>
              <a:rPr lang="pt-BR" sz="3600" dirty="0" err="1"/>
              <a:t>Deemed</a:t>
            </a:r>
            <a:r>
              <a:rPr lang="pt-BR" sz="3600" dirty="0"/>
              <a:t> </a:t>
            </a:r>
            <a:r>
              <a:rPr lang="pt-BR" sz="3600" dirty="0" err="1"/>
              <a:t>Cost</a:t>
            </a:r>
            <a:r>
              <a:rPr lang="pt-BR" sz="3600" dirty="0"/>
              <a:t>)</a:t>
            </a:r>
          </a:p>
          <a:p>
            <a:pPr marL="0" indent="0">
              <a:buNone/>
            </a:pPr>
            <a:endParaRPr lang="pt-BR" sz="4000" dirty="0" smtClean="0"/>
          </a:p>
        </p:txBody>
      </p:sp>
    </p:spTree>
    <p:extLst>
      <p:ext uri="{BB962C8B-B14F-4D97-AF65-F5344CB8AC3E}">
        <p14:creationId xmlns:p14="http://schemas.microsoft.com/office/powerpoint/2010/main" val="1161373185"/>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Unidade geradora de </a:t>
            </a:r>
            <a:r>
              <a:rPr lang="pt-BR" sz="2400" b="1" dirty="0" smtClean="0">
                <a:solidFill>
                  <a:srgbClr val="FF0000"/>
                </a:solidFill>
              </a:rPr>
              <a:t>caixa</a:t>
            </a:r>
            <a:endParaRPr lang="pt-BR" sz="2400" b="1" dirty="0">
              <a:solidFill>
                <a:srgbClr val="FF0000"/>
              </a:solidFill>
            </a:endParaRPr>
          </a:p>
        </p:txBody>
      </p:sp>
      <p:sp>
        <p:nvSpPr>
          <p:cNvPr id="3" name="Espaço Reservado para Conteúdo 2"/>
          <p:cNvSpPr>
            <a:spLocks noGrp="1"/>
          </p:cNvSpPr>
          <p:nvPr>
            <p:ph idx="1"/>
          </p:nvPr>
        </p:nvSpPr>
        <p:spPr>
          <a:xfrm>
            <a:off x="0" y="586854"/>
            <a:ext cx="8966579" cy="6271146"/>
          </a:xfrm>
        </p:spPr>
        <p:txBody>
          <a:bodyPr>
            <a:normAutofit/>
          </a:bodyPr>
          <a:lstStyle/>
          <a:p>
            <a:r>
              <a:rPr lang="pt-BR" sz="3600" b="1" dirty="0"/>
              <a:t>Identificação da unidade geradora de caixa à qual um ativo pertence</a:t>
            </a:r>
            <a:endParaRPr lang="pt-BR" sz="3600" dirty="0"/>
          </a:p>
          <a:p>
            <a:pPr marL="0" indent="0">
              <a:buNone/>
            </a:pPr>
            <a:r>
              <a:rPr lang="pt-BR" sz="3600" dirty="0"/>
              <a:t>Se não for possível estimar o valor recuperável para o ativo </a:t>
            </a:r>
            <a:r>
              <a:rPr lang="pt-BR" sz="3600" dirty="0" smtClean="0"/>
              <a:t>individual</a:t>
            </a:r>
          </a:p>
          <a:p>
            <a:pPr marL="0" indent="0">
              <a:buNone/>
            </a:pPr>
            <a:r>
              <a:rPr lang="pt-BR" sz="3600" dirty="0" smtClean="0"/>
              <a:t>a </a:t>
            </a:r>
            <a:r>
              <a:rPr lang="pt-BR" sz="3600" dirty="0"/>
              <a:t>entidade deve determinar o valor </a:t>
            </a:r>
            <a:r>
              <a:rPr lang="pt-BR" sz="3600" u="sng" dirty="0"/>
              <a:t>recuperável da unidade geradora de caixa à qual o ativo pertence</a:t>
            </a:r>
            <a:r>
              <a:rPr lang="pt-BR" sz="3600" dirty="0"/>
              <a:t> (unidade geradora de caixa do ativo).</a:t>
            </a:r>
          </a:p>
          <a:p>
            <a:pPr marL="0" indent="0">
              <a:buNone/>
            </a:pPr>
            <a:endParaRPr lang="pt-BR" sz="3600" dirty="0" smtClean="0"/>
          </a:p>
        </p:txBody>
      </p:sp>
    </p:spTree>
    <p:extLst>
      <p:ext uri="{BB962C8B-B14F-4D97-AF65-F5344CB8AC3E}">
        <p14:creationId xmlns:p14="http://schemas.microsoft.com/office/powerpoint/2010/main" val="4199530522"/>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Unidade geradora de </a:t>
            </a:r>
            <a:r>
              <a:rPr lang="pt-BR" sz="2400" b="1" dirty="0" smtClean="0">
                <a:solidFill>
                  <a:srgbClr val="FF0000"/>
                </a:solidFill>
              </a:rPr>
              <a:t>caixa</a:t>
            </a:r>
            <a:endParaRPr lang="pt-BR" sz="2400" b="1" dirty="0">
              <a:solidFill>
                <a:srgbClr val="FF0000"/>
              </a:solidFill>
            </a:endParaRPr>
          </a:p>
        </p:txBody>
      </p:sp>
      <p:sp>
        <p:nvSpPr>
          <p:cNvPr id="3" name="Espaço Reservado para Conteúdo 2"/>
          <p:cNvSpPr>
            <a:spLocks noGrp="1"/>
          </p:cNvSpPr>
          <p:nvPr>
            <p:ph idx="1"/>
          </p:nvPr>
        </p:nvSpPr>
        <p:spPr>
          <a:xfrm>
            <a:off x="0" y="586854"/>
            <a:ext cx="8966579" cy="6271146"/>
          </a:xfrm>
        </p:spPr>
        <p:txBody>
          <a:bodyPr>
            <a:normAutofit/>
          </a:bodyPr>
          <a:lstStyle/>
          <a:p>
            <a:pPr marL="0" indent="0">
              <a:buNone/>
            </a:pPr>
            <a:r>
              <a:rPr lang="pt-BR" sz="3600" b="1" dirty="0"/>
              <a:t>Unidade geradora de </a:t>
            </a:r>
            <a:r>
              <a:rPr lang="pt-BR" sz="3600" b="1" dirty="0" smtClean="0"/>
              <a:t>caixa</a:t>
            </a:r>
          </a:p>
          <a:p>
            <a:pPr marL="0" indent="0">
              <a:buNone/>
            </a:pPr>
            <a:endParaRPr lang="pt-BR" sz="3600" dirty="0" smtClean="0"/>
          </a:p>
        </p:txBody>
      </p:sp>
      <p:pic>
        <p:nvPicPr>
          <p:cNvPr id="4" name="Imagem 3"/>
          <p:cNvPicPr>
            <a:picLocks noChangeAspect="1"/>
          </p:cNvPicPr>
          <p:nvPr/>
        </p:nvPicPr>
        <p:blipFill>
          <a:blip r:embed="rId3"/>
          <a:stretch>
            <a:fillRect/>
          </a:stretch>
        </p:blipFill>
        <p:spPr>
          <a:xfrm>
            <a:off x="460113" y="1355962"/>
            <a:ext cx="2409825" cy="2781300"/>
          </a:xfrm>
          <a:prstGeom prst="rect">
            <a:avLst/>
          </a:prstGeom>
        </p:spPr>
      </p:pic>
      <p:pic>
        <p:nvPicPr>
          <p:cNvPr id="5" name="Imagem 4"/>
          <p:cNvPicPr>
            <a:picLocks noChangeAspect="1"/>
          </p:cNvPicPr>
          <p:nvPr/>
        </p:nvPicPr>
        <p:blipFill>
          <a:blip r:embed="rId4"/>
          <a:stretch>
            <a:fillRect/>
          </a:stretch>
        </p:blipFill>
        <p:spPr>
          <a:xfrm>
            <a:off x="2869938" y="2284152"/>
            <a:ext cx="2743200" cy="2876550"/>
          </a:xfrm>
          <a:prstGeom prst="rect">
            <a:avLst/>
          </a:prstGeom>
        </p:spPr>
      </p:pic>
      <p:pic>
        <p:nvPicPr>
          <p:cNvPr id="6" name="Imagem 5"/>
          <p:cNvPicPr>
            <a:picLocks noChangeAspect="1"/>
          </p:cNvPicPr>
          <p:nvPr/>
        </p:nvPicPr>
        <p:blipFill>
          <a:blip r:embed="rId5"/>
          <a:stretch>
            <a:fillRect/>
          </a:stretch>
        </p:blipFill>
        <p:spPr>
          <a:xfrm>
            <a:off x="5613138" y="2913726"/>
            <a:ext cx="2762250" cy="2695575"/>
          </a:xfrm>
          <a:prstGeom prst="rect">
            <a:avLst/>
          </a:prstGeom>
        </p:spPr>
      </p:pic>
    </p:spTree>
    <p:extLst>
      <p:ext uri="{BB962C8B-B14F-4D97-AF65-F5344CB8AC3E}">
        <p14:creationId xmlns:p14="http://schemas.microsoft.com/office/powerpoint/2010/main" val="1695841862"/>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Unidade geradora de caixa</a:t>
            </a:r>
          </a:p>
        </p:txBody>
      </p:sp>
      <p:sp>
        <p:nvSpPr>
          <p:cNvPr id="3" name="Espaço Reservado para Conteúdo 2"/>
          <p:cNvSpPr>
            <a:spLocks noGrp="1"/>
          </p:cNvSpPr>
          <p:nvPr>
            <p:ph idx="1"/>
          </p:nvPr>
        </p:nvSpPr>
        <p:spPr>
          <a:xfrm>
            <a:off x="0" y="586854"/>
            <a:ext cx="8966579" cy="750627"/>
          </a:xfrm>
        </p:spPr>
        <p:txBody>
          <a:bodyPr>
            <a:normAutofit/>
          </a:bodyPr>
          <a:lstStyle/>
          <a:p>
            <a:pPr marL="0" indent="0">
              <a:buNone/>
            </a:pPr>
            <a:r>
              <a:rPr lang="pt-BR" sz="3600" b="1" dirty="0"/>
              <a:t>Unidade geradora de </a:t>
            </a:r>
            <a:r>
              <a:rPr lang="pt-BR" sz="3600" b="1" dirty="0" smtClean="0"/>
              <a:t>caixa</a:t>
            </a:r>
          </a:p>
          <a:p>
            <a:pPr marL="0" indent="0">
              <a:buNone/>
            </a:pPr>
            <a:endParaRPr lang="pt-BR" sz="3600" dirty="0" smtClean="0"/>
          </a:p>
        </p:txBody>
      </p:sp>
      <p:pic>
        <p:nvPicPr>
          <p:cNvPr id="7" name="Imagem 6"/>
          <p:cNvPicPr>
            <a:picLocks noChangeAspect="1"/>
          </p:cNvPicPr>
          <p:nvPr/>
        </p:nvPicPr>
        <p:blipFill>
          <a:blip r:embed="rId3"/>
          <a:stretch>
            <a:fillRect/>
          </a:stretch>
        </p:blipFill>
        <p:spPr>
          <a:xfrm>
            <a:off x="3701172" y="1172025"/>
            <a:ext cx="1304925" cy="438150"/>
          </a:xfrm>
          <a:prstGeom prst="rect">
            <a:avLst/>
          </a:prstGeom>
        </p:spPr>
      </p:pic>
      <p:pic>
        <p:nvPicPr>
          <p:cNvPr id="8" name="Imagem 7"/>
          <p:cNvPicPr>
            <a:picLocks noChangeAspect="1"/>
          </p:cNvPicPr>
          <p:nvPr/>
        </p:nvPicPr>
        <p:blipFill>
          <a:blip r:embed="rId4"/>
          <a:stretch>
            <a:fillRect/>
          </a:stretch>
        </p:blipFill>
        <p:spPr>
          <a:xfrm>
            <a:off x="504967" y="1764684"/>
            <a:ext cx="7560860" cy="4526934"/>
          </a:xfrm>
          <a:prstGeom prst="rect">
            <a:avLst/>
          </a:prstGeom>
        </p:spPr>
      </p:pic>
    </p:spTree>
    <p:extLst>
      <p:ext uri="{BB962C8B-B14F-4D97-AF65-F5344CB8AC3E}">
        <p14:creationId xmlns:p14="http://schemas.microsoft.com/office/powerpoint/2010/main" val="2527791978"/>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Unidade geradora de caixa</a:t>
            </a:r>
          </a:p>
        </p:txBody>
      </p:sp>
      <p:sp>
        <p:nvSpPr>
          <p:cNvPr id="3" name="Espaço Reservado para Conteúdo 2"/>
          <p:cNvSpPr>
            <a:spLocks noGrp="1"/>
          </p:cNvSpPr>
          <p:nvPr>
            <p:ph idx="1"/>
          </p:nvPr>
        </p:nvSpPr>
        <p:spPr>
          <a:xfrm>
            <a:off x="0" y="586854"/>
            <a:ext cx="8966579" cy="723331"/>
          </a:xfrm>
        </p:spPr>
        <p:txBody>
          <a:bodyPr>
            <a:normAutofit/>
          </a:bodyPr>
          <a:lstStyle/>
          <a:p>
            <a:pPr marL="0" indent="0">
              <a:buNone/>
            </a:pPr>
            <a:r>
              <a:rPr lang="pt-BR" sz="3600" b="1" dirty="0"/>
              <a:t>Unidade geradora de caixa</a:t>
            </a:r>
          </a:p>
          <a:p>
            <a:pPr marL="0" indent="0">
              <a:buNone/>
            </a:pPr>
            <a:endParaRPr lang="pt-BR" sz="3600" dirty="0" smtClean="0"/>
          </a:p>
        </p:txBody>
      </p:sp>
      <p:pic>
        <p:nvPicPr>
          <p:cNvPr id="4" name="Imagem 3"/>
          <p:cNvPicPr>
            <a:picLocks noChangeAspect="1"/>
          </p:cNvPicPr>
          <p:nvPr/>
        </p:nvPicPr>
        <p:blipFill>
          <a:blip r:embed="rId3"/>
          <a:stretch>
            <a:fillRect/>
          </a:stretch>
        </p:blipFill>
        <p:spPr>
          <a:xfrm>
            <a:off x="150125" y="1172025"/>
            <a:ext cx="8816453" cy="5037706"/>
          </a:xfrm>
          <a:prstGeom prst="rect">
            <a:avLst/>
          </a:prstGeom>
        </p:spPr>
      </p:pic>
    </p:spTree>
    <p:extLst>
      <p:ext uri="{BB962C8B-B14F-4D97-AF65-F5344CB8AC3E}">
        <p14:creationId xmlns:p14="http://schemas.microsoft.com/office/powerpoint/2010/main" val="15442243"/>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Unidade geradora de caixa</a:t>
            </a:r>
          </a:p>
        </p:txBody>
      </p:sp>
      <p:sp>
        <p:nvSpPr>
          <p:cNvPr id="3" name="Espaço Reservado para Conteúdo 2"/>
          <p:cNvSpPr>
            <a:spLocks noGrp="1"/>
          </p:cNvSpPr>
          <p:nvPr>
            <p:ph idx="1"/>
          </p:nvPr>
        </p:nvSpPr>
        <p:spPr>
          <a:xfrm>
            <a:off x="0" y="586854"/>
            <a:ext cx="8966579" cy="6271146"/>
          </a:xfrm>
        </p:spPr>
        <p:txBody>
          <a:bodyPr>
            <a:normAutofit fontScale="85000" lnSpcReduction="20000"/>
          </a:bodyPr>
          <a:lstStyle/>
          <a:p>
            <a:pPr marL="0" indent="0">
              <a:buNone/>
            </a:pPr>
            <a:r>
              <a:rPr lang="pt-BR" sz="3600" u="sng" dirty="0"/>
              <a:t>1 - Exemplo</a:t>
            </a:r>
            <a:r>
              <a:rPr lang="pt-BR" sz="3600" dirty="0"/>
              <a:t>: Uma entidade de mineração tem uma estrada de ferro particular para dar suporte às suas atividades de mineração. Essa estrada pode ser vendida somente pelo valor de sucata e ela não gera entradas de caixa que são, em grande parte, independentes das entradas de caixa provenientes de outros ativos da mina.</a:t>
            </a:r>
          </a:p>
          <a:p>
            <a:pPr marL="0" indent="0">
              <a:buNone/>
            </a:pPr>
            <a:endParaRPr lang="pt-BR" sz="3600" i="1" dirty="0" smtClean="0"/>
          </a:p>
          <a:p>
            <a:pPr marL="0" indent="0">
              <a:buNone/>
            </a:pPr>
            <a:r>
              <a:rPr lang="pt-BR" sz="3600" i="1" dirty="0" smtClean="0"/>
              <a:t>Não </a:t>
            </a:r>
            <a:r>
              <a:rPr lang="pt-BR" sz="3600" i="1" dirty="0"/>
              <a:t>é possível estimar o valor recuperável da estrada de ferro privada porque seu valor em uso não pode ser determinado e é provavelmente diferente do valor de sucata. Portanto, a entidade deve estimar o valor recuperável da unidade geradora de caixa à qual a estrada de ferro particular pertence, isto é, a mina como um todo.</a:t>
            </a:r>
            <a:endParaRPr lang="pt-BR" sz="3600" dirty="0" smtClean="0"/>
          </a:p>
        </p:txBody>
      </p:sp>
    </p:spTree>
    <p:extLst>
      <p:ext uri="{BB962C8B-B14F-4D97-AF65-F5344CB8AC3E}">
        <p14:creationId xmlns:p14="http://schemas.microsoft.com/office/powerpoint/2010/main" val="1579680323"/>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Unidade geradora de caixa</a:t>
            </a:r>
          </a:p>
        </p:txBody>
      </p:sp>
      <p:sp>
        <p:nvSpPr>
          <p:cNvPr id="3" name="Espaço Reservado para Conteúdo 2"/>
          <p:cNvSpPr>
            <a:spLocks noGrp="1"/>
          </p:cNvSpPr>
          <p:nvPr>
            <p:ph idx="1"/>
          </p:nvPr>
        </p:nvSpPr>
        <p:spPr>
          <a:xfrm>
            <a:off x="0" y="586854"/>
            <a:ext cx="8966579" cy="6271146"/>
          </a:xfrm>
        </p:spPr>
        <p:txBody>
          <a:bodyPr>
            <a:noAutofit/>
          </a:bodyPr>
          <a:lstStyle/>
          <a:p>
            <a:pPr marL="0" indent="0">
              <a:buNone/>
            </a:pPr>
            <a:r>
              <a:rPr lang="pt-BR" sz="2800" u="sng" dirty="0"/>
              <a:t>2 – Exemplo</a:t>
            </a:r>
            <a:r>
              <a:rPr lang="pt-BR" sz="2800" dirty="0"/>
              <a:t>: Uma empresa de ônibus fornece serviços, sob contrato, a um município que requer a prestação de serviços mínima em cada uma das cinco linhas operadas. Os ativos alocados a cada linha e os fluxos de caixa provenientes de cada linha podem ser identificados separadamente. Uma das linhas opera com prejuízo significativo. </a:t>
            </a:r>
          </a:p>
          <a:p>
            <a:pPr marL="0" indent="0">
              <a:buNone/>
            </a:pPr>
            <a:endParaRPr lang="pt-BR" sz="2800" i="1" dirty="0" smtClean="0"/>
          </a:p>
          <a:p>
            <a:pPr marL="0" indent="0">
              <a:buNone/>
            </a:pPr>
            <a:r>
              <a:rPr lang="pt-BR" sz="2800" i="1" dirty="0" smtClean="0"/>
              <a:t>Como </a:t>
            </a:r>
            <a:r>
              <a:rPr lang="pt-BR" sz="2800" i="1" dirty="0"/>
              <a:t>a entidade não tem a opção de eliminar nenhuma das linhas operadas, o nível mais baixo de entradas de caixa identificáveis que são substancialmente independentes das entradas de caixa provenientes de outros ativos ou grupos de ativos são as entradas de caixa geradas pelas cinco linhas em conjunto. A unidade geradora de caixa para cada linha é a empresa de ônibus como um todo</a:t>
            </a:r>
            <a:r>
              <a:rPr lang="pt-BR" sz="2800" i="1" dirty="0" smtClean="0"/>
              <a:t>.</a:t>
            </a:r>
            <a:endParaRPr lang="pt-BR" sz="2800" dirty="0"/>
          </a:p>
        </p:txBody>
      </p:sp>
    </p:spTree>
    <p:extLst>
      <p:ext uri="{BB962C8B-B14F-4D97-AF65-F5344CB8AC3E}">
        <p14:creationId xmlns:p14="http://schemas.microsoft.com/office/powerpoint/2010/main" val="4253417249"/>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a:t>
            </a:r>
            <a:r>
              <a:rPr lang="pt-BR" sz="2400" b="1" dirty="0" smtClean="0">
                <a:solidFill>
                  <a:srgbClr val="FF0000"/>
                </a:solidFill>
              </a:rPr>
              <a:t>Fluxo de caixa (EBITDA)</a:t>
            </a:r>
            <a:endParaRPr lang="pt-BR" sz="2400" b="1" dirty="0">
              <a:solidFill>
                <a:srgbClr val="FF0000"/>
              </a:solidFill>
            </a:endParaRPr>
          </a:p>
        </p:txBody>
      </p:sp>
      <p:sp>
        <p:nvSpPr>
          <p:cNvPr id="3" name="Espaço Reservado para Conteúdo 2"/>
          <p:cNvSpPr>
            <a:spLocks noGrp="1"/>
          </p:cNvSpPr>
          <p:nvPr>
            <p:ph idx="1"/>
          </p:nvPr>
        </p:nvSpPr>
        <p:spPr>
          <a:xfrm>
            <a:off x="0" y="586854"/>
            <a:ext cx="8966579" cy="6271146"/>
          </a:xfrm>
        </p:spPr>
        <p:txBody>
          <a:bodyPr>
            <a:normAutofit fontScale="92500" lnSpcReduction="10000"/>
          </a:bodyPr>
          <a:lstStyle/>
          <a:p>
            <a:pPr marL="0" indent="0">
              <a:buNone/>
            </a:pPr>
            <a:r>
              <a:rPr lang="pt-BR" sz="3600" dirty="0" smtClean="0"/>
              <a:t>Receitas com vendas </a:t>
            </a:r>
          </a:p>
          <a:p>
            <a:pPr marL="0" indent="0">
              <a:buNone/>
            </a:pPr>
            <a:r>
              <a:rPr lang="pt-BR" sz="3600" dirty="0" smtClean="0"/>
              <a:t>(-) Impostos e deduções de vendas</a:t>
            </a:r>
          </a:p>
          <a:p>
            <a:pPr marL="0" indent="0">
              <a:buNone/>
            </a:pPr>
            <a:r>
              <a:rPr lang="pt-BR" sz="3600" dirty="0" smtClean="0"/>
              <a:t>(-) CMV</a:t>
            </a:r>
          </a:p>
          <a:p>
            <a:pPr marL="0" indent="0">
              <a:buNone/>
            </a:pPr>
            <a:r>
              <a:rPr lang="pt-BR" sz="3600" dirty="0" smtClean="0"/>
              <a:t>Lucro bruto</a:t>
            </a:r>
          </a:p>
          <a:p>
            <a:pPr marL="0" indent="0">
              <a:buNone/>
            </a:pPr>
            <a:r>
              <a:rPr lang="pt-BR" sz="3600" dirty="0" smtClean="0"/>
              <a:t>(-) Despesas operacionais</a:t>
            </a:r>
          </a:p>
          <a:p>
            <a:pPr marL="0" indent="0">
              <a:buNone/>
            </a:pPr>
            <a:r>
              <a:rPr lang="pt-BR" sz="3600" dirty="0" smtClean="0"/>
              <a:t>Resultado operacional</a:t>
            </a:r>
          </a:p>
          <a:p>
            <a:pPr marL="0" indent="0">
              <a:buNone/>
            </a:pPr>
            <a:r>
              <a:rPr lang="pt-BR" sz="3600" dirty="0" smtClean="0"/>
              <a:t>Resultado financeiro</a:t>
            </a:r>
          </a:p>
          <a:p>
            <a:pPr marL="0" indent="0">
              <a:buNone/>
            </a:pPr>
            <a:r>
              <a:rPr lang="pt-BR" sz="3600" dirty="0" smtClean="0"/>
              <a:t>Resultado não operacional</a:t>
            </a:r>
          </a:p>
          <a:p>
            <a:pPr marL="0" indent="0">
              <a:buNone/>
            </a:pPr>
            <a:r>
              <a:rPr lang="pt-BR" sz="3600" dirty="0" smtClean="0"/>
              <a:t>Lucros antes dos impostos</a:t>
            </a:r>
          </a:p>
          <a:p>
            <a:pPr marL="0" indent="0">
              <a:buNone/>
            </a:pPr>
            <a:r>
              <a:rPr lang="pt-BR" sz="3600" dirty="0" smtClean="0"/>
              <a:t>(-) IR e CSL</a:t>
            </a:r>
          </a:p>
          <a:p>
            <a:pPr marL="0" indent="0">
              <a:buNone/>
            </a:pPr>
            <a:r>
              <a:rPr lang="pt-BR" sz="3600" dirty="0" smtClean="0"/>
              <a:t>Resultado do exercício</a:t>
            </a:r>
          </a:p>
          <a:p>
            <a:pPr marL="0" indent="0">
              <a:buNone/>
            </a:pPr>
            <a:endParaRPr lang="pt-BR" sz="3600" dirty="0"/>
          </a:p>
        </p:txBody>
      </p:sp>
      <p:sp>
        <p:nvSpPr>
          <p:cNvPr id="4" name="Título 1"/>
          <p:cNvSpPr txBox="1">
            <a:spLocks/>
          </p:cNvSpPr>
          <p:nvPr/>
        </p:nvSpPr>
        <p:spPr>
          <a:xfrm>
            <a:off x="4858603" y="1786174"/>
            <a:ext cx="3603009" cy="44099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pt-BR" sz="2400" dirty="0" smtClean="0"/>
              <a:t>EBITDA ou LAJIDA</a:t>
            </a:r>
          </a:p>
          <a:p>
            <a:pPr algn="l"/>
            <a:r>
              <a:rPr lang="pt-BR" sz="2400" dirty="0" smtClean="0"/>
              <a:t>= </a:t>
            </a:r>
            <a:r>
              <a:rPr lang="pt-BR" sz="2400" dirty="0"/>
              <a:t>Resultado do </a:t>
            </a:r>
            <a:r>
              <a:rPr lang="pt-BR" sz="2400" dirty="0" smtClean="0"/>
              <a:t>exercício</a:t>
            </a:r>
          </a:p>
          <a:p>
            <a:pPr algn="l"/>
            <a:r>
              <a:rPr lang="pt-BR" sz="2400" dirty="0" smtClean="0"/>
              <a:t>(+) IR e CSL</a:t>
            </a:r>
          </a:p>
          <a:p>
            <a:pPr algn="l"/>
            <a:r>
              <a:rPr lang="pt-BR" sz="2400" dirty="0" smtClean="0"/>
              <a:t>(+) </a:t>
            </a:r>
            <a:r>
              <a:rPr lang="pt-BR" sz="2400" dirty="0"/>
              <a:t>Resultado financeiro</a:t>
            </a:r>
          </a:p>
          <a:p>
            <a:pPr algn="l"/>
            <a:r>
              <a:rPr lang="pt-BR" sz="2400" dirty="0" smtClean="0"/>
              <a:t>(+) </a:t>
            </a:r>
            <a:r>
              <a:rPr lang="pt-BR" sz="2400" dirty="0"/>
              <a:t>Depreciação e </a:t>
            </a:r>
            <a:r>
              <a:rPr lang="pt-BR" sz="2400" dirty="0" err="1" smtClean="0"/>
              <a:t>Amort</a:t>
            </a:r>
            <a:endParaRPr lang="pt-BR" sz="2400" b="1" dirty="0">
              <a:solidFill>
                <a:srgbClr val="FF0000"/>
              </a:solidFill>
            </a:endParaRPr>
          </a:p>
        </p:txBody>
      </p:sp>
    </p:spTree>
    <p:extLst>
      <p:ext uri="{BB962C8B-B14F-4D97-AF65-F5344CB8AC3E}">
        <p14:creationId xmlns:p14="http://schemas.microsoft.com/office/powerpoint/2010/main" val="984691984"/>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a:t>
            </a:r>
            <a:r>
              <a:rPr lang="pt-BR" sz="2400" b="1" dirty="0" smtClean="0">
                <a:solidFill>
                  <a:srgbClr val="FF0000"/>
                </a:solidFill>
              </a:rPr>
              <a:t>Taxa de Desconto</a:t>
            </a:r>
            <a:endParaRPr lang="pt-BR" sz="2400" b="1" dirty="0">
              <a:solidFill>
                <a:srgbClr val="FF0000"/>
              </a:solidFill>
            </a:endParaRPr>
          </a:p>
        </p:txBody>
      </p:sp>
      <p:sp>
        <p:nvSpPr>
          <p:cNvPr id="3" name="Espaço Reservado para Conteúdo 2"/>
          <p:cNvSpPr>
            <a:spLocks noGrp="1"/>
          </p:cNvSpPr>
          <p:nvPr>
            <p:ph idx="1"/>
          </p:nvPr>
        </p:nvSpPr>
        <p:spPr>
          <a:xfrm>
            <a:off x="0" y="586854"/>
            <a:ext cx="8966579" cy="6271146"/>
          </a:xfrm>
        </p:spPr>
        <p:txBody>
          <a:bodyPr>
            <a:normAutofit/>
          </a:bodyPr>
          <a:lstStyle/>
          <a:p>
            <a:pPr marL="0" indent="0">
              <a:buNone/>
            </a:pPr>
            <a:r>
              <a:rPr lang="pt-BR" sz="3600" dirty="0" smtClean="0"/>
              <a:t>CAPM </a:t>
            </a:r>
            <a:r>
              <a:rPr lang="pt-BR" sz="3600" dirty="0"/>
              <a:t>(Capital </a:t>
            </a:r>
            <a:r>
              <a:rPr lang="pt-BR" sz="3600" dirty="0" err="1"/>
              <a:t>Asset</a:t>
            </a:r>
            <a:r>
              <a:rPr lang="pt-BR" sz="3600" dirty="0"/>
              <a:t> </a:t>
            </a:r>
            <a:r>
              <a:rPr lang="pt-BR" sz="3600" dirty="0" err="1"/>
              <a:t>Pricing</a:t>
            </a:r>
            <a:r>
              <a:rPr lang="pt-BR" sz="3600" dirty="0"/>
              <a:t> </a:t>
            </a:r>
            <a:r>
              <a:rPr lang="pt-BR" sz="3600" dirty="0" err="1" smtClean="0"/>
              <a:t>Model</a:t>
            </a:r>
            <a:r>
              <a:rPr lang="pt-BR" sz="3600" dirty="0"/>
              <a:t> / Modelo de Precificação de Ativos </a:t>
            </a:r>
            <a:r>
              <a:rPr lang="pt-BR" sz="3600" dirty="0" smtClean="0"/>
              <a:t>Financeiros) ou </a:t>
            </a:r>
          </a:p>
          <a:p>
            <a:pPr marL="0" indent="0">
              <a:buNone/>
            </a:pPr>
            <a:endParaRPr lang="pt-BR" sz="3600" dirty="0" smtClean="0"/>
          </a:p>
          <a:p>
            <a:pPr marL="0" indent="0">
              <a:buNone/>
            </a:pPr>
            <a:r>
              <a:rPr lang="pt-BR" sz="3600" dirty="0" smtClean="0"/>
              <a:t>WACC (</a:t>
            </a:r>
            <a:r>
              <a:rPr lang="en-US" sz="3600" dirty="0"/>
              <a:t>Weighted Average Cost of </a:t>
            </a:r>
            <a:r>
              <a:rPr lang="en-US" sz="3600" dirty="0" smtClean="0"/>
              <a:t>Capital / </a:t>
            </a:r>
            <a:r>
              <a:rPr lang="pt-BR" sz="3600" dirty="0"/>
              <a:t>Custo Médio Ponderado de Capital</a:t>
            </a:r>
            <a:r>
              <a:rPr lang="en-US" sz="3600" dirty="0" smtClean="0"/>
              <a:t>)</a:t>
            </a:r>
          </a:p>
          <a:p>
            <a:pPr marL="0" indent="0">
              <a:buNone/>
            </a:pPr>
            <a:r>
              <a:rPr lang="en-US" sz="3600" dirty="0">
                <a:solidFill>
                  <a:srgbClr val="FF0000"/>
                </a:solidFill>
              </a:rPr>
              <a:t>CUSTO DO CAPITAL</a:t>
            </a:r>
          </a:p>
          <a:p>
            <a:pPr marL="0" indent="0">
              <a:buNone/>
            </a:pPr>
            <a:r>
              <a:rPr lang="en-US" sz="3600" dirty="0" smtClean="0"/>
              <a:t>WACC</a:t>
            </a:r>
            <a:r>
              <a:rPr lang="en-US" sz="3600" dirty="0"/>
              <a:t>= (CCT*CT/CAPITAL)+(CCP*CP/CAPITAL)</a:t>
            </a:r>
            <a:endParaRPr lang="en-US" sz="3600" dirty="0" smtClean="0"/>
          </a:p>
          <a:p>
            <a:pPr marL="0" indent="0">
              <a:buNone/>
            </a:pPr>
            <a:r>
              <a:rPr lang="pt-BR" sz="3600" dirty="0" smtClean="0"/>
              <a:t>Custo do capital terceiro (CCT) = SELIC</a:t>
            </a:r>
          </a:p>
          <a:p>
            <a:pPr marL="0" indent="0">
              <a:buNone/>
            </a:pPr>
            <a:r>
              <a:rPr lang="pt-BR" sz="3600" dirty="0" smtClean="0"/>
              <a:t>Custo do capital próprio (CCP) = SELIC + 10%</a:t>
            </a:r>
            <a:endParaRPr lang="pt-BR" sz="3600" dirty="0"/>
          </a:p>
          <a:p>
            <a:pPr marL="0" indent="0">
              <a:buNone/>
            </a:pPr>
            <a:endParaRPr lang="pt-BR" sz="3600" dirty="0" smtClean="0"/>
          </a:p>
        </p:txBody>
      </p:sp>
    </p:spTree>
    <p:extLst>
      <p:ext uri="{BB962C8B-B14F-4D97-AF65-F5344CB8AC3E}">
        <p14:creationId xmlns:p14="http://schemas.microsoft.com/office/powerpoint/2010/main" val="802244761"/>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a:t>
            </a:r>
            <a:r>
              <a:rPr lang="pt-BR" sz="2400" b="1" dirty="0" smtClean="0">
                <a:solidFill>
                  <a:srgbClr val="FF0000"/>
                </a:solidFill>
              </a:rPr>
              <a:t>Taxa de Desconto</a:t>
            </a:r>
            <a:endParaRPr lang="pt-BR" sz="2400" b="1" dirty="0">
              <a:solidFill>
                <a:srgbClr val="FF0000"/>
              </a:solidFill>
            </a:endParaRPr>
          </a:p>
        </p:txBody>
      </p:sp>
      <p:sp>
        <p:nvSpPr>
          <p:cNvPr id="3" name="Espaço Reservado para Conteúdo 2"/>
          <p:cNvSpPr>
            <a:spLocks noGrp="1"/>
          </p:cNvSpPr>
          <p:nvPr>
            <p:ph idx="1"/>
          </p:nvPr>
        </p:nvSpPr>
        <p:spPr>
          <a:xfrm>
            <a:off x="0" y="586854"/>
            <a:ext cx="8966579" cy="6271146"/>
          </a:xfrm>
        </p:spPr>
        <p:txBody>
          <a:bodyPr>
            <a:normAutofit/>
          </a:bodyPr>
          <a:lstStyle/>
          <a:p>
            <a:pPr marL="0" indent="0">
              <a:buNone/>
            </a:pPr>
            <a:r>
              <a:rPr lang="pt-BR" sz="3600" dirty="0" smtClean="0"/>
              <a:t>O que é o custo do capital?</a:t>
            </a:r>
          </a:p>
          <a:p>
            <a:r>
              <a:rPr lang="pt-BR" sz="3600" dirty="0" smtClean="0"/>
              <a:t>Taxa de retorno que o investidor esperaria obter se investisse em outro ativo</a:t>
            </a:r>
          </a:p>
          <a:p>
            <a:r>
              <a:rPr lang="pt-BR" sz="3600" dirty="0" smtClean="0"/>
              <a:t>Custo de oportunidade</a:t>
            </a:r>
          </a:p>
          <a:p>
            <a:endParaRPr lang="pt-BR" sz="3600" dirty="0" smtClean="0"/>
          </a:p>
        </p:txBody>
      </p:sp>
    </p:spTree>
    <p:extLst>
      <p:ext uri="{BB962C8B-B14F-4D97-AF65-F5344CB8AC3E}">
        <p14:creationId xmlns:p14="http://schemas.microsoft.com/office/powerpoint/2010/main" val="387747499"/>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a:t>
            </a:r>
            <a:r>
              <a:rPr lang="pt-BR" sz="2400" b="1" dirty="0" smtClean="0">
                <a:solidFill>
                  <a:srgbClr val="FF0000"/>
                </a:solidFill>
              </a:rPr>
              <a:t>Taxa de Desconto</a:t>
            </a:r>
            <a:endParaRPr lang="pt-BR" sz="2400" b="1" dirty="0">
              <a:solidFill>
                <a:srgbClr val="FF0000"/>
              </a:solidFill>
            </a:endParaRPr>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3458223993"/>
              </p:ext>
            </p:extLst>
          </p:nvPr>
        </p:nvGraphicFramePr>
        <p:xfrm>
          <a:off x="1" y="586851"/>
          <a:ext cx="9143998" cy="5459110"/>
        </p:xfrm>
        <a:graphic>
          <a:graphicData uri="http://schemas.openxmlformats.org/drawingml/2006/table">
            <a:tbl>
              <a:tblPr/>
              <a:tblGrid>
                <a:gridCol w="1995316"/>
                <a:gridCol w="1191447"/>
                <a:gridCol w="1191447"/>
                <a:gridCol w="1191447"/>
                <a:gridCol w="1191447"/>
                <a:gridCol w="1191447"/>
                <a:gridCol w="1191447"/>
              </a:tblGrid>
              <a:tr h="224654">
                <a:tc>
                  <a:txBody>
                    <a:bodyPr/>
                    <a:lstStyle/>
                    <a:p>
                      <a:pPr algn="l" fontAlgn="ctr"/>
                      <a:r>
                        <a:rPr lang="pt-BR" sz="1100" b="1" i="0" u="none" strike="noStrike" dirty="0">
                          <a:solidFill>
                            <a:srgbClr val="FFFFFF"/>
                          </a:solidFill>
                          <a:effectLst/>
                          <a:latin typeface="Calibri Light" panose="020F030202020403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ctr" fontAlgn="ctr"/>
                      <a:r>
                        <a:rPr lang="pt-BR" sz="1100" b="1" i="0" u="none" strike="noStrike">
                          <a:solidFill>
                            <a:srgbClr val="FFFFFF"/>
                          </a:solidFill>
                          <a:effectLst/>
                          <a:latin typeface="Calibri Light" panose="020F0302020204030204" pitchFamily="34" charset="0"/>
                        </a:rPr>
                        <a:t>ATUAL</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ctr" fontAlgn="ctr"/>
                      <a:r>
                        <a:rPr lang="pt-BR" sz="1100" b="1" i="0" u="none" strike="noStrike">
                          <a:solidFill>
                            <a:srgbClr val="FFFFFF"/>
                          </a:solidFill>
                          <a:effectLst/>
                          <a:latin typeface="Calibri Light" panose="020F0302020204030204" pitchFamily="34" charset="0"/>
                        </a:rPr>
                        <a:t>ANO 1</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ctr" fontAlgn="ctr"/>
                      <a:r>
                        <a:rPr lang="pt-BR" sz="1100" b="1" i="0" u="none" strike="noStrike">
                          <a:solidFill>
                            <a:srgbClr val="FFFFFF"/>
                          </a:solidFill>
                          <a:effectLst/>
                          <a:latin typeface="Calibri Light" panose="020F0302020204030204" pitchFamily="34" charset="0"/>
                        </a:rPr>
                        <a:t>ANO 2</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ctr" fontAlgn="ctr"/>
                      <a:r>
                        <a:rPr lang="pt-BR" sz="1100" b="1" i="0" u="none" strike="noStrike">
                          <a:solidFill>
                            <a:srgbClr val="FFFFFF"/>
                          </a:solidFill>
                          <a:effectLst/>
                          <a:latin typeface="Calibri Light" panose="020F0302020204030204" pitchFamily="34" charset="0"/>
                        </a:rPr>
                        <a:t>ANO 3</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ctr" fontAlgn="ctr"/>
                      <a:r>
                        <a:rPr lang="pt-BR" sz="1100" b="1" i="0" u="none" strike="noStrike">
                          <a:solidFill>
                            <a:srgbClr val="FFFFFF"/>
                          </a:solidFill>
                          <a:effectLst/>
                          <a:latin typeface="Calibri Light" panose="020F0302020204030204" pitchFamily="34" charset="0"/>
                        </a:rPr>
                        <a:t>ANO 4</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ctr" fontAlgn="ctr"/>
                      <a:r>
                        <a:rPr lang="pt-BR" sz="1100" b="1" i="0" u="none" strike="noStrike">
                          <a:solidFill>
                            <a:srgbClr val="FFFFFF"/>
                          </a:solidFill>
                          <a:effectLst/>
                          <a:latin typeface="Calibri Light" panose="020F0302020204030204" pitchFamily="34" charset="0"/>
                        </a:rPr>
                        <a:t>ANO 5</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0000"/>
                    </a:solidFill>
                  </a:tcPr>
                </a:tc>
              </a:tr>
              <a:tr h="314516">
                <a:tc>
                  <a:txBody>
                    <a:bodyPr/>
                    <a:lstStyle/>
                    <a:p>
                      <a:pPr algn="l" fontAlgn="ctr"/>
                      <a:r>
                        <a:rPr lang="pt-BR" sz="1100" b="1" i="0" u="none" strike="noStrike">
                          <a:effectLst/>
                          <a:latin typeface="Calibri Light" panose="020F0302020204030204" pitchFamily="34" charset="0"/>
                        </a:rPr>
                        <a:t>ATIVO CIRCUL.</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2DCDB"/>
                    </a:solidFill>
                  </a:tcPr>
                </a:tc>
                <a:tc>
                  <a:txBody>
                    <a:bodyPr/>
                    <a:lstStyle/>
                    <a:p>
                      <a:pPr algn="r" fontAlgn="ctr"/>
                      <a:r>
                        <a:rPr lang="pt-BR" sz="1400" b="1" i="0" u="sng" strike="noStrike" dirty="0">
                          <a:effectLst/>
                          <a:latin typeface="Calibri Light" panose="020F0302020204030204" pitchFamily="34" charset="0"/>
                        </a:rPr>
                        <a:t>       31.749 </a:t>
                      </a:r>
                    </a:p>
                  </a:txBody>
                  <a:tcPr marL="0" marR="0" marT="0" marB="0" anchor="ctr">
                    <a:lnL>
                      <a:noFill/>
                    </a:lnL>
                    <a:lnR>
                      <a:noFill/>
                    </a:lnR>
                    <a:lnT>
                      <a:noFill/>
                    </a:lnT>
                    <a:lnB>
                      <a:noFill/>
                    </a:lnB>
                    <a:solidFill>
                      <a:srgbClr val="F2DCDB"/>
                    </a:solidFill>
                  </a:tcPr>
                </a:tc>
                <a:tc>
                  <a:txBody>
                    <a:bodyPr/>
                    <a:lstStyle/>
                    <a:p>
                      <a:pPr algn="r" fontAlgn="ctr"/>
                      <a:r>
                        <a:rPr lang="pt-BR" sz="1400" b="1" i="0" u="sng" strike="noStrike">
                          <a:effectLst/>
                          <a:latin typeface="Calibri Light" panose="020F0302020204030204" pitchFamily="34" charset="0"/>
                        </a:rPr>
                        <a:t>       39.036 </a:t>
                      </a:r>
                    </a:p>
                  </a:txBody>
                  <a:tcPr marL="0" marR="0" marT="0" marB="0" anchor="ctr">
                    <a:lnL>
                      <a:noFill/>
                    </a:lnL>
                    <a:lnR>
                      <a:noFill/>
                    </a:lnR>
                    <a:lnT>
                      <a:noFill/>
                    </a:lnT>
                    <a:lnB>
                      <a:noFill/>
                    </a:lnB>
                    <a:solidFill>
                      <a:srgbClr val="F2DCDB"/>
                    </a:solidFill>
                  </a:tcPr>
                </a:tc>
                <a:tc>
                  <a:txBody>
                    <a:bodyPr/>
                    <a:lstStyle/>
                    <a:p>
                      <a:pPr algn="r" fontAlgn="ctr"/>
                      <a:r>
                        <a:rPr lang="pt-BR" sz="1400" b="1" i="0" u="sng" strike="noStrike">
                          <a:effectLst/>
                          <a:latin typeface="Calibri Light" panose="020F0302020204030204" pitchFamily="34" charset="0"/>
                        </a:rPr>
                        <a:t>       32.291 </a:t>
                      </a:r>
                    </a:p>
                  </a:txBody>
                  <a:tcPr marL="0" marR="0" marT="0" marB="0" anchor="ctr">
                    <a:lnL>
                      <a:noFill/>
                    </a:lnL>
                    <a:lnR>
                      <a:noFill/>
                    </a:lnR>
                    <a:lnT>
                      <a:noFill/>
                    </a:lnT>
                    <a:lnB>
                      <a:noFill/>
                    </a:lnB>
                    <a:solidFill>
                      <a:srgbClr val="F2DCDB"/>
                    </a:solidFill>
                  </a:tcPr>
                </a:tc>
                <a:tc>
                  <a:txBody>
                    <a:bodyPr/>
                    <a:lstStyle/>
                    <a:p>
                      <a:pPr algn="r" fontAlgn="ctr"/>
                      <a:r>
                        <a:rPr lang="pt-BR" sz="1400" b="1" i="0" u="sng" strike="noStrike" dirty="0">
                          <a:effectLst/>
                          <a:latin typeface="Calibri Light" panose="020F0302020204030204" pitchFamily="34" charset="0"/>
                        </a:rPr>
                        <a:t>       46.030 </a:t>
                      </a:r>
                    </a:p>
                  </a:txBody>
                  <a:tcPr marL="0" marR="0" marT="0" marB="0" anchor="ctr">
                    <a:lnL>
                      <a:noFill/>
                    </a:lnL>
                    <a:lnR>
                      <a:noFill/>
                    </a:lnR>
                    <a:lnT>
                      <a:noFill/>
                    </a:lnT>
                    <a:lnB>
                      <a:noFill/>
                    </a:lnB>
                    <a:solidFill>
                      <a:srgbClr val="F2DCDB"/>
                    </a:solidFill>
                  </a:tcPr>
                </a:tc>
                <a:tc>
                  <a:txBody>
                    <a:bodyPr/>
                    <a:lstStyle/>
                    <a:p>
                      <a:pPr algn="r" fontAlgn="ctr"/>
                      <a:r>
                        <a:rPr lang="pt-BR" sz="1400" b="1" i="0" u="sng" strike="noStrike">
                          <a:effectLst/>
                          <a:latin typeface="Calibri Light" panose="020F0302020204030204" pitchFamily="34" charset="0"/>
                        </a:rPr>
                        <a:t>       58.570 </a:t>
                      </a:r>
                    </a:p>
                  </a:txBody>
                  <a:tcPr marL="0" marR="0" marT="0" marB="0" anchor="ctr">
                    <a:lnL>
                      <a:noFill/>
                    </a:lnL>
                    <a:lnR>
                      <a:noFill/>
                    </a:lnR>
                    <a:lnT>
                      <a:noFill/>
                    </a:lnT>
                    <a:lnB>
                      <a:noFill/>
                    </a:lnB>
                    <a:solidFill>
                      <a:srgbClr val="F2DCDB"/>
                    </a:solidFill>
                  </a:tcPr>
                </a:tc>
                <a:tc>
                  <a:txBody>
                    <a:bodyPr/>
                    <a:lstStyle/>
                    <a:p>
                      <a:pPr algn="r" fontAlgn="ctr"/>
                      <a:r>
                        <a:rPr lang="pt-BR" sz="1400" b="1" i="0" u="sng" strike="noStrike" dirty="0">
                          <a:effectLst/>
                          <a:latin typeface="Calibri Light" panose="020F0302020204030204" pitchFamily="34" charset="0"/>
                        </a:rPr>
                        <a:t>     </a:t>
                      </a:r>
                      <a:r>
                        <a:rPr lang="pt-BR" sz="1400" b="1" i="0" u="sng" strike="noStrike" dirty="0" smtClean="0">
                          <a:effectLst/>
                          <a:latin typeface="Calibri Light" panose="020F0302020204030204" pitchFamily="34" charset="0"/>
                        </a:rPr>
                        <a:t>101.953</a:t>
                      </a:r>
                      <a:endParaRPr lang="pt-BR" sz="1400" b="1" i="0" u="sng" strike="noStrike" dirty="0">
                        <a:effectLst/>
                        <a:latin typeface="Calibri Light" panose="020F030202020403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F2DCDB"/>
                    </a:solidFill>
                  </a:tcPr>
                </a:tc>
              </a:tr>
              <a:tr h="280819">
                <a:tc>
                  <a:txBody>
                    <a:bodyPr/>
                    <a:lstStyle/>
                    <a:p>
                      <a:pPr algn="l" fontAlgn="ctr"/>
                      <a:r>
                        <a:rPr lang="pt-BR" sz="1100" b="1" i="0" u="none" strike="noStrike" dirty="0">
                          <a:effectLst/>
                          <a:latin typeface="Calibri Light" panose="020F0302020204030204" pitchFamily="34" charset="0"/>
                        </a:rPr>
                        <a:t>Caixa</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pt-BR" sz="1400" b="0" i="0" u="none" strike="noStrike">
                          <a:effectLst/>
                          <a:latin typeface="Calibri Light" panose="020F0302020204030204" pitchFamily="34" charset="0"/>
                        </a:rPr>
                        <a:t>           23.358 </a:t>
                      </a:r>
                    </a:p>
                  </a:txBody>
                  <a:tcPr marL="0" marR="0" marT="0" marB="0" anchor="ctr">
                    <a:lnL>
                      <a:noFill/>
                    </a:lnL>
                    <a:lnR>
                      <a:noFill/>
                    </a:lnR>
                    <a:lnT>
                      <a:noFill/>
                    </a:lnT>
                    <a:lnB>
                      <a:noFill/>
                    </a:lnB>
                  </a:tcPr>
                </a:tc>
                <a:tc>
                  <a:txBody>
                    <a:bodyPr/>
                    <a:lstStyle/>
                    <a:p>
                      <a:pPr algn="r" fontAlgn="ctr"/>
                      <a:r>
                        <a:rPr lang="pt-BR" sz="1400" b="0" i="0" u="none" strike="noStrike" dirty="0">
                          <a:effectLst/>
                          <a:latin typeface="Calibri Light" panose="020F0302020204030204" pitchFamily="34" charset="0"/>
                        </a:rPr>
                        <a:t>           26.449 </a:t>
                      </a:r>
                    </a:p>
                  </a:txBody>
                  <a:tcPr marL="0" marR="0" marT="0" marB="0" anchor="ctr">
                    <a:lnL>
                      <a:noFill/>
                    </a:lnL>
                    <a:lnR>
                      <a:noFill/>
                    </a:lnR>
                    <a:lnT>
                      <a:noFill/>
                    </a:lnT>
                    <a:lnB>
                      <a:noFill/>
                    </a:lnB>
                  </a:tcPr>
                </a:tc>
                <a:tc>
                  <a:txBody>
                    <a:bodyPr/>
                    <a:lstStyle/>
                    <a:p>
                      <a:pPr algn="r" fontAlgn="ctr"/>
                      <a:r>
                        <a:rPr lang="pt-BR" sz="1400" b="0" i="0" u="none" strike="noStrike">
                          <a:effectLst/>
                          <a:latin typeface="Calibri Light" panose="020F0302020204030204" pitchFamily="34" charset="0"/>
                        </a:rPr>
                        <a:t>           15.928 </a:t>
                      </a:r>
                    </a:p>
                  </a:txBody>
                  <a:tcPr marL="0" marR="0" marT="0" marB="0" anchor="ctr">
                    <a:lnL>
                      <a:noFill/>
                    </a:lnL>
                    <a:lnR>
                      <a:noFill/>
                    </a:lnR>
                    <a:lnT>
                      <a:noFill/>
                    </a:lnT>
                    <a:lnB>
                      <a:noFill/>
                    </a:lnB>
                  </a:tcPr>
                </a:tc>
                <a:tc>
                  <a:txBody>
                    <a:bodyPr/>
                    <a:lstStyle/>
                    <a:p>
                      <a:pPr algn="r" fontAlgn="ctr"/>
                      <a:r>
                        <a:rPr lang="pt-BR" sz="1400" b="0" i="0" u="none" strike="noStrike" dirty="0">
                          <a:effectLst/>
                          <a:latin typeface="Calibri Light" panose="020F0302020204030204" pitchFamily="34" charset="0"/>
                        </a:rPr>
                        <a:t>           </a:t>
                      </a:r>
                      <a:r>
                        <a:rPr lang="pt-BR" sz="1400" b="0" i="0" u="none" strike="noStrike" dirty="0" smtClean="0">
                          <a:effectLst/>
                          <a:latin typeface="Calibri Light" panose="020F0302020204030204" pitchFamily="34" charset="0"/>
                        </a:rPr>
                        <a:t>26.476 </a:t>
                      </a:r>
                      <a:endParaRPr lang="pt-BR" sz="1400" b="0" i="0" u="none" strike="noStrike" dirty="0">
                        <a:effectLst/>
                        <a:latin typeface="Calibri Light" panose="020F0302020204030204" pitchFamily="34" charset="0"/>
                      </a:endParaRPr>
                    </a:p>
                  </a:txBody>
                  <a:tcPr marL="0" marR="0" marT="0" marB="0" anchor="ctr">
                    <a:lnL>
                      <a:noFill/>
                    </a:lnL>
                    <a:lnR>
                      <a:noFill/>
                    </a:lnR>
                    <a:lnT>
                      <a:noFill/>
                    </a:lnT>
                    <a:lnB>
                      <a:noFill/>
                    </a:lnB>
                  </a:tcPr>
                </a:tc>
                <a:tc>
                  <a:txBody>
                    <a:bodyPr/>
                    <a:lstStyle/>
                    <a:p>
                      <a:pPr algn="r" fontAlgn="ctr"/>
                      <a:r>
                        <a:rPr lang="pt-BR" sz="1400" b="0" i="0" u="none" strike="noStrike">
                          <a:effectLst/>
                          <a:latin typeface="Calibri Light" panose="020F0302020204030204" pitchFamily="34" charset="0"/>
                        </a:rPr>
                        <a:t>           35.007 </a:t>
                      </a:r>
                    </a:p>
                  </a:txBody>
                  <a:tcPr marL="0" marR="0" marT="0" marB="0" anchor="ctr">
                    <a:lnL>
                      <a:noFill/>
                    </a:lnL>
                    <a:lnR>
                      <a:noFill/>
                    </a:lnR>
                    <a:lnT>
                      <a:noFill/>
                    </a:lnT>
                    <a:lnB>
                      <a:noFill/>
                    </a:lnB>
                  </a:tcPr>
                </a:tc>
                <a:tc>
                  <a:txBody>
                    <a:bodyPr/>
                    <a:lstStyle/>
                    <a:p>
                      <a:pPr algn="r" fontAlgn="ctr"/>
                      <a:r>
                        <a:rPr lang="pt-BR" sz="1400" b="0" i="0" u="none" strike="noStrike" dirty="0">
                          <a:effectLst/>
                          <a:latin typeface="Calibri Light" panose="020F0302020204030204" pitchFamily="34" charset="0"/>
                        </a:rPr>
                        <a:t>           </a:t>
                      </a:r>
                      <a:r>
                        <a:rPr lang="pt-BR" sz="1400" b="0" i="0" u="none" strike="noStrike" dirty="0" smtClean="0">
                          <a:effectLst/>
                          <a:latin typeface="Calibri Light" panose="020F0302020204030204" pitchFamily="34" charset="0"/>
                        </a:rPr>
                        <a:t>73.677 </a:t>
                      </a:r>
                      <a:endParaRPr lang="pt-BR" sz="1400" b="0" i="0" u="none" strike="noStrike" dirty="0">
                        <a:effectLst/>
                        <a:latin typeface="Calibri Light" panose="020F030202020403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r>
              <a:tr h="280819">
                <a:tc>
                  <a:txBody>
                    <a:bodyPr/>
                    <a:lstStyle/>
                    <a:p>
                      <a:pPr algn="l" fontAlgn="ctr"/>
                      <a:r>
                        <a:rPr lang="pt-BR" sz="1100" b="1" i="0" u="none" strike="noStrike" dirty="0" err="1">
                          <a:effectLst/>
                          <a:latin typeface="Calibri Light" panose="020F0302020204030204" pitchFamily="34" charset="0"/>
                        </a:rPr>
                        <a:t>Dupl</a:t>
                      </a:r>
                      <a:r>
                        <a:rPr lang="pt-BR" sz="1100" b="1" i="0" u="none" strike="noStrike" dirty="0">
                          <a:effectLst/>
                          <a:latin typeface="Calibri Light" panose="020F0302020204030204" pitchFamily="34" charset="0"/>
                        </a:rPr>
                        <a:t> a Receber</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pt-BR" sz="1400" b="0" i="0" u="none" strike="noStrike">
                          <a:effectLst/>
                          <a:latin typeface="Calibri Light" panose="020F0302020204030204" pitchFamily="34" charset="0"/>
                        </a:rPr>
                        <a:t>             8.392 </a:t>
                      </a:r>
                    </a:p>
                  </a:txBody>
                  <a:tcPr marL="0" marR="0" marT="0" marB="0" anchor="ctr">
                    <a:lnL>
                      <a:noFill/>
                    </a:lnL>
                    <a:lnR>
                      <a:noFill/>
                    </a:lnR>
                    <a:lnT>
                      <a:noFill/>
                    </a:lnT>
                    <a:lnB>
                      <a:noFill/>
                    </a:lnB>
                  </a:tcPr>
                </a:tc>
                <a:tc>
                  <a:txBody>
                    <a:bodyPr/>
                    <a:lstStyle/>
                    <a:p>
                      <a:pPr algn="r" fontAlgn="ctr"/>
                      <a:r>
                        <a:rPr lang="pt-BR" sz="1400" b="0" i="0" u="none" strike="noStrike" dirty="0">
                          <a:effectLst/>
                          <a:latin typeface="Calibri Light" panose="020F0302020204030204" pitchFamily="34" charset="0"/>
                        </a:rPr>
                        <a:t>           12.587 </a:t>
                      </a:r>
                    </a:p>
                  </a:txBody>
                  <a:tcPr marL="0" marR="0" marT="0" marB="0" anchor="ctr">
                    <a:lnL>
                      <a:noFill/>
                    </a:lnL>
                    <a:lnR>
                      <a:noFill/>
                    </a:lnR>
                    <a:lnT>
                      <a:noFill/>
                    </a:lnT>
                    <a:lnB>
                      <a:noFill/>
                    </a:lnB>
                  </a:tcPr>
                </a:tc>
                <a:tc>
                  <a:txBody>
                    <a:bodyPr/>
                    <a:lstStyle/>
                    <a:p>
                      <a:pPr algn="r" fontAlgn="ctr"/>
                      <a:r>
                        <a:rPr lang="pt-BR" sz="1400" b="0" i="0" u="none" strike="noStrike" dirty="0">
                          <a:effectLst/>
                          <a:latin typeface="Calibri Light" panose="020F0302020204030204" pitchFamily="34" charset="0"/>
                        </a:rPr>
                        <a:t>           16.363 </a:t>
                      </a:r>
                    </a:p>
                  </a:txBody>
                  <a:tcPr marL="0" marR="0" marT="0" marB="0" anchor="ctr">
                    <a:lnL>
                      <a:noFill/>
                    </a:lnL>
                    <a:lnR>
                      <a:noFill/>
                    </a:lnR>
                    <a:lnT>
                      <a:noFill/>
                    </a:lnT>
                    <a:lnB>
                      <a:noFill/>
                    </a:lnB>
                  </a:tcPr>
                </a:tc>
                <a:tc>
                  <a:txBody>
                    <a:bodyPr/>
                    <a:lstStyle/>
                    <a:p>
                      <a:pPr algn="r" fontAlgn="ctr"/>
                      <a:r>
                        <a:rPr lang="pt-BR" sz="1400" b="0" i="0" u="none" strike="noStrike" dirty="0">
                          <a:effectLst/>
                          <a:latin typeface="Calibri Light" panose="020F0302020204030204" pitchFamily="34" charset="0"/>
                        </a:rPr>
                        <a:t>           19.636 </a:t>
                      </a:r>
                    </a:p>
                  </a:txBody>
                  <a:tcPr marL="0" marR="0" marT="0" marB="0" anchor="ctr">
                    <a:lnL>
                      <a:noFill/>
                    </a:lnL>
                    <a:lnR>
                      <a:noFill/>
                    </a:lnR>
                    <a:lnT>
                      <a:noFill/>
                    </a:lnT>
                    <a:lnB>
                      <a:noFill/>
                    </a:lnB>
                  </a:tcPr>
                </a:tc>
                <a:tc>
                  <a:txBody>
                    <a:bodyPr/>
                    <a:lstStyle/>
                    <a:p>
                      <a:pPr algn="r" fontAlgn="ctr"/>
                      <a:r>
                        <a:rPr lang="pt-BR" sz="1400" b="0" i="0" u="none" strike="noStrike">
                          <a:effectLst/>
                          <a:latin typeface="Calibri Light" panose="020F0302020204030204" pitchFamily="34" charset="0"/>
                        </a:rPr>
                        <a:t>           23.563 </a:t>
                      </a:r>
                    </a:p>
                  </a:txBody>
                  <a:tcPr marL="0" marR="0" marT="0" marB="0" anchor="ctr">
                    <a:lnL>
                      <a:noFill/>
                    </a:lnL>
                    <a:lnR>
                      <a:noFill/>
                    </a:lnR>
                    <a:lnT>
                      <a:noFill/>
                    </a:lnT>
                    <a:lnB>
                      <a:noFill/>
                    </a:lnB>
                  </a:tcPr>
                </a:tc>
                <a:tc>
                  <a:txBody>
                    <a:bodyPr/>
                    <a:lstStyle/>
                    <a:p>
                      <a:pPr algn="r" fontAlgn="ctr"/>
                      <a:r>
                        <a:rPr lang="pt-BR" sz="1400" b="0" i="0" u="none" strike="noStrike" dirty="0">
                          <a:effectLst/>
                          <a:latin typeface="Calibri Light" panose="020F0302020204030204" pitchFamily="34" charset="0"/>
                        </a:rPr>
                        <a:t>           28.276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r>
              <a:tr h="280819">
                <a:tc>
                  <a:txBody>
                    <a:bodyPr/>
                    <a:lstStyle/>
                    <a:p>
                      <a:pPr algn="l" fontAlgn="ctr"/>
                      <a:r>
                        <a:rPr lang="pt-BR" sz="1100" b="1" i="0" u="none" strike="noStrike">
                          <a:effectLst/>
                          <a:latin typeface="Calibri Light" panose="020F030202020403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endParaRPr lang="pt-BR" sz="1400" b="0" i="0" u="none" strike="noStrike">
                        <a:effectLst/>
                        <a:latin typeface="Calibri Light" panose="020F0302020204030204" pitchFamily="34" charset="0"/>
                      </a:endParaRPr>
                    </a:p>
                  </a:txBody>
                  <a:tcPr marL="0" marR="0" marT="0" marB="0" anchor="ctr">
                    <a:lnL>
                      <a:noFill/>
                    </a:lnL>
                    <a:lnR>
                      <a:noFill/>
                    </a:lnR>
                    <a:lnT>
                      <a:noFill/>
                    </a:lnT>
                    <a:lnB>
                      <a:noFill/>
                    </a:lnB>
                  </a:tcPr>
                </a:tc>
                <a:tc>
                  <a:txBody>
                    <a:bodyPr/>
                    <a:lstStyle/>
                    <a:p>
                      <a:pPr algn="r" fontAlgn="ctr"/>
                      <a:endParaRPr lang="pt-BR" sz="1400" b="0" i="0" u="none" strike="noStrike">
                        <a:effectLst/>
                        <a:latin typeface="Calibri Light" panose="020F0302020204030204" pitchFamily="34" charset="0"/>
                      </a:endParaRPr>
                    </a:p>
                  </a:txBody>
                  <a:tcPr marL="0" marR="0" marT="0" marB="0" anchor="ctr">
                    <a:lnL>
                      <a:noFill/>
                    </a:lnL>
                    <a:lnR>
                      <a:noFill/>
                    </a:lnR>
                    <a:lnT>
                      <a:noFill/>
                    </a:lnT>
                    <a:lnB>
                      <a:noFill/>
                    </a:lnB>
                  </a:tcPr>
                </a:tc>
                <a:tc>
                  <a:txBody>
                    <a:bodyPr/>
                    <a:lstStyle/>
                    <a:p>
                      <a:pPr algn="r" fontAlgn="ctr"/>
                      <a:endParaRPr lang="pt-BR" sz="1400" b="0" i="0" u="none" strike="noStrike" dirty="0">
                        <a:effectLst/>
                        <a:latin typeface="Calibri Light" panose="020F0302020204030204" pitchFamily="34" charset="0"/>
                      </a:endParaRPr>
                    </a:p>
                  </a:txBody>
                  <a:tcPr marL="0" marR="0" marT="0" marB="0" anchor="ctr">
                    <a:lnL>
                      <a:noFill/>
                    </a:lnL>
                    <a:lnR>
                      <a:noFill/>
                    </a:lnR>
                    <a:lnT>
                      <a:noFill/>
                    </a:lnT>
                    <a:lnB>
                      <a:noFill/>
                    </a:lnB>
                  </a:tcPr>
                </a:tc>
                <a:tc>
                  <a:txBody>
                    <a:bodyPr/>
                    <a:lstStyle/>
                    <a:p>
                      <a:pPr algn="r" fontAlgn="ctr"/>
                      <a:endParaRPr lang="pt-BR" sz="1400" b="0" i="0" u="none" strike="noStrike" dirty="0">
                        <a:effectLst/>
                        <a:latin typeface="Calibri Light" panose="020F0302020204030204" pitchFamily="34" charset="0"/>
                      </a:endParaRPr>
                    </a:p>
                  </a:txBody>
                  <a:tcPr marL="0" marR="0" marT="0" marB="0" anchor="ctr">
                    <a:lnL>
                      <a:noFill/>
                    </a:lnL>
                    <a:lnR>
                      <a:noFill/>
                    </a:lnR>
                    <a:lnT>
                      <a:noFill/>
                    </a:lnT>
                    <a:lnB>
                      <a:noFill/>
                    </a:lnB>
                  </a:tcPr>
                </a:tc>
                <a:tc>
                  <a:txBody>
                    <a:bodyPr/>
                    <a:lstStyle/>
                    <a:p>
                      <a:pPr algn="r" fontAlgn="ctr"/>
                      <a:endParaRPr lang="pt-BR" sz="1400" b="0" i="0" u="none" strike="noStrike">
                        <a:effectLst/>
                        <a:latin typeface="Calibri Light" panose="020F0302020204030204" pitchFamily="34" charset="0"/>
                      </a:endParaRPr>
                    </a:p>
                  </a:txBody>
                  <a:tcPr marL="0" marR="0" marT="0" marB="0" anchor="ctr">
                    <a:lnL>
                      <a:noFill/>
                    </a:lnL>
                    <a:lnR>
                      <a:noFill/>
                    </a:lnR>
                    <a:lnT>
                      <a:noFill/>
                    </a:lnT>
                    <a:lnB>
                      <a:noFill/>
                    </a:lnB>
                  </a:tcPr>
                </a:tc>
                <a:tc>
                  <a:txBody>
                    <a:bodyPr/>
                    <a:lstStyle/>
                    <a:p>
                      <a:pPr algn="r" fontAlgn="ctr"/>
                      <a:r>
                        <a:rPr lang="pt-BR" sz="1400" b="0" i="0" u="none" strike="noStrike" dirty="0">
                          <a:effectLst/>
                          <a:latin typeface="Calibri Light" panose="020F030202020403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r>
              <a:tr h="314516">
                <a:tc>
                  <a:txBody>
                    <a:bodyPr/>
                    <a:lstStyle/>
                    <a:p>
                      <a:pPr algn="l" fontAlgn="ctr"/>
                      <a:r>
                        <a:rPr lang="pt-BR" sz="1100" b="1" i="0" u="none" strike="noStrike">
                          <a:effectLst/>
                          <a:latin typeface="Calibri Light" panose="020F0302020204030204" pitchFamily="34" charset="0"/>
                        </a:rPr>
                        <a:t>ATIVO NÃO CIRCUL.</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2DCDB"/>
                    </a:solidFill>
                  </a:tcPr>
                </a:tc>
                <a:tc>
                  <a:txBody>
                    <a:bodyPr/>
                    <a:lstStyle/>
                    <a:p>
                      <a:pPr algn="r" fontAlgn="ctr"/>
                      <a:r>
                        <a:rPr lang="pt-BR" sz="1400" b="1" i="0" u="sng" strike="noStrike">
                          <a:effectLst/>
                          <a:latin typeface="Calibri Light" panose="020F0302020204030204" pitchFamily="34" charset="0"/>
                        </a:rPr>
                        <a:t>         1.017 </a:t>
                      </a:r>
                    </a:p>
                  </a:txBody>
                  <a:tcPr marL="0" marR="0" marT="0" marB="0" anchor="ctr">
                    <a:lnL>
                      <a:noFill/>
                    </a:lnL>
                    <a:lnR>
                      <a:noFill/>
                    </a:lnR>
                    <a:lnT>
                      <a:noFill/>
                    </a:lnT>
                    <a:lnB>
                      <a:noFill/>
                    </a:lnB>
                    <a:solidFill>
                      <a:srgbClr val="F2DCDB"/>
                    </a:solidFill>
                  </a:tcPr>
                </a:tc>
                <a:tc>
                  <a:txBody>
                    <a:bodyPr/>
                    <a:lstStyle/>
                    <a:p>
                      <a:pPr algn="r" fontAlgn="ctr"/>
                      <a:r>
                        <a:rPr lang="pt-BR" sz="1400" b="1" i="0" u="sng" strike="noStrike">
                          <a:effectLst/>
                          <a:latin typeface="Calibri Light" panose="020F0302020204030204" pitchFamily="34" charset="0"/>
                        </a:rPr>
                        <a:t>       43.733 </a:t>
                      </a:r>
                    </a:p>
                  </a:txBody>
                  <a:tcPr marL="0" marR="0" marT="0" marB="0" anchor="ctr">
                    <a:lnL>
                      <a:noFill/>
                    </a:lnL>
                    <a:lnR>
                      <a:noFill/>
                    </a:lnR>
                    <a:lnT>
                      <a:noFill/>
                    </a:lnT>
                    <a:lnB>
                      <a:noFill/>
                    </a:lnB>
                    <a:solidFill>
                      <a:srgbClr val="F2DCDB"/>
                    </a:solidFill>
                  </a:tcPr>
                </a:tc>
                <a:tc>
                  <a:txBody>
                    <a:bodyPr/>
                    <a:lstStyle/>
                    <a:p>
                      <a:pPr algn="r" fontAlgn="ctr"/>
                      <a:r>
                        <a:rPr lang="pt-BR" sz="1400" b="1" i="0" u="sng" strike="noStrike" dirty="0">
                          <a:effectLst/>
                          <a:latin typeface="Calibri Light" panose="020F0302020204030204" pitchFamily="34" charset="0"/>
                        </a:rPr>
                        <a:t>       38.450 </a:t>
                      </a:r>
                    </a:p>
                  </a:txBody>
                  <a:tcPr marL="0" marR="0" marT="0" marB="0" anchor="ctr">
                    <a:lnL>
                      <a:noFill/>
                    </a:lnL>
                    <a:lnR>
                      <a:noFill/>
                    </a:lnR>
                    <a:lnT>
                      <a:noFill/>
                    </a:lnT>
                    <a:lnB>
                      <a:noFill/>
                    </a:lnB>
                    <a:solidFill>
                      <a:srgbClr val="F2DCDB"/>
                    </a:solidFill>
                  </a:tcPr>
                </a:tc>
                <a:tc>
                  <a:txBody>
                    <a:bodyPr/>
                    <a:lstStyle/>
                    <a:p>
                      <a:pPr algn="r" fontAlgn="ctr"/>
                      <a:r>
                        <a:rPr lang="pt-BR" sz="1400" b="1" i="0" u="sng" strike="noStrike" dirty="0">
                          <a:effectLst/>
                          <a:latin typeface="Calibri Light" panose="020F0302020204030204" pitchFamily="34" charset="0"/>
                        </a:rPr>
                        <a:t>       33.650 </a:t>
                      </a:r>
                    </a:p>
                  </a:txBody>
                  <a:tcPr marL="0" marR="0" marT="0" marB="0" anchor="ctr">
                    <a:lnL>
                      <a:noFill/>
                    </a:lnL>
                    <a:lnR>
                      <a:noFill/>
                    </a:lnR>
                    <a:lnT>
                      <a:noFill/>
                    </a:lnT>
                    <a:lnB>
                      <a:noFill/>
                    </a:lnB>
                    <a:solidFill>
                      <a:srgbClr val="F2DCDB"/>
                    </a:solidFill>
                  </a:tcPr>
                </a:tc>
                <a:tc>
                  <a:txBody>
                    <a:bodyPr/>
                    <a:lstStyle/>
                    <a:p>
                      <a:pPr algn="r" fontAlgn="ctr"/>
                      <a:r>
                        <a:rPr lang="pt-BR" sz="1400" b="1" i="0" u="sng" strike="noStrike" dirty="0">
                          <a:effectLst/>
                          <a:latin typeface="Calibri Light" panose="020F0302020204030204" pitchFamily="34" charset="0"/>
                        </a:rPr>
                        <a:t>       28.850 </a:t>
                      </a:r>
                    </a:p>
                  </a:txBody>
                  <a:tcPr marL="0" marR="0" marT="0" marB="0" anchor="ctr">
                    <a:lnL>
                      <a:noFill/>
                    </a:lnL>
                    <a:lnR>
                      <a:noFill/>
                    </a:lnR>
                    <a:lnT>
                      <a:noFill/>
                    </a:lnT>
                    <a:lnB>
                      <a:noFill/>
                    </a:lnB>
                    <a:solidFill>
                      <a:srgbClr val="F2DCDB"/>
                    </a:solidFill>
                  </a:tcPr>
                </a:tc>
                <a:tc>
                  <a:txBody>
                    <a:bodyPr/>
                    <a:lstStyle/>
                    <a:p>
                      <a:pPr algn="r" fontAlgn="ctr"/>
                      <a:r>
                        <a:rPr lang="pt-BR" sz="1400" b="1" i="0" u="sng" strike="noStrike" dirty="0">
                          <a:effectLst/>
                          <a:latin typeface="Calibri Light" panose="020F0302020204030204" pitchFamily="34" charset="0"/>
                        </a:rPr>
                        <a:t>       24.050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F2DCDB"/>
                    </a:solidFill>
                  </a:tcPr>
                </a:tc>
              </a:tr>
              <a:tr h="280819">
                <a:tc>
                  <a:txBody>
                    <a:bodyPr/>
                    <a:lstStyle/>
                    <a:p>
                      <a:pPr algn="l" fontAlgn="ctr"/>
                      <a:r>
                        <a:rPr lang="pt-BR" sz="1100" b="1" i="0" u="none" strike="noStrike">
                          <a:effectLst/>
                          <a:latin typeface="Calibri Light" panose="020F0302020204030204" pitchFamily="34" charset="0"/>
                        </a:rPr>
                        <a:t>Imobilizado</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pt-BR" sz="1400" b="0" i="0" u="none" strike="noStrike">
                          <a:effectLst/>
                          <a:latin typeface="Calibri Light" panose="020F0302020204030204" pitchFamily="34" charset="0"/>
                        </a:rPr>
                        <a:t>             1.500 </a:t>
                      </a:r>
                    </a:p>
                  </a:txBody>
                  <a:tcPr marL="0" marR="0" marT="0" marB="0" anchor="ctr">
                    <a:lnL>
                      <a:noFill/>
                    </a:lnL>
                    <a:lnR>
                      <a:noFill/>
                    </a:lnR>
                    <a:lnT>
                      <a:noFill/>
                    </a:lnT>
                    <a:lnB>
                      <a:noFill/>
                    </a:lnB>
                  </a:tcPr>
                </a:tc>
                <a:tc>
                  <a:txBody>
                    <a:bodyPr/>
                    <a:lstStyle/>
                    <a:p>
                      <a:pPr algn="r" fontAlgn="ctr"/>
                      <a:r>
                        <a:rPr lang="pt-BR" sz="1400" b="0" i="0" u="none" strike="noStrike">
                          <a:effectLst/>
                          <a:latin typeface="Calibri Light" panose="020F0302020204030204" pitchFamily="34" charset="0"/>
                        </a:rPr>
                        <a:t>           49.500 </a:t>
                      </a:r>
                    </a:p>
                  </a:txBody>
                  <a:tcPr marL="0" marR="0" marT="0" marB="0" anchor="ctr">
                    <a:lnL>
                      <a:noFill/>
                    </a:lnL>
                    <a:lnR>
                      <a:noFill/>
                    </a:lnR>
                    <a:lnT>
                      <a:noFill/>
                    </a:lnT>
                    <a:lnB>
                      <a:noFill/>
                    </a:lnB>
                  </a:tcPr>
                </a:tc>
                <a:tc>
                  <a:txBody>
                    <a:bodyPr/>
                    <a:lstStyle/>
                    <a:p>
                      <a:pPr algn="r" fontAlgn="ctr"/>
                      <a:r>
                        <a:rPr lang="pt-BR" sz="1400" b="0" i="0" u="none" strike="noStrike">
                          <a:effectLst/>
                          <a:latin typeface="Calibri Light" panose="020F0302020204030204" pitchFamily="34" charset="0"/>
                        </a:rPr>
                        <a:t>           49.500 </a:t>
                      </a:r>
                    </a:p>
                  </a:txBody>
                  <a:tcPr marL="0" marR="0" marT="0" marB="0" anchor="ctr">
                    <a:lnL>
                      <a:noFill/>
                    </a:lnL>
                    <a:lnR>
                      <a:noFill/>
                    </a:lnR>
                    <a:lnT>
                      <a:noFill/>
                    </a:lnT>
                    <a:lnB>
                      <a:noFill/>
                    </a:lnB>
                  </a:tcPr>
                </a:tc>
                <a:tc>
                  <a:txBody>
                    <a:bodyPr/>
                    <a:lstStyle/>
                    <a:p>
                      <a:pPr algn="r" fontAlgn="ctr"/>
                      <a:r>
                        <a:rPr lang="pt-BR" sz="1400" b="0" i="0" u="none" strike="noStrike" dirty="0">
                          <a:effectLst/>
                          <a:latin typeface="Calibri Light" panose="020F0302020204030204" pitchFamily="34" charset="0"/>
                        </a:rPr>
                        <a:t>           49.500 </a:t>
                      </a:r>
                    </a:p>
                  </a:txBody>
                  <a:tcPr marL="0" marR="0" marT="0" marB="0" anchor="ctr">
                    <a:lnL>
                      <a:noFill/>
                    </a:lnL>
                    <a:lnR>
                      <a:noFill/>
                    </a:lnR>
                    <a:lnT>
                      <a:noFill/>
                    </a:lnT>
                    <a:lnB>
                      <a:noFill/>
                    </a:lnB>
                  </a:tcPr>
                </a:tc>
                <a:tc>
                  <a:txBody>
                    <a:bodyPr/>
                    <a:lstStyle/>
                    <a:p>
                      <a:pPr algn="r" fontAlgn="ctr"/>
                      <a:r>
                        <a:rPr lang="pt-BR" sz="1400" b="0" i="0" u="none" strike="noStrike">
                          <a:effectLst/>
                          <a:latin typeface="Calibri Light" panose="020F0302020204030204" pitchFamily="34" charset="0"/>
                        </a:rPr>
                        <a:t>           49.500 </a:t>
                      </a:r>
                    </a:p>
                  </a:txBody>
                  <a:tcPr marL="0" marR="0" marT="0" marB="0" anchor="ctr">
                    <a:lnL>
                      <a:noFill/>
                    </a:lnL>
                    <a:lnR>
                      <a:noFill/>
                    </a:lnR>
                    <a:lnT>
                      <a:noFill/>
                    </a:lnT>
                    <a:lnB>
                      <a:noFill/>
                    </a:lnB>
                  </a:tcPr>
                </a:tc>
                <a:tc>
                  <a:txBody>
                    <a:bodyPr/>
                    <a:lstStyle/>
                    <a:p>
                      <a:pPr algn="r" fontAlgn="ctr"/>
                      <a:r>
                        <a:rPr lang="pt-BR" sz="1400" b="0" i="0" u="none" strike="noStrike" dirty="0">
                          <a:effectLst/>
                          <a:latin typeface="Calibri Light" panose="020F0302020204030204" pitchFamily="34" charset="0"/>
                        </a:rPr>
                        <a:t>           49.500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r>
              <a:tr h="280819">
                <a:tc>
                  <a:txBody>
                    <a:bodyPr/>
                    <a:lstStyle/>
                    <a:p>
                      <a:pPr algn="l" fontAlgn="ctr"/>
                      <a:r>
                        <a:rPr lang="pt-BR" sz="1100" b="1" i="0" u="none" strike="noStrike" dirty="0">
                          <a:effectLst/>
                          <a:latin typeface="Calibri Light" panose="020F0302020204030204" pitchFamily="34" charset="0"/>
                        </a:rPr>
                        <a:t>Depreciação</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pt-BR" sz="1400" b="0" i="0" u="none" strike="noStrike">
                          <a:effectLst/>
                          <a:latin typeface="Calibri Light" panose="020F0302020204030204" pitchFamily="34" charset="0"/>
                        </a:rPr>
                        <a:t>               (483)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400" b="0" i="0" u="none" strike="noStrike">
                          <a:effectLst/>
                          <a:latin typeface="Calibri Light" panose="020F0302020204030204" pitchFamily="34" charset="0"/>
                        </a:rPr>
                        <a:t>           (5.767)</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400" b="0" i="0" u="none" strike="noStrike">
                          <a:effectLst/>
                          <a:latin typeface="Calibri Light" panose="020F0302020204030204" pitchFamily="34" charset="0"/>
                        </a:rPr>
                        <a:t>         (11.050)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400" b="0" i="0" u="none" strike="noStrike" dirty="0">
                          <a:effectLst/>
                          <a:latin typeface="Calibri Light" panose="020F0302020204030204" pitchFamily="34" charset="0"/>
                        </a:rPr>
                        <a:t>         (15.850)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400" b="0" i="0" u="none" strike="noStrike" dirty="0">
                          <a:effectLst/>
                          <a:latin typeface="Calibri Light" panose="020F0302020204030204" pitchFamily="34" charset="0"/>
                        </a:rPr>
                        <a:t>         (20.650)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400" b="0" i="0" u="none" strike="noStrike">
                          <a:effectLst/>
                          <a:latin typeface="Calibri Light" panose="020F0302020204030204" pitchFamily="34" charset="0"/>
                        </a:rPr>
                        <a:t>         (25.450)</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92050">
                <a:tc>
                  <a:txBody>
                    <a:bodyPr/>
                    <a:lstStyle/>
                    <a:p>
                      <a:pPr algn="l" fontAlgn="ctr"/>
                      <a:r>
                        <a:rPr lang="pt-BR" sz="1100" b="1" i="0" u="none" strike="noStrike">
                          <a:effectLst/>
                          <a:latin typeface="Calibri Light" panose="020F0302020204030204" pitchFamily="34" charset="0"/>
                        </a:rPr>
                        <a:t>TOTA DO ATIVO</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2DCDB"/>
                    </a:solidFill>
                  </a:tcPr>
                </a:tc>
                <a:tc>
                  <a:txBody>
                    <a:bodyPr/>
                    <a:lstStyle/>
                    <a:p>
                      <a:pPr algn="r" fontAlgn="ctr"/>
                      <a:r>
                        <a:rPr lang="pt-BR" sz="1400" b="0" i="0" u="none" strike="noStrike">
                          <a:effectLst/>
                          <a:latin typeface="Calibri Light" panose="020F0302020204030204" pitchFamily="34" charset="0"/>
                        </a:rPr>
                        <a:t>           32.766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DCDB"/>
                    </a:solidFill>
                  </a:tcPr>
                </a:tc>
                <a:tc>
                  <a:txBody>
                    <a:bodyPr/>
                    <a:lstStyle/>
                    <a:p>
                      <a:pPr algn="r" fontAlgn="ctr"/>
                      <a:r>
                        <a:rPr lang="pt-BR" sz="1400" b="0" i="0" u="none" strike="noStrike">
                          <a:effectLst/>
                          <a:latin typeface="Calibri Light" panose="020F0302020204030204" pitchFamily="34" charset="0"/>
                        </a:rPr>
                        <a:t>           82.770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DCDB"/>
                    </a:solidFill>
                  </a:tcPr>
                </a:tc>
                <a:tc>
                  <a:txBody>
                    <a:bodyPr/>
                    <a:lstStyle/>
                    <a:p>
                      <a:pPr algn="r" fontAlgn="ctr"/>
                      <a:r>
                        <a:rPr lang="pt-BR" sz="1400" b="0" i="0" u="none" strike="noStrike">
                          <a:effectLst/>
                          <a:latin typeface="Calibri Light" panose="020F0302020204030204" pitchFamily="34" charset="0"/>
                        </a:rPr>
                        <a:t>           70.741 </a:t>
                      </a: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DCDB"/>
                    </a:solidFill>
                  </a:tcPr>
                </a:tc>
                <a:tc>
                  <a:txBody>
                    <a:bodyPr/>
                    <a:lstStyle/>
                    <a:p>
                      <a:pPr algn="r" fontAlgn="ctr"/>
                      <a:r>
                        <a:rPr lang="pt-BR" sz="1400" b="0" i="0" u="none" strike="noStrike" dirty="0">
                          <a:effectLst/>
                          <a:latin typeface="Calibri Light" panose="020F0302020204030204" pitchFamily="34" charset="0"/>
                        </a:rPr>
                        <a:t>           </a:t>
                      </a:r>
                      <a:r>
                        <a:rPr lang="pt-BR" sz="1400" b="0" i="0" u="none" strike="noStrike" dirty="0" smtClean="0">
                          <a:effectLst/>
                          <a:latin typeface="Calibri Light" panose="020F0302020204030204" pitchFamily="34" charset="0"/>
                        </a:rPr>
                        <a:t>79.762 </a:t>
                      </a:r>
                      <a:endParaRPr lang="pt-BR" sz="1400" b="0" i="0" u="none" strike="noStrike" dirty="0">
                        <a:effectLst/>
                        <a:latin typeface="Calibri Light" panose="020F03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DCDB"/>
                    </a:solidFill>
                  </a:tcPr>
                </a:tc>
                <a:tc>
                  <a:txBody>
                    <a:bodyPr/>
                    <a:lstStyle/>
                    <a:p>
                      <a:pPr algn="r" fontAlgn="ctr"/>
                      <a:r>
                        <a:rPr lang="pt-BR" sz="1400" b="0" i="0" u="none" strike="noStrike" dirty="0">
                          <a:effectLst/>
                          <a:latin typeface="Calibri Light" panose="020F0302020204030204" pitchFamily="34" charset="0"/>
                        </a:rPr>
                        <a:t>           </a:t>
                      </a:r>
                      <a:r>
                        <a:rPr lang="pt-BR" sz="1400" b="0" i="0" u="none" strike="noStrike" dirty="0" smtClean="0">
                          <a:effectLst/>
                          <a:latin typeface="Calibri Light" panose="020F0302020204030204" pitchFamily="34" charset="0"/>
                        </a:rPr>
                        <a:t>88.380 </a:t>
                      </a:r>
                      <a:endParaRPr lang="pt-BR" sz="1400" b="0" i="0" u="none" strike="noStrike" dirty="0">
                        <a:effectLst/>
                        <a:latin typeface="Calibri Light" panose="020F03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DCDB"/>
                    </a:solidFill>
                  </a:tcPr>
                </a:tc>
                <a:tc>
                  <a:txBody>
                    <a:bodyPr/>
                    <a:lstStyle/>
                    <a:p>
                      <a:pPr algn="r" fontAlgn="ctr"/>
                      <a:r>
                        <a:rPr lang="pt-BR" sz="1400" b="0" i="0" u="none" strike="noStrike" dirty="0">
                          <a:effectLst/>
                          <a:latin typeface="Calibri Light" panose="020F0302020204030204" pitchFamily="34" charset="0"/>
                        </a:rPr>
                        <a:t>        125.044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DCDB"/>
                    </a:solidFill>
                  </a:tcPr>
                </a:tc>
              </a:tr>
              <a:tr h="303283">
                <a:tc>
                  <a:txBody>
                    <a:bodyPr/>
                    <a:lstStyle/>
                    <a:p>
                      <a:pPr algn="l" fontAlgn="ctr"/>
                      <a:r>
                        <a:rPr lang="pt-BR" sz="1100" b="0" i="0" u="none" strike="noStrike">
                          <a:effectLst/>
                          <a:latin typeface="Calibri Light" panose="020F030202020403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pt-BR" sz="1400" b="0" i="0" u="none" strike="noStrike">
                          <a:effectLst/>
                          <a:latin typeface="Calibri Light" panose="020F0302020204030204" pitchFamily="34" charset="0"/>
                        </a:rPr>
                        <a:t> </a:t>
                      </a:r>
                    </a:p>
                  </a:txBody>
                  <a:tcPr marL="0" marR="0" marT="0"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pt-BR" sz="1400" b="0" i="0" u="none" strike="noStrike" dirty="0">
                          <a:effectLst/>
                          <a:latin typeface="Calibri Light" panose="020F0302020204030204" pitchFamily="34" charset="0"/>
                        </a:rPr>
                        <a:t> </a:t>
                      </a:r>
                    </a:p>
                  </a:txBody>
                  <a:tcPr marL="0" marR="0" marT="0"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pt-BR" sz="1400" b="0" i="0" u="none" strike="noStrike">
                          <a:effectLst/>
                          <a:latin typeface="Calibri Light" panose="020F0302020204030204" pitchFamily="34" charset="0"/>
                        </a:rPr>
                        <a:t> </a:t>
                      </a:r>
                    </a:p>
                  </a:txBody>
                  <a:tcPr marL="0" marR="0" marT="0"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pt-BR" sz="1400" b="0" i="0" u="none" strike="noStrike">
                          <a:effectLst/>
                          <a:latin typeface="Calibri Light" panose="020F0302020204030204" pitchFamily="34" charset="0"/>
                        </a:rPr>
                        <a:t> </a:t>
                      </a:r>
                    </a:p>
                  </a:txBody>
                  <a:tcPr marL="0" marR="0" marT="0"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pt-BR" sz="1400" b="0" i="0" u="none" strike="noStrike" dirty="0">
                          <a:effectLst/>
                          <a:latin typeface="Calibri Light" panose="020F0302020204030204" pitchFamily="34" charset="0"/>
                        </a:rPr>
                        <a:t> </a:t>
                      </a:r>
                    </a:p>
                  </a:txBody>
                  <a:tcPr marL="0" marR="0" marT="0"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pt-BR" sz="1400" b="0" i="0" u="none" strike="noStrike" dirty="0">
                          <a:effectLst/>
                          <a:latin typeface="Calibri Light" panose="020F030202020403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819">
                <a:tc>
                  <a:txBody>
                    <a:bodyPr/>
                    <a:lstStyle/>
                    <a:p>
                      <a:pPr algn="l" fontAlgn="ctr"/>
                      <a:r>
                        <a:rPr lang="pt-BR" sz="1100" b="1" i="0" u="none" strike="noStrike">
                          <a:solidFill>
                            <a:srgbClr val="FFFFFF"/>
                          </a:solidFill>
                          <a:effectLst/>
                          <a:latin typeface="Calibri Light" panose="020F030202020403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ctr" fontAlgn="ctr"/>
                      <a:r>
                        <a:rPr lang="pt-BR" sz="1400" b="1" i="0" u="none" strike="noStrike">
                          <a:solidFill>
                            <a:srgbClr val="FFFFFF"/>
                          </a:solidFill>
                          <a:effectLst/>
                          <a:latin typeface="Calibri Light" panose="020F0302020204030204" pitchFamily="34" charset="0"/>
                        </a:rPr>
                        <a:t> ATUAL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ctr" fontAlgn="ctr"/>
                      <a:r>
                        <a:rPr lang="pt-BR" sz="1400" b="1" i="0" u="none" strike="noStrike">
                          <a:solidFill>
                            <a:srgbClr val="FFFFFF"/>
                          </a:solidFill>
                          <a:effectLst/>
                          <a:latin typeface="Calibri Light" panose="020F0302020204030204" pitchFamily="34" charset="0"/>
                        </a:rPr>
                        <a:t> ANO 1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ctr" fontAlgn="ctr"/>
                      <a:r>
                        <a:rPr lang="pt-BR" sz="1400" b="1" i="0" u="none" strike="noStrike">
                          <a:solidFill>
                            <a:srgbClr val="FFFFFF"/>
                          </a:solidFill>
                          <a:effectLst/>
                          <a:latin typeface="Calibri Light" panose="020F0302020204030204" pitchFamily="34" charset="0"/>
                        </a:rPr>
                        <a:t> ANO 2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ctr" fontAlgn="ctr"/>
                      <a:r>
                        <a:rPr lang="pt-BR" sz="1400" b="1" i="0" u="none" strike="noStrike">
                          <a:solidFill>
                            <a:srgbClr val="FFFFFF"/>
                          </a:solidFill>
                          <a:effectLst/>
                          <a:latin typeface="Calibri Light" panose="020F0302020204030204" pitchFamily="34" charset="0"/>
                        </a:rPr>
                        <a:t> ANO 3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ctr" fontAlgn="ctr"/>
                      <a:r>
                        <a:rPr lang="pt-BR" sz="1400" b="1" i="0" u="none" strike="noStrike" dirty="0">
                          <a:solidFill>
                            <a:srgbClr val="FFFFFF"/>
                          </a:solidFill>
                          <a:effectLst/>
                          <a:latin typeface="Calibri Light" panose="020F0302020204030204" pitchFamily="34" charset="0"/>
                        </a:rPr>
                        <a:t> ANO 4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C00000"/>
                    </a:solidFill>
                  </a:tcPr>
                </a:tc>
                <a:tc>
                  <a:txBody>
                    <a:bodyPr/>
                    <a:lstStyle/>
                    <a:p>
                      <a:pPr algn="ctr" fontAlgn="ctr"/>
                      <a:r>
                        <a:rPr lang="pt-BR" sz="1400" b="1" i="0" u="none" strike="noStrike">
                          <a:solidFill>
                            <a:srgbClr val="FFFFFF"/>
                          </a:solidFill>
                          <a:effectLst/>
                          <a:latin typeface="Calibri Light" panose="020F0302020204030204" pitchFamily="34" charset="0"/>
                        </a:rPr>
                        <a:t> ANO 5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0000"/>
                    </a:solidFill>
                  </a:tcPr>
                </a:tc>
              </a:tr>
              <a:tr h="314516">
                <a:tc>
                  <a:txBody>
                    <a:bodyPr/>
                    <a:lstStyle/>
                    <a:p>
                      <a:pPr algn="l" fontAlgn="ctr"/>
                      <a:r>
                        <a:rPr lang="pt-BR" sz="1100" b="1" i="0" u="none" strike="noStrike">
                          <a:effectLst/>
                          <a:latin typeface="Calibri Light" panose="020F0302020204030204" pitchFamily="34" charset="0"/>
                        </a:rPr>
                        <a:t>PASSIVO CIRCUL.</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2DCDB"/>
                    </a:solidFill>
                  </a:tcPr>
                </a:tc>
                <a:tc>
                  <a:txBody>
                    <a:bodyPr/>
                    <a:lstStyle/>
                    <a:p>
                      <a:pPr algn="r" fontAlgn="ctr"/>
                      <a:r>
                        <a:rPr lang="pt-BR" sz="1400" b="1" i="0" u="sng" strike="noStrike" dirty="0">
                          <a:effectLst/>
                          <a:latin typeface="Calibri Light" panose="020F0302020204030204" pitchFamily="34" charset="0"/>
                        </a:rPr>
                        <a:t>         8.937 </a:t>
                      </a:r>
                    </a:p>
                  </a:txBody>
                  <a:tcPr marL="0" marR="0" marT="0" marB="0" anchor="ctr">
                    <a:lnL>
                      <a:noFill/>
                    </a:lnL>
                    <a:lnR>
                      <a:noFill/>
                    </a:lnR>
                    <a:lnT>
                      <a:noFill/>
                    </a:lnT>
                    <a:lnB>
                      <a:noFill/>
                    </a:lnB>
                    <a:solidFill>
                      <a:srgbClr val="F2DCDB"/>
                    </a:solidFill>
                  </a:tcPr>
                </a:tc>
                <a:tc>
                  <a:txBody>
                    <a:bodyPr/>
                    <a:lstStyle/>
                    <a:p>
                      <a:pPr algn="r" fontAlgn="ctr"/>
                      <a:r>
                        <a:rPr lang="pt-BR" sz="1400" b="1" i="0" u="sng" strike="noStrike" dirty="0">
                          <a:effectLst/>
                          <a:latin typeface="Calibri Light" panose="020F0302020204030204" pitchFamily="34" charset="0"/>
                        </a:rPr>
                        <a:t>       62.939 </a:t>
                      </a:r>
                    </a:p>
                  </a:txBody>
                  <a:tcPr marL="0" marR="0" marT="0" marB="0" anchor="ctr">
                    <a:lnL>
                      <a:noFill/>
                    </a:lnL>
                    <a:lnR>
                      <a:noFill/>
                    </a:lnR>
                    <a:lnT>
                      <a:noFill/>
                    </a:lnT>
                    <a:lnB>
                      <a:noFill/>
                    </a:lnB>
                    <a:solidFill>
                      <a:srgbClr val="F2DCDB"/>
                    </a:solidFill>
                  </a:tcPr>
                </a:tc>
                <a:tc>
                  <a:txBody>
                    <a:bodyPr/>
                    <a:lstStyle/>
                    <a:p>
                      <a:pPr algn="r" fontAlgn="ctr"/>
                      <a:r>
                        <a:rPr lang="pt-BR" sz="1400" b="1" i="0" u="sng" strike="noStrike">
                          <a:effectLst/>
                          <a:latin typeface="Calibri Light" panose="020F0302020204030204" pitchFamily="34" charset="0"/>
                        </a:rPr>
                        <a:t>       49.970 </a:t>
                      </a:r>
                    </a:p>
                  </a:txBody>
                  <a:tcPr marL="0" marR="0" marT="0" marB="0" anchor="ctr">
                    <a:lnL>
                      <a:noFill/>
                    </a:lnL>
                    <a:lnR>
                      <a:noFill/>
                    </a:lnR>
                    <a:lnT>
                      <a:noFill/>
                    </a:lnT>
                    <a:lnB>
                      <a:noFill/>
                    </a:lnB>
                    <a:solidFill>
                      <a:srgbClr val="F2DCDB"/>
                    </a:solidFill>
                  </a:tcPr>
                </a:tc>
                <a:tc>
                  <a:txBody>
                    <a:bodyPr/>
                    <a:lstStyle/>
                    <a:p>
                      <a:pPr algn="r" fontAlgn="ctr"/>
                      <a:r>
                        <a:rPr lang="pt-BR" sz="1400" b="1" i="0" u="sng" strike="noStrike">
                          <a:effectLst/>
                          <a:latin typeface="Calibri Light" panose="020F0302020204030204" pitchFamily="34" charset="0"/>
                        </a:rPr>
                        <a:t>       40.074 </a:t>
                      </a:r>
                    </a:p>
                  </a:txBody>
                  <a:tcPr marL="0" marR="0" marT="0" marB="0" anchor="ctr">
                    <a:lnL>
                      <a:noFill/>
                    </a:lnL>
                    <a:lnR>
                      <a:noFill/>
                    </a:lnR>
                    <a:lnT>
                      <a:noFill/>
                    </a:lnT>
                    <a:lnB>
                      <a:noFill/>
                    </a:lnB>
                    <a:solidFill>
                      <a:srgbClr val="F2DCDB"/>
                    </a:solidFill>
                  </a:tcPr>
                </a:tc>
                <a:tc>
                  <a:txBody>
                    <a:bodyPr/>
                    <a:lstStyle/>
                    <a:p>
                      <a:pPr algn="r" fontAlgn="ctr"/>
                      <a:r>
                        <a:rPr lang="pt-BR" sz="1400" b="1" i="0" u="sng" strike="noStrike">
                          <a:effectLst/>
                          <a:latin typeface="Calibri Light" panose="020F0302020204030204" pitchFamily="34" charset="0"/>
                        </a:rPr>
                        <a:t>       28.704 </a:t>
                      </a:r>
                    </a:p>
                  </a:txBody>
                  <a:tcPr marL="0" marR="0" marT="0" marB="0" anchor="ctr">
                    <a:lnL>
                      <a:noFill/>
                    </a:lnL>
                    <a:lnR>
                      <a:noFill/>
                    </a:lnR>
                    <a:lnT>
                      <a:noFill/>
                    </a:lnT>
                    <a:lnB>
                      <a:noFill/>
                    </a:lnB>
                    <a:solidFill>
                      <a:srgbClr val="F2DCDB"/>
                    </a:solidFill>
                  </a:tcPr>
                </a:tc>
                <a:tc>
                  <a:txBody>
                    <a:bodyPr/>
                    <a:lstStyle/>
                    <a:p>
                      <a:pPr algn="r" fontAlgn="ctr"/>
                      <a:r>
                        <a:rPr lang="pt-BR" sz="1400" b="1" i="0" u="sng" strike="noStrike">
                          <a:effectLst/>
                          <a:latin typeface="Calibri Light" panose="020F0302020204030204" pitchFamily="34" charset="0"/>
                        </a:rPr>
                        <a:t>       35.144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F2DCDB"/>
                    </a:solidFill>
                  </a:tcPr>
                </a:tc>
              </a:tr>
              <a:tr h="280819">
                <a:tc>
                  <a:txBody>
                    <a:bodyPr/>
                    <a:lstStyle/>
                    <a:p>
                      <a:pPr algn="l" fontAlgn="ctr"/>
                      <a:r>
                        <a:rPr lang="pt-BR" sz="1100" b="1" i="0" u="none" strike="noStrike">
                          <a:effectLst/>
                          <a:latin typeface="Calibri Light" panose="020F0302020204030204" pitchFamily="34" charset="0"/>
                        </a:rPr>
                        <a:t>Empréstimo</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pt-BR" sz="1400" b="0" i="0" u="none" strike="noStrike" dirty="0">
                          <a:effectLst/>
                          <a:latin typeface="Calibri Light" panose="020F0302020204030204" pitchFamily="34" charset="0"/>
                        </a:rPr>
                        <a:t>                     -   </a:t>
                      </a:r>
                    </a:p>
                  </a:txBody>
                  <a:tcPr marL="0" marR="0" marT="0" marB="0" anchor="ctr">
                    <a:lnL>
                      <a:noFill/>
                    </a:lnL>
                    <a:lnR>
                      <a:noFill/>
                    </a:lnR>
                    <a:lnT>
                      <a:noFill/>
                    </a:lnT>
                    <a:lnB>
                      <a:noFill/>
                    </a:lnB>
                  </a:tcPr>
                </a:tc>
                <a:tc>
                  <a:txBody>
                    <a:bodyPr/>
                    <a:lstStyle/>
                    <a:p>
                      <a:pPr algn="r" fontAlgn="ctr"/>
                      <a:r>
                        <a:rPr lang="pt-BR" sz="1400" b="0" i="0" u="none" strike="noStrike">
                          <a:effectLst/>
                          <a:latin typeface="Calibri Light" panose="020F0302020204030204" pitchFamily="34" charset="0"/>
                        </a:rPr>
                        <a:t>           51.376 </a:t>
                      </a:r>
                    </a:p>
                  </a:txBody>
                  <a:tcPr marL="0" marR="0" marT="0" marB="0" anchor="ctr">
                    <a:lnL>
                      <a:noFill/>
                    </a:lnL>
                    <a:lnR>
                      <a:noFill/>
                    </a:lnR>
                    <a:lnT>
                      <a:noFill/>
                    </a:lnT>
                    <a:lnB>
                      <a:noFill/>
                    </a:lnB>
                  </a:tcPr>
                </a:tc>
                <a:tc>
                  <a:txBody>
                    <a:bodyPr/>
                    <a:lstStyle/>
                    <a:p>
                      <a:pPr algn="r" fontAlgn="ctr"/>
                      <a:r>
                        <a:rPr lang="pt-BR" sz="1400" b="0" i="0" u="none" strike="noStrike" dirty="0">
                          <a:effectLst/>
                          <a:latin typeface="Calibri Light" panose="020F0302020204030204" pitchFamily="34" charset="0"/>
                        </a:rPr>
                        <a:t>           34.714 </a:t>
                      </a:r>
                    </a:p>
                  </a:txBody>
                  <a:tcPr marL="0" marR="0" marT="0" marB="0" anchor="ctr">
                    <a:lnL>
                      <a:noFill/>
                    </a:lnL>
                    <a:lnR>
                      <a:noFill/>
                    </a:lnR>
                    <a:lnT>
                      <a:noFill/>
                    </a:lnT>
                    <a:lnB>
                      <a:noFill/>
                    </a:lnB>
                  </a:tcPr>
                </a:tc>
                <a:tc>
                  <a:txBody>
                    <a:bodyPr/>
                    <a:lstStyle/>
                    <a:p>
                      <a:pPr algn="r" fontAlgn="ctr"/>
                      <a:r>
                        <a:rPr lang="pt-BR" sz="1400" b="0" i="0" u="none" strike="noStrike" dirty="0">
                          <a:effectLst/>
                          <a:latin typeface="Calibri Light" panose="020F0302020204030204" pitchFamily="34" charset="0"/>
                        </a:rPr>
                        <a:t>           18.051 </a:t>
                      </a:r>
                    </a:p>
                  </a:txBody>
                  <a:tcPr marL="0" marR="0" marT="0" marB="0" anchor="ctr">
                    <a:lnL>
                      <a:noFill/>
                    </a:lnL>
                    <a:lnR>
                      <a:noFill/>
                    </a:lnR>
                    <a:lnT>
                      <a:noFill/>
                    </a:lnT>
                    <a:lnB>
                      <a:noFill/>
                    </a:lnB>
                  </a:tcPr>
                </a:tc>
                <a:tc>
                  <a:txBody>
                    <a:bodyPr/>
                    <a:lstStyle/>
                    <a:p>
                      <a:pPr algn="r" fontAlgn="ctr"/>
                      <a:r>
                        <a:rPr lang="pt-BR" sz="1400" b="0" i="0" u="none" strike="noStrike">
                          <a:effectLst/>
                          <a:latin typeface="Calibri Light" panose="020F0302020204030204" pitchFamily="34" charset="0"/>
                        </a:rPr>
                        <a:t>             1.389 </a:t>
                      </a:r>
                    </a:p>
                  </a:txBody>
                  <a:tcPr marL="0" marR="0" marT="0" marB="0" anchor="ctr">
                    <a:lnL>
                      <a:noFill/>
                    </a:lnL>
                    <a:lnR>
                      <a:noFill/>
                    </a:lnR>
                    <a:lnT>
                      <a:noFill/>
                    </a:lnT>
                    <a:lnB>
                      <a:noFill/>
                    </a:lnB>
                  </a:tcPr>
                </a:tc>
                <a:tc>
                  <a:txBody>
                    <a:bodyPr/>
                    <a:lstStyle/>
                    <a:p>
                      <a:pPr algn="r" fontAlgn="ctr"/>
                      <a:r>
                        <a:rPr lang="pt-BR" sz="1400" b="0" i="0" u="none" strike="noStrike">
                          <a:effectLst/>
                          <a:latin typeface="Calibri Light" panose="020F0302020204030204" pitchFamily="34" charset="0"/>
                        </a:rPr>
                        <a:t>                     -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r>
              <a:tr h="280819">
                <a:tc>
                  <a:txBody>
                    <a:bodyPr/>
                    <a:lstStyle/>
                    <a:p>
                      <a:pPr algn="l" fontAlgn="ctr"/>
                      <a:r>
                        <a:rPr lang="pt-BR" sz="1100" b="1" i="0" u="none" strike="noStrike">
                          <a:effectLst/>
                          <a:latin typeface="Calibri Light" panose="020F0302020204030204" pitchFamily="34" charset="0"/>
                        </a:rPr>
                        <a:t>Contas a pagar</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pt-BR" sz="1400" b="0" i="0" u="none" strike="noStrike">
                          <a:effectLst/>
                          <a:latin typeface="Calibri Light" panose="020F0302020204030204" pitchFamily="34" charset="0"/>
                        </a:rPr>
                        <a:t>             8.937 </a:t>
                      </a:r>
                    </a:p>
                  </a:txBody>
                  <a:tcPr marL="0" marR="0" marT="0" marB="0" anchor="ctr">
                    <a:lnL>
                      <a:noFill/>
                    </a:lnL>
                    <a:lnR>
                      <a:noFill/>
                    </a:lnR>
                    <a:lnT>
                      <a:noFill/>
                    </a:lnT>
                    <a:lnB>
                      <a:noFill/>
                    </a:lnB>
                  </a:tcPr>
                </a:tc>
                <a:tc>
                  <a:txBody>
                    <a:bodyPr/>
                    <a:lstStyle/>
                    <a:p>
                      <a:pPr algn="r" fontAlgn="ctr"/>
                      <a:r>
                        <a:rPr lang="pt-BR" sz="1400" b="0" i="0" u="none" strike="noStrike">
                          <a:effectLst/>
                          <a:latin typeface="Calibri Light" panose="020F0302020204030204" pitchFamily="34" charset="0"/>
                        </a:rPr>
                        <a:t>           11.563 </a:t>
                      </a:r>
                    </a:p>
                  </a:txBody>
                  <a:tcPr marL="0" marR="0" marT="0" marB="0" anchor="ctr">
                    <a:lnL>
                      <a:noFill/>
                    </a:lnL>
                    <a:lnR>
                      <a:noFill/>
                    </a:lnR>
                    <a:lnT>
                      <a:noFill/>
                    </a:lnT>
                    <a:lnB>
                      <a:noFill/>
                    </a:lnB>
                  </a:tcPr>
                </a:tc>
                <a:tc>
                  <a:txBody>
                    <a:bodyPr/>
                    <a:lstStyle/>
                    <a:p>
                      <a:pPr algn="r" fontAlgn="ctr"/>
                      <a:r>
                        <a:rPr lang="pt-BR" sz="1400" b="0" i="0" u="none" strike="noStrike">
                          <a:effectLst/>
                          <a:latin typeface="Calibri Light" panose="020F0302020204030204" pitchFamily="34" charset="0"/>
                        </a:rPr>
                        <a:t>           15.257 </a:t>
                      </a:r>
                    </a:p>
                  </a:txBody>
                  <a:tcPr marL="0" marR="0" marT="0" marB="0" anchor="ctr">
                    <a:lnL>
                      <a:noFill/>
                    </a:lnL>
                    <a:lnR>
                      <a:noFill/>
                    </a:lnR>
                    <a:lnT>
                      <a:noFill/>
                    </a:lnT>
                    <a:lnB>
                      <a:noFill/>
                    </a:lnB>
                  </a:tcPr>
                </a:tc>
                <a:tc>
                  <a:txBody>
                    <a:bodyPr/>
                    <a:lstStyle/>
                    <a:p>
                      <a:pPr algn="r" fontAlgn="ctr"/>
                      <a:r>
                        <a:rPr lang="pt-BR" sz="1400" b="0" i="0" u="none" strike="noStrike" dirty="0">
                          <a:effectLst/>
                          <a:latin typeface="Calibri Light" panose="020F0302020204030204" pitchFamily="34" charset="0"/>
                        </a:rPr>
                        <a:t>           22.023 </a:t>
                      </a:r>
                    </a:p>
                  </a:txBody>
                  <a:tcPr marL="0" marR="0" marT="0" marB="0" anchor="ctr">
                    <a:lnL>
                      <a:noFill/>
                    </a:lnL>
                    <a:lnR>
                      <a:noFill/>
                    </a:lnR>
                    <a:lnT>
                      <a:noFill/>
                    </a:lnT>
                    <a:lnB>
                      <a:noFill/>
                    </a:lnB>
                  </a:tcPr>
                </a:tc>
                <a:tc>
                  <a:txBody>
                    <a:bodyPr/>
                    <a:lstStyle/>
                    <a:p>
                      <a:pPr algn="r" fontAlgn="ctr"/>
                      <a:r>
                        <a:rPr lang="pt-BR" sz="1400" b="0" i="0" u="none" strike="noStrike" dirty="0">
                          <a:effectLst/>
                          <a:latin typeface="Calibri Light" panose="020F0302020204030204" pitchFamily="34" charset="0"/>
                        </a:rPr>
                        <a:t>           27.315 </a:t>
                      </a:r>
                    </a:p>
                  </a:txBody>
                  <a:tcPr marL="0" marR="0" marT="0" marB="0" anchor="ctr">
                    <a:lnL>
                      <a:noFill/>
                    </a:lnL>
                    <a:lnR>
                      <a:noFill/>
                    </a:lnR>
                    <a:lnT>
                      <a:noFill/>
                    </a:lnT>
                    <a:lnB>
                      <a:noFill/>
                    </a:lnB>
                  </a:tcPr>
                </a:tc>
                <a:tc>
                  <a:txBody>
                    <a:bodyPr/>
                    <a:lstStyle/>
                    <a:p>
                      <a:pPr algn="r" fontAlgn="ctr"/>
                      <a:r>
                        <a:rPr lang="pt-BR" sz="1400" b="0" i="0" u="none" strike="noStrike">
                          <a:effectLst/>
                          <a:latin typeface="Calibri Light" panose="020F0302020204030204" pitchFamily="34" charset="0"/>
                        </a:rPr>
                        <a:t>           35.144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r>
              <a:tr h="280819">
                <a:tc>
                  <a:txBody>
                    <a:bodyPr/>
                    <a:lstStyle/>
                    <a:p>
                      <a:pPr algn="l" fontAlgn="ctr"/>
                      <a:r>
                        <a:rPr lang="pt-BR" sz="1100" b="1" i="0" u="none" strike="noStrike">
                          <a:effectLst/>
                          <a:latin typeface="Calibri Light" panose="020F030202020403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endParaRPr lang="pt-BR" sz="1400" b="0" i="0" u="none" strike="noStrike">
                        <a:effectLst/>
                        <a:latin typeface="Calibri Light" panose="020F0302020204030204" pitchFamily="34" charset="0"/>
                      </a:endParaRPr>
                    </a:p>
                  </a:txBody>
                  <a:tcPr marL="0" marR="0" marT="0" marB="0" anchor="ctr">
                    <a:lnL>
                      <a:noFill/>
                    </a:lnL>
                    <a:lnR>
                      <a:noFill/>
                    </a:lnR>
                    <a:lnT>
                      <a:noFill/>
                    </a:lnT>
                    <a:lnB>
                      <a:noFill/>
                    </a:lnB>
                  </a:tcPr>
                </a:tc>
                <a:tc>
                  <a:txBody>
                    <a:bodyPr/>
                    <a:lstStyle/>
                    <a:p>
                      <a:pPr algn="r" fontAlgn="ctr"/>
                      <a:endParaRPr lang="pt-BR" sz="1400" b="0" i="0" u="none" strike="noStrike">
                        <a:effectLst/>
                        <a:latin typeface="Calibri Light" panose="020F0302020204030204" pitchFamily="34" charset="0"/>
                      </a:endParaRPr>
                    </a:p>
                  </a:txBody>
                  <a:tcPr marL="0" marR="0" marT="0" marB="0" anchor="ctr">
                    <a:lnL>
                      <a:noFill/>
                    </a:lnL>
                    <a:lnR>
                      <a:noFill/>
                    </a:lnR>
                    <a:lnT>
                      <a:noFill/>
                    </a:lnT>
                    <a:lnB>
                      <a:noFill/>
                    </a:lnB>
                  </a:tcPr>
                </a:tc>
                <a:tc>
                  <a:txBody>
                    <a:bodyPr/>
                    <a:lstStyle/>
                    <a:p>
                      <a:pPr algn="r" fontAlgn="ctr"/>
                      <a:endParaRPr lang="pt-BR" sz="1400" b="0" i="0" u="none" strike="noStrike">
                        <a:effectLst/>
                        <a:latin typeface="Calibri Light" panose="020F0302020204030204" pitchFamily="34" charset="0"/>
                      </a:endParaRPr>
                    </a:p>
                  </a:txBody>
                  <a:tcPr marL="0" marR="0" marT="0" marB="0" anchor="ctr">
                    <a:lnL>
                      <a:noFill/>
                    </a:lnL>
                    <a:lnR>
                      <a:noFill/>
                    </a:lnR>
                    <a:lnT>
                      <a:noFill/>
                    </a:lnT>
                    <a:lnB>
                      <a:noFill/>
                    </a:lnB>
                  </a:tcPr>
                </a:tc>
                <a:tc>
                  <a:txBody>
                    <a:bodyPr/>
                    <a:lstStyle/>
                    <a:p>
                      <a:pPr algn="r" fontAlgn="ctr"/>
                      <a:endParaRPr lang="pt-BR" sz="1400" b="0" i="0" u="none" strike="noStrike">
                        <a:effectLst/>
                        <a:latin typeface="Calibri Light" panose="020F0302020204030204" pitchFamily="34" charset="0"/>
                      </a:endParaRPr>
                    </a:p>
                  </a:txBody>
                  <a:tcPr marL="0" marR="0" marT="0" marB="0" anchor="ctr">
                    <a:lnL>
                      <a:noFill/>
                    </a:lnL>
                    <a:lnR>
                      <a:noFill/>
                    </a:lnR>
                    <a:lnT>
                      <a:noFill/>
                    </a:lnT>
                    <a:lnB>
                      <a:noFill/>
                    </a:lnB>
                  </a:tcPr>
                </a:tc>
                <a:tc>
                  <a:txBody>
                    <a:bodyPr/>
                    <a:lstStyle/>
                    <a:p>
                      <a:pPr algn="r" fontAlgn="ctr"/>
                      <a:endParaRPr lang="pt-BR" sz="1400" b="0" i="0" u="none" strike="noStrike" dirty="0">
                        <a:effectLst/>
                        <a:latin typeface="Calibri Light" panose="020F0302020204030204" pitchFamily="34" charset="0"/>
                      </a:endParaRPr>
                    </a:p>
                  </a:txBody>
                  <a:tcPr marL="0" marR="0" marT="0" marB="0" anchor="ctr">
                    <a:lnL>
                      <a:noFill/>
                    </a:lnL>
                    <a:lnR>
                      <a:noFill/>
                    </a:lnR>
                    <a:lnT>
                      <a:noFill/>
                    </a:lnT>
                    <a:lnB>
                      <a:noFill/>
                    </a:lnB>
                  </a:tcPr>
                </a:tc>
                <a:tc>
                  <a:txBody>
                    <a:bodyPr/>
                    <a:lstStyle/>
                    <a:p>
                      <a:pPr algn="r" fontAlgn="ctr"/>
                      <a:r>
                        <a:rPr lang="pt-BR" sz="1400" b="0" i="0" u="none" strike="noStrike">
                          <a:effectLst/>
                          <a:latin typeface="Calibri Light" panose="020F030202020403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r>
              <a:tr h="314516">
                <a:tc>
                  <a:txBody>
                    <a:bodyPr/>
                    <a:lstStyle/>
                    <a:p>
                      <a:pPr algn="l" fontAlgn="ctr"/>
                      <a:r>
                        <a:rPr lang="pt-BR" sz="1100" b="1" i="0" u="none" strike="noStrike">
                          <a:effectLst/>
                          <a:latin typeface="Calibri Light" panose="020F0302020204030204" pitchFamily="34" charset="0"/>
                        </a:rPr>
                        <a:t>PASSIVO NÃO CIRCUL.</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F2DCDB"/>
                    </a:solidFill>
                  </a:tcPr>
                </a:tc>
                <a:tc>
                  <a:txBody>
                    <a:bodyPr/>
                    <a:lstStyle/>
                    <a:p>
                      <a:pPr algn="r" fontAlgn="ctr"/>
                      <a:r>
                        <a:rPr lang="pt-BR" sz="1400" b="1" i="0" u="sng" strike="noStrike">
                          <a:effectLst/>
                          <a:latin typeface="Calibri Light" panose="020F0302020204030204" pitchFamily="34" charset="0"/>
                        </a:rPr>
                        <a:t>       23.829 </a:t>
                      </a:r>
                    </a:p>
                  </a:txBody>
                  <a:tcPr marL="0" marR="0" marT="0" marB="0" anchor="ctr">
                    <a:lnL>
                      <a:noFill/>
                    </a:lnL>
                    <a:lnR>
                      <a:noFill/>
                    </a:lnR>
                    <a:lnT>
                      <a:noFill/>
                    </a:lnT>
                    <a:lnB>
                      <a:noFill/>
                    </a:lnB>
                    <a:solidFill>
                      <a:srgbClr val="F2DCDB"/>
                    </a:solidFill>
                  </a:tcPr>
                </a:tc>
                <a:tc>
                  <a:txBody>
                    <a:bodyPr/>
                    <a:lstStyle/>
                    <a:p>
                      <a:pPr algn="r" fontAlgn="ctr"/>
                      <a:r>
                        <a:rPr lang="pt-BR" sz="1400" b="1" i="0" u="sng" strike="noStrike">
                          <a:effectLst/>
                          <a:latin typeface="Calibri Light" panose="020F0302020204030204" pitchFamily="34" charset="0"/>
                        </a:rPr>
                        <a:t>       19.831 </a:t>
                      </a:r>
                    </a:p>
                  </a:txBody>
                  <a:tcPr marL="0" marR="0" marT="0" marB="0" anchor="ctr">
                    <a:lnL>
                      <a:noFill/>
                    </a:lnL>
                    <a:lnR>
                      <a:noFill/>
                    </a:lnR>
                    <a:lnT>
                      <a:noFill/>
                    </a:lnT>
                    <a:lnB>
                      <a:noFill/>
                    </a:lnB>
                    <a:solidFill>
                      <a:srgbClr val="F2DCDB"/>
                    </a:solidFill>
                  </a:tcPr>
                </a:tc>
                <a:tc>
                  <a:txBody>
                    <a:bodyPr/>
                    <a:lstStyle/>
                    <a:p>
                      <a:pPr algn="r" fontAlgn="ctr"/>
                      <a:r>
                        <a:rPr lang="pt-BR" sz="1400" b="1" i="0" u="sng" strike="noStrike">
                          <a:effectLst/>
                          <a:latin typeface="Calibri Light" panose="020F0302020204030204" pitchFamily="34" charset="0"/>
                        </a:rPr>
                        <a:t>       20.771 </a:t>
                      </a:r>
                    </a:p>
                  </a:txBody>
                  <a:tcPr marL="0" marR="0" marT="0" marB="0" anchor="ctr">
                    <a:lnL>
                      <a:noFill/>
                    </a:lnL>
                    <a:lnR>
                      <a:noFill/>
                    </a:lnR>
                    <a:lnT>
                      <a:noFill/>
                    </a:lnT>
                    <a:lnB>
                      <a:noFill/>
                    </a:lnB>
                    <a:solidFill>
                      <a:srgbClr val="F2DCDB"/>
                    </a:solidFill>
                  </a:tcPr>
                </a:tc>
                <a:tc>
                  <a:txBody>
                    <a:bodyPr/>
                    <a:lstStyle/>
                    <a:p>
                      <a:pPr algn="r" fontAlgn="ctr"/>
                      <a:r>
                        <a:rPr lang="pt-BR" sz="1400" b="1" i="0" u="sng" strike="noStrike">
                          <a:effectLst/>
                          <a:latin typeface="Calibri Light" panose="020F0302020204030204" pitchFamily="34" charset="0"/>
                        </a:rPr>
                        <a:t>       39.688 </a:t>
                      </a:r>
                    </a:p>
                  </a:txBody>
                  <a:tcPr marL="0" marR="0" marT="0" marB="0" anchor="ctr">
                    <a:lnL>
                      <a:noFill/>
                    </a:lnL>
                    <a:lnR>
                      <a:noFill/>
                    </a:lnR>
                    <a:lnT>
                      <a:noFill/>
                    </a:lnT>
                    <a:lnB>
                      <a:noFill/>
                    </a:lnB>
                    <a:solidFill>
                      <a:srgbClr val="F2DCDB"/>
                    </a:solidFill>
                  </a:tcPr>
                </a:tc>
                <a:tc>
                  <a:txBody>
                    <a:bodyPr/>
                    <a:lstStyle/>
                    <a:p>
                      <a:pPr algn="r" fontAlgn="ctr"/>
                      <a:r>
                        <a:rPr lang="pt-BR" sz="1400" b="1" i="0" u="sng" strike="noStrike" dirty="0">
                          <a:effectLst/>
                          <a:latin typeface="Calibri Light" panose="020F0302020204030204" pitchFamily="34" charset="0"/>
                        </a:rPr>
                        <a:t>       59.676 </a:t>
                      </a:r>
                    </a:p>
                  </a:txBody>
                  <a:tcPr marL="0" marR="0" marT="0" marB="0" anchor="ctr">
                    <a:lnL>
                      <a:noFill/>
                    </a:lnL>
                    <a:lnR>
                      <a:noFill/>
                    </a:lnR>
                    <a:lnT>
                      <a:noFill/>
                    </a:lnT>
                    <a:lnB>
                      <a:noFill/>
                    </a:lnB>
                    <a:solidFill>
                      <a:srgbClr val="F2DCDB"/>
                    </a:solidFill>
                  </a:tcPr>
                </a:tc>
                <a:tc>
                  <a:txBody>
                    <a:bodyPr/>
                    <a:lstStyle/>
                    <a:p>
                      <a:pPr algn="r" fontAlgn="ctr"/>
                      <a:r>
                        <a:rPr lang="pt-BR" sz="1400" b="1" i="0" u="sng" strike="noStrike" dirty="0">
                          <a:effectLst/>
                          <a:latin typeface="Calibri Light" panose="020F0302020204030204" pitchFamily="34" charset="0"/>
                        </a:rPr>
                        <a:t>       90.859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F2DCDB"/>
                    </a:solidFill>
                  </a:tcPr>
                </a:tc>
              </a:tr>
              <a:tr h="280819">
                <a:tc>
                  <a:txBody>
                    <a:bodyPr/>
                    <a:lstStyle/>
                    <a:p>
                      <a:pPr algn="l" fontAlgn="ctr"/>
                      <a:r>
                        <a:rPr lang="pt-BR" sz="1100" b="1" i="0" u="none" strike="noStrike">
                          <a:effectLst/>
                          <a:latin typeface="Calibri Light" panose="020F0302020204030204" pitchFamily="34" charset="0"/>
                        </a:rPr>
                        <a:t>Capital Social</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pt-BR" sz="1400" b="0" i="0" u="none" strike="noStrike">
                          <a:effectLst/>
                          <a:latin typeface="Calibri Light" panose="020F0302020204030204" pitchFamily="34" charset="0"/>
                        </a:rPr>
                        <a:t>           15.000 </a:t>
                      </a:r>
                    </a:p>
                  </a:txBody>
                  <a:tcPr marL="0" marR="0" marT="0" marB="0" anchor="ctr">
                    <a:lnL>
                      <a:noFill/>
                    </a:lnL>
                    <a:lnR>
                      <a:noFill/>
                    </a:lnR>
                    <a:lnT>
                      <a:noFill/>
                    </a:lnT>
                    <a:lnB>
                      <a:noFill/>
                    </a:lnB>
                  </a:tcPr>
                </a:tc>
                <a:tc>
                  <a:txBody>
                    <a:bodyPr/>
                    <a:lstStyle/>
                    <a:p>
                      <a:pPr algn="r" fontAlgn="ctr"/>
                      <a:r>
                        <a:rPr lang="pt-BR" sz="1400" b="0" i="0" u="none" strike="noStrike">
                          <a:effectLst/>
                          <a:latin typeface="Calibri Light" panose="020F0302020204030204" pitchFamily="34" charset="0"/>
                        </a:rPr>
                        <a:t>           15.000 </a:t>
                      </a:r>
                    </a:p>
                  </a:txBody>
                  <a:tcPr marL="0" marR="0" marT="0" marB="0" anchor="ctr">
                    <a:lnL>
                      <a:noFill/>
                    </a:lnL>
                    <a:lnR>
                      <a:noFill/>
                    </a:lnR>
                    <a:lnT>
                      <a:noFill/>
                    </a:lnT>
                    <a:lnB>
                      <a:noFill/>
                    </a:lnB>
                  </a:tcPr>
                </a:tc>
                <a:tc>
                  <a:txBody>
                    <a:bodyPr/>
                    <a:lstStyle/>
                    <a:p>
                      <a:pPr algn="r" fontAlgn="ctr"/>
                      <a:r>
                        <a:rPr lang="pt-BR" sz="1400" b="0" i="0" u="none" strike="noStrike">
                          <a:effectLst/>
                          <a:latin typeface="Calibri Light" panose="020F0302020204030204" pitchFamily="34" charset="0"/>
                        </a:rPr>
                        <a:t>           15.000 </a:t>
                      </a:r>
                    </a:p>
                  </a:txBody>
                  <a:tcPr marL="0" marR="0" marT="0" marB="0" anchor="ctr">
                    <a:lnL>
                      <a:noFill/>
                    </a:lnL>
                    <a:lnR>
                      <a:noFill/>
                    </a:lnR>
                    <a:lnT>
                      <a:noFill/>
                    </a:lnT>
                    <a:lnB>
                      <a:noFill/>
                    </a:lnB>
                  </a:tcPr>
                </a:tc>
                <a:tc>
                  <a:txBody>
                    <a:bodyPr/>
                    <a:lstStyle/>
                    <a:p>
                      <a:pPr algn="r" fontAlgn="ctr"/>
                      <a:r>
                        <a:rPr lang="pt-BR" sz="1400" b="0" i="0" u="none" strike="noStrike">
                          <a:effectLst/>
                          <a:latin typeface="Calibri Light" panose="020F0302020204030204" pitchFamily="34" charset="0"/>
                        </a:rPr>
                        <a:t>           15.000 </a:t>
                      </a:r>
                    </a:p>
                  </a:txBody>
                  <a:tcPr marL="0" marR="0" marT="0" marB="0" anchor="ctr">
                    <a:lnL>
                      <a:noFill/>
                    </a:lnL>
                    <a:lnR>
                      <a:noFill/>
                    </a:lnR>
                    <a:lnT>
                      <a:noFill/>
                    </a:lnT>
                    <a:lnB>
                      <a:noFill/>
                    </a:lnB>
                  </a:tcPr>
                </a:tc>
                <a:tc>
                  <a:txBody>
                    <a:bodyPr/>
                    <a:lstStyle/>
                    <a:p>
                      <a:pPr algn="r" fontAlgn="ctr"/>
                      <a:r>
                        <a:rPr lang="pt-BR" sz="1400" b="0" i="0" u="none" strike="noStrike">
                          <a:effectLst/>
                          <a:latin typeface="Calibri Light" panose="020F0302020204030204" pitchFamily="34" charset="0"/>
                        </a:rPr>
                        <a:t>           15.000 </a:t>
                      </a:r>
                    </a:p>
                  </a:txBody>
                  <a:tcPr marL="0" marR="0" marT="0" marB="0" anchor="ctr">
                    <a:lnL>
                      <a:noFill/>
                    </a:lnL>
                    <a:lnR>
                      <a:noFill/>
                    </a:lnR>
                    <a:lnT>
                      <a:noFill/>
                    </a:lnT>
                    <a:lnB>
                      <a:noFill/>
                    </a:lnB>
                  </a:tcPr>
                </a:tc>
                <a:tc>
                  <a:txBody>
                    <a:bodyPr/>
                    <a:lstStyle/>
                    <a:p>
                      <a:pPr algn="r" fontAlgn="ctr"/>
                      <a:r>
                        <a:rPr lang="pt-BR" sz="1400" b="0" i="0" u="none" strike="noStrike" dirty="0">
                          <a:effectLst/>
                          <a:latin typeface="Calibri Light" panose="020F0302020204030204" pitchFamily="34" charset="0"/>
                        </a:rPr>
                        <a:t>           15.000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r>
              <a:tr h="280819">
                <a:tc>
                  <a:txBody>
                    <a:bodyPr/>
                    <a:lstStyle/>
                    <a:p>
                      <a:pPr algn="l" fontAlgn="ctr"/>
                      <a:r>
                        <a:rPr lang="pt-BR" sz="1100" b="1" i="0" u="none" strike="noStrike">
                          <a:effectLst/>
                          <a:latin typeface="Calibri Light" panose="020F0302020204030204" pitchFamily="34" charset="0"/>
                        </a:rPr>
                        <a:t>Resultado Acumulado</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pt-BR" sz="1400" b="0" i="0" u="none" strike="noStrike">
                          <a:effectLst/>
                          <a:latin typeface="Calibri Light" panose="020F0302020204030204" pitchFamily="34" charset="0"/>
                        </a:rPr>
                        <a:t>             8.829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400" b="0" i="0" u="none" strike="noStrike">
                          <a:effectLst/>
                          <a:latin typeface="Calibri Light" panose="020F0302020204030204" pitchFamily="34" charset="0"/>
                        </a:rPr>
                        <a:t>             4.831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400" b="0" i="0" u="none" strike="noStrike">
                          <a:effectLst/>
                          <a:latin typeface="Calibri Light" panose="020F0302020204030204" pitchFamily="34" charset="0"/>
                        </a:rPr>
                        <a:t>             5.771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400" b="0" i="0" u="none" strike="noStrike">
                          <a:effectLst/>
                          <a:latin typeface="Calibri Light" panose="020F0302020204030204" pitchFamily="34" charset="0"/>
                        </a:rPr>
                        <a:t>           24.688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400" b="0" i="0" u="none" strike="noStrike">
                          <a:effectLst/>
                          <a:latin typeface="Calibri Light" panose="020F0302020204030204" pitchFamily="34" charset="0"/>
                        </a:rPr>
                        <a:t>           44.676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400" b="0" i="0" u="none" strike="noStrike" dirty="0">
                          <a:effectLst/>
                          <a:latin typeface="Calibri Light" panose="020F0302020204030204" pitchFamily="34" charset="0"/>
                        </a:rPr>
                        <a:t>           75.859 </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92050">
                <a:tc>
                  <a:txBody>
                    <a:bodyPr/>
                    <a:lstStyle/>
                    <a:p>
                      <a:pPr algn="l" fontAlgn="ctr"/>
                      <a:r>
                        <a:rPr lang="pt-BR" sz="1100" b="1" i="0" u="none" strike="noStrike">
                          <a:effectLst/>
                          <a:latin typeface="Calibri Light" panose="020F0302020204030204" pitchFamily="34" charset="0"/>
                        </a:rPr>
                        <a:t>TOTA DO PASSIVO</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DCDB"/>
                    </a:solidFill>
                  </a:tcPr>
                </a:tc>
                <a:tc>
                  <a:txBody>
                    <a:bodyPr/>
                    <a:lstStyle/>
                    <a:p>
                      <a:pPr algn="r" fontAlgn="ctr"/>
                      <a:r>
                        <a:rPr lang="pt-BR" sz="1400" b="0" i="0" u="none" strike="noStrike" dirty="0">
                          <a:effectLst/>
                          <a:latin typeface="Calibri Light" panose="020F0302020204030204" pitchFamily="34" charset="0"/>
                        </a:rPr>
                        <a:t>           32.766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r" fontAlgn="ctr"/>
                      <a:r>
                        <a:rPr lang="pt-BR" sz="1400" b="0" i="0" u="none" strike="noStrike">
                          <a:effectLst/>
                          <a:latin typeface="Calibri Light" panose="020F0302020204030204" pitchFamily="34" charset="0"/>
                        </a:rPr>
                        <a:t>           82.770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r" fontAlgn="ctr"/>
                      <a:r>
                        <a:rPr lang="pt-BR" sz="1400" b="0" i="0" u="none" strike="noStrike">
                          <a:effectLst/>
                          <a:latin typeface="Calibri Light" panose="020F0302020204030204" pitchFamily="34" charset="0"/>
                        </a:rPr>
                        <a:t>           70.741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r" fontAlgn="ctr"/>
                      <a:r>
                        <a:rPr lang="pt-BR" sz="1400" b="0" i="0" u="none" strike="noStrike">
                          <a:effectLst/>
                          <a:latin typeface="Calibri Light" panose="020F0302020204030204" pitchFamily="34" charset="0"/>
                        </a:rPr>
                        <a:t>           79.762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r" fontAlgn="ctr"/>
                      <a:r>
                        <a:rPr lang="pt-BR" sz="1400" b="0" i="0" u="none" strike="noStrike">
                          <a:effectLst/>
                          <a:latin typeface="Calibri Light" panose="020F0302020204030204" pitchFamily="34" charset="0"/>
                        </a:rPr>
                        <a:t>           88.380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r" fontAlgn="ctr"/>
                      <a:r>
                        <a:rPr lang="pt-BR" sz="1400" b="0" i="0" u="none" strike="noStrike" dirty="0">
                          <a:effectLst/>
                          <a:latin typeface="Calibri Light" panose="020F0302020204030204" pitchFamily="34" charset="0"/>
                        </a:rPr>
                        <a:t>        126.003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r>
            </a:tbl>
          </a:graphicData>
        </a:graphic>
      </p:graphicFrame>
    </p:spTree>
    <p:extLst>
      <p:ext uri="{BB962C8B-B14F-4D97-AF65-F5344CB8AC3E}">
        <p14:creationId xmlns:p14="http://schemas.microsoft.com/office/powerpoint/2010/main" val="219102028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Impairment</a:t>
            </a:r>
          </a:p>
        </p:txBody>
      </p:sp>
      <p:sp>
        <p:nvSpPr>
          <p:cNvPr id="3" name="Espaço Reservado para Conteúdo 2"/>
          <p:cNvSpPr>
            <a:spLocks noGrp="1"/>
          </p:cNvSpPr>
          <p:nvPr>
            <p:ph idx="1"/>
          </p:nvPr>
        </p:nvSpPr>
        <p:spPr>
          <a:xfrm>
            <a:off x="0" y="586854"/>
            <a:ext cx="8966579" cy="6271146"/>
          </a:xfrm>
        </p:spPr>
        <p:txBody>
          <a:bodyPr>
            <a:normAutofit/>
          </a:bodyPr>
          <a:lstStyle/>
          <a:p>
            <a:pPr marL="0" indent="0">
              <a:buNone/>
            </a:pPr>
            <a:r>
              <a:rPr lang="pt-BR" sz="3600" b="1" dirty="0" smtClean="0"/>
              <a:t>Redução </a:t>
            </a:r>
            <a:r>
              <a:rPr lang="pt-BR" sz="3600" b="1" dirty="0"/>
              <a:t>ao Valor Recuperável de </a:t>
            </a:r>
            <a:r>
              <a:rPr lang="pt-BR" sz="3600" b="1" dirty="0" smtClean="0"/>
              <a:t>Ativos</a:t>
            </a:r>
          </a:p>
          <a:p>
            <a:pPr marL="0" indent="0">
              <a:buNone/>
            </a:pPr>
            <a:r>
              <a:rPr lang="pt-BR" sz="3600" dirty="0" smtClean="0"/>
              <a:t>Determina </a:t>
            </a:r>
            <a:r>
              <a:rPr lang="pt-BR" sz="3600" dirty="0"/>
              <a:t>como a entidade deve revisar o </a:t>
            </a:r>
            <a:r>
              <a:rPr lang="pt-BR" sz="3600" u="sng" dirty="0"/>
              <a:t>valor contábil</a:t>
            </a:r>
            <a:r>
              <a:rPr lang="pt-BR" sz="3600" dirty="0"/>
              <a:t> de seus ativos assegurando que não estejam registrados acima de seus valores de recuperação, isto é, exceder pelo uso ou pela venda do ativo. </a:t>
            </a:r>
            <a:endParaRPr lang="pt-BR" sz="3600" dirty="0" smtClean="0"/>
          </a:p>
          <a:p>
            <a:pPr marL="0" indent="0">
              <a:buNone/>
            </a:pPr>
            <a:r>
              <a:rPr lang="pt-BR" sz="3600" dirty="0" smtClean="0"/>
              <a:t>O </a:t>
            </a:r>
            <a:r>
              <a:rPr lang="pt-BR" sz="3600" dirty="0"/>
              <a:t>CPC </a:t>
            </a:r>
            <a:r>
              <a:rPr lang="pt-BR" sz="3600" dirty="0" smtClean="0"/>
              <a:t>01 </a:t>
            </a:r>
            <a:r>
              <a:rPr lang="pt-BR" sz="3600" dirty="0" err="1" smtClean="0"/>
              <a:t>procedimenta</a:t>
            </a:r>
            <a:r>
              <a:rPr lang="pt-BR" sz="3600" dirty="0" smtClean="0"/>
              <a:t> </a:t>
            </a:r>
            <a:r>
              <a:rPr lang="pt-BR" sz="3600" dirty="0"/>
              <a:t>como </a:t>
            </a:r>
            <a:r>
              <a:rPr lang="pt-BR" sz="3600" u="sng" dirty="0"/>
              <a:t>determinar</a:t>
            </a:r>
            <a:r>
              <a:rPr lang="pt-BR" sz="3600" dirty="0"/>
              <a:t> o seu </a:t>
            </a:r>
            <a:r>
              <a:rPr lang="pt-BR" sz="3600" u="sng" dirty="0"/>
              <a:t>valor recuperável </a:t>
            </a:r>
            <a:r>
              <a:rPr lang="pt-BR" sz="3600" dirty="0"/>
              <a:t>e quando </a:t>
            </a:r>
            <a:r>
              <a:rPr lang="pt-BR" sz="3600" u="sng" dirty="0"/>
              <a:t>reconhecer ou reverter perda</a:t>
            </a:r>
            <a:r>
              <a:rPr lang="pt-BR" sz="3600" dirty="0"/>
              <a:t> por redução ao valor recuperável.</a:t>
            </a:r>
          </a:p>
          <a:p>
            <a:pPr marL="0" indent="0">
              <a:buNone/>
            </a:pPr>
            <a:endParaRPr lang="pt-BR" sz="3600" dirty="0" smtClean="0"/>
          </a:p>
        </p:txBody>
      </p:sp>
    </p:spTree>
    <p:extLst>
      <p:ext uri="{BB962C8B-B14F-4D97-AF65-F5344CB8AC3E}">
        <p14:creationId xmlns:p14="http://schemas.microsoft.com/office/powerpoint/2010/main" val="978056516"/>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586854"/>
            <a:ext cx="8966579" cy="6271146"/>
          </a:xfrm>
        </p:spPr>
        <p:txBody>
          <a:bodyPr>
            <a:normAutofit/>
          </a:bodyPr>
          <a:lstStyle/>
          <a:p>
            <a:pPr marL="0" indent="0">
              <a:buNone/>
            </a:pPr>
            <a:endParaRPr lang="pt-BR" sz="3600" dirty="0" smtClean="0"/>
          </a:p>
          <a:p>
            <a:pPr marL="0" indent="0">
              <a:buNone/>
            </a:pPr>
            <a:endParaRPr lang="pt-BR" sz="3600" dirty="0" smtClean="0"/>
          </a:p>
        </p:txBody>
      </p:sp>
      <p:graphicFrame>
        <p:nvGraphicFramePr>
          <p:cNvPr id="10" name="Tabela 9"/>
          <p:cNvGraphicFramePr>
            <a:graphicFrameLocks noGrp="1"/>
          </p:cNvGraphicFramePr>
          <p:nvPr>
            <p:extLst>
              <p:ext uri="{D42A27DB-BD31-4B8C-83A1-F6EECF244321}">
                <p14:modId xmlns:p14="http://schemas.microsoft.com/office/powerpoint/2010/main" val="2976542036"/>
              </p:ext>
            </p:extLst>
          </p:nvPr>
        </p:nvGraphicFramePr>
        <p:xfrm>
          <a:off x="29361" y="397407"/>
          <a:ext cx="9114639" cy="5676712"/>
        </p:xfrm>
        <a:graphic>
          <a:graphicData uri="http://schemas.openxmlformats.org/drawingml/2006/table">
            <a:tbl>
              <a:tblPr/>
              <a:tblGrid>
                <a:gridCol w="308254"/>
                <a:gridCol w="389851"/>
                <a:gridCol w="1260214"/>
                <a:gridCol w="195962"/>
                <a:gridCol w="1310185"/>
                <a:gridCol w="1241946"/>
                <a:gridCol w="1105469"/>
                <a:gridCol w="1241946"/>
                <a:gridCol w="1050878"/>
                <a:gridCol w="1009934"/>
              </a:tblGrid>
              <a:tr h="285479">
                <a:tc gridSpan="4">
                  <a:txBody>
                    <a:bodyPr/>
                    <a:lstStyle/>
                    <a:p>
                      <a:pPr algn="l" fontAlgn="ctr"/>
                      <a:r>
                        <a:rPr lang="pt-BR" sz="1000" b="1" i="0" u="none" strike="noStrike" dirty="0">
                          <a:effectLst/>
                          <a:latin typeface="Calibri Light" panose="020F03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ctr" fontAlgn="ctr"/>
                      <a:r>
                        <a:rPr lang="pt-BR" sz="1000" b="1" i="0" u="none" strike="noStrike">
                          <a:effectLst/>
                          <a:latin typeface="Calibri Light" panose="020F0302020204030204" pitchFamily="34" charset="0"/>
                        </a:rPr>
                        <a:t>ATUAL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pt-BR" sz="1000" b="1" i="0" u="none" strike="noStrike">
                          <a:solidFill>
                            <a:srgbClr val="FFFFFF"/>
                          </a:solidFill>
                          <a:effectLst/>
                          <a:latin typeface="Calibri Light" panose="020F0302020204030204" pitchFamily="34" charset="0"/>
                        </a:rPr>
                        <a:t>ANO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pt-BR" sz="1000" b="1" i="0" u="none" strike="noStrike">
                          <a:solidFill>
                            <a:srgbClr val="FFFFFF"/>
                          </a:solidFill>
                          <a:effectLst/>
                          <a:latin typeface="Calibri Light" panose="020F0302020204030204" pitchFamily="34" charset="0"/>
                        </a:rPr>
                        <a:t>ANO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pt-BR" sz="1000" b="1" i="0" u="none" strike="noStrike">
                          <a:solidFill>
                            <a:srgbClr val="FFFFFF"/>
                          </a:solidFill>
                          <a:effectLst/>
                          <a:latin typeface="Calibri Light" panose="020F0302020204030204" pitchFamily="34" charset="0"/>
                        </a:rPr>
                        <a:t>ANO 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pt-BR" sz="1000" b="1" i="0" u="none" strike="noStrike">
                          <a:solidFill>
                            <a:srgbClr val="FFFFFF"/>
                          </a:solidFill>
                          <a:effectLst/>
                          <a:latin typeface="Calibri Light" panose="020F0302020204030204" pitchFamily="34" charset="0"/>
                        </a:rPr>
                        <a:t>ANO 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pt-BR" sz="1000" b="1" i="0" u="none" strike="noStrike">
                          <a:solidFill>
                            <a:srgbClr val="FFFFFF"/>
                          </a:solidFill>
                          <a:effectLst/>
                          <a:latin typeface="Calibri Light" panose="020F0302020204030204" pitchFamily="34" charset="0"/>
                        </a:rPr>
                        <a:t>ANO 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363337">
                <a:tc gridSpan="3">
                  <a:txBody>
                    <a:bodyPr/>
                    <a:lstStyle/>
                    <a:p>
                      <a:pPr algn="l" fontAlgn="ctr"/>
                      <a:r>
                        <a:rPr lang="pt-BR" sz="1400" b="1" i="0" u="none" strike="noStrike" dirty="0">
                          <a:effectLst/>
                          <a:latin typeface="Calibri Light" panose="020F0302020204030204" pitchFamily="34" charset="0"/>
                        </a:rPr>
                        <a:t>Receita </a:t>
                      </a:r>
                      <a:r>
                        <a:rPr lang="pt-BR" sz="1400" b="1" i="0" u="none" strike="noStrike" dirty="0" err="1">
                          <a:effectLst/>
                          <a:latin typeface="Calibri Light" panose="020F0302020204030204" pitchFamily="34" charset="0"/>
                        </a:rPr>
                        <a:t>Oper</a:t>
                      </a:r>
                      <a:r>
                        <a:rPr lang="pt-BR" sz="1400" b="1" i="0" u="none" strike="noStrike" dirty="0">
                          <a:effectLst/>
                          <a:latin typeface="Calibri Light" panose="020F0302020204030204" pitchFamily="34" charset="0"/>
                        </a:rPr>
                        <a:t> Bruta</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a:txBody>
                    <a:bodyPr/>
                    <a:lstStyle/>
                    <a:p>
                      <a:pPr algn="l" fontAlgn="ctr"/>
                      <a:endParaRPr lang="pt-BR" sz="1400" b="0" i="0" u="none" strike="noStrike">
                        <a:effectLst/>
                        <a:latin typeface="Calibri Light" panose="020F03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pt-BR" sz="1600" b="1" i="0" u="none" strike="noStrike" dirty="0">
                          <a:effectLst/>
                          <a:latin typeface="Calibri Light" panose="020F0302020204030204" pitchFamily="34" charset="0"/>
                        </a:rPr>
                        <a:t>     100.698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dirty="0">
                          <a:effectLst/>
                          <a:latin typeface="Calibri Light" panose="020F0302020204030204" pitchFamily="34" charset="0"/>
                        </a:rPr>
                        <a:t>      151.047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dirty="0">
                          <a:effectLst/>
                          <a:latin typeface="Calibri Light" panose="020F0302020204030204" pitchFamily="34" charset="0"/>
                        </a:rPr>
                        <a:t>      196.361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a:effectLst/>
                          <a:latin typeface="Calibri Light" panose="020F0302020204030204" pitchFamily="34" charset="0"/>
                        </a:rPr>
                        <a:t>      235.634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a:effectLst/>
                          <a:latin typeface="Calibri Light" panose="020F0302020204030204" pitchFamily="34" charset="0"/>
                        </a:rPr>
                        <a:t>      282.760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a:effectLst/>
                          <a:latin typeface="Calibri Light" panose="020F0302020204030204" pitchFamily="34" charset="0"/>
                        </a:rPr>
                        <a:t>      339.312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363337">
                <a:tc gridSpan="3">
                  <a:txBody>
                    <a:bodyPr/>
                    <a:lstStyle/>
                    <a:p>
                      <a:pPr algn="l" fontAlgn="ctr"/>
                      <a:r>
                        <a:rPr lang="pt-BR" sz="1400" b="1" i="0" u="none" strike="noStrike" dirty="0">
                          <a:effectLst/>
                          <a:latin typeface="Calibri Light" panose="020F0302020204030204" pitchFamily="34" charset="0"/>
                        </a:rPr>
                        <a:t>( - ) Deduções da RB</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a:txBody>
                    <a:bodyPr/>
                    <a:lstStyle/>
                    <a:p>
                      <a:pPr algn="l" fontAlgn="ctr"/>
                      <a:endParaRPr lang="pt-BR" sz="1400" b="0" i="0" u="none" strike="noStrike">
                        <a:effectLst/>
                        <a:latin typeface="Calibri Light" panose="020F03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pt-BR" sz="1600" b="1" i="0" u="none" strike="noStrike">
                          <a:effectLst/>
                          <a:latin typeface="Calibri Light" panose="020F0302020204030204" pitchFamily="34" charset="0"/>
                        </a:rPr>
                        <a:t>         9.315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a:effectLst/>
                          <a:latin typeface="Calibri Light" panose="020F0302020204030204" pitchFamily="34" charset="0"/>
                        </a:rPr>
                        <a:t>        13.972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dirty="0">
                          <a:effectLst/>
                          <a:latin typeface="Calibri Light" panose="020F0302020204030204" pitchFamily="34" charset="0"/>
                        </a:rPr>
                        <a:t>        18.163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dirty="0">
                          <a:effectLst/>
                          <a:latin typeface="Calibri Light" panose="020F0302020204030204" pitchFamily="34" charset="0"/>
                        </a:rPr>
                        <a:t>        21.796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a:effectLst/>
                          <a:latin typeface="Calibri Light" panose="020F0302020204030204" pitchFamily="34" charset="0"/>
                        </a:rPr>
                        <a:t>        26.155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a:effectLst/>
                          <a:latin typeface="Calibri Light" panose="020F0302020204030204" pitchFamily="34" charset="0"/>
                        </a:rPr>
                        <a:t>        31.386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363337">
                <a:tc gridSpan="3">
                  <a:txBody>
                    <a:bodyPr/>
                    <a:lstStyle/>
                    <a:p>
                      <a:pPr algn="l" fontAlgn="ctr"/>
                      <a:r>
                        <a:rPr lang="pt-BR" sz="1400" b="1" i="0" u="none" strike="noStrike">
                          <a:effectLst/>
                          <a:latin typeface="Calibri Light" panose="020F0302020204030204" pitchFamily="34" charset="0"/>
                        </a:rPr>
                        <a:t> = Receita Oper. Líquida</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a:txBody>
                    <a:bodyPr/>
                    <a:lstStyle/>
                    <a:p>
                      <a:pPr algn="l" fontAlgn="ctr"/>
                      <a:r>
                        <a:rPr lang="pt-BR" sz="1400" b="0" i="0" u="none" strike="noStrike">
                          <a:effectLst/>
                          <a:latin typeface="Calibri Light" panose="020F03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t-BR" sz="1600" b="1" i="0" u="none" strike="noStrike">
                          <a:effectLst/>
                          <a:latin typeface="Calibri Light" panose="020F0302020204030204" pitchFamily="34" charset="0"/>
                        </a:rPr>
                        <a:t>       91.384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a:effectLst/>
                          <a:latin typeface="Calibri Light" panose="020F0302020204030204" pitchFamily="34" charset="0"/>
                        </a:rPr>
                        <a:t>      137.075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a:effectLst/>
                          <a:latin typeface="Calibri Light" panose="020F0302020204030204" pitchFamily="34" charset="0"/>
                        </a:rPr>
                        <a:t>      178.198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dirty="0">
                          <a:effectLst/>
                          <a:latin typeface="Calibri Light" panose="020F0302020204030204" pitchFamily="34" charset="0"/>
                        </a:rPr>
                        <a:t>      213.837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dirty="0">
                          <a:effectLst/>
                          <a:latin typeface="Calibri Light" panose="020F0302020204030204" pitchFamily="34" charset="0"/>
                        </a:rPr>
                        <a:t>      256.605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a:effectLst/>
                          <a:latin typeface="Calibri Light" panose="020F0302020204030204" pitchFamily="34" charset="0"/>
                        </a:rPr>
                        <a:t>      307.926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363337">
                <a:tc gridSpan="3">
                  <a:txBody>
                    <a:bodyPr/>
                    <a:lstStyle/>
                    <a:p>
                      <a:pPr algn="l" fontAlgn="ctr"/>
                      <a:r>
                        <a:rPr lang="pt-BR" sz="1400" b="1" i="0" u="none" strike="noStrike">
                          <a:effectLst/>
                          <a:latin typeface="Calibri Light" panose="020F0302020204030204" pitchFamily="34" charset="0"/>
                        </a:rPr>
                        <a:t>( - ) Despesas Oper</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a:txBody>
                    <a:bodyPr/>
                    <a:lstStyle/>
                    <a:p>
                      <a:pPr algn="l" fontAlgn="ctr"/>
                      <a:r>
                        <a:rPr lang="pt-BR" sz="1400" b="0" i="0" u="none" strike="noStrike">
                          <a:effectLst/>
                          <a:latin typeface="Calibri Light" panose="020F03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t-BR" sz="1600" b="1" i="0" u="none" strike="noStrike">
                          <a:effectLst/>
                          <a:latin typeface="Calibri Light" panose="020F0302020204030204" pitchFamily="34" charset="0"/>
                        </a:rPr>
                        <a:t>       79.767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a:effectLst/>
                          <a:latin typeface="Calibri Light" panose="020F0302020204030204" pitchFamily="34" charset="0"/>
                        </a:rPr>
                        <a:t>      141.073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a:effectLst/>
                          <a:latin typeface="Calibri Light" panose="020F0302020204030204" pitchFamily="34" charset="0"/>
                        </a:rPr>
                        <a:t>      177.068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dirty="0">
                          <a:effectLst/>
                          <a:latin typeface="Calibri Light" panose="020F0302020204030204" pitchFamily="34" charset="0"/>
                        </a:rPr>
                        <a:t>      190.102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dirty="0">
                          <a:effectLst/>
                          <a:latin typeface="Calibri Light" panose="020F0302020204030204" pitchFamily="34" charset="0"/>
                        </a:rPr>
                        <a:t>      230.305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a:effectLst/>
                          <a:latin typeface="Calibri Light" panose="020F0302020204030204" pitchFamily="34" charset="0"/>
                        </a:rPr>
                        <a:t>      266.896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429545">
                <a:tc gridSpan="3">
                  <a:txBody>
                    <a:bodyPr/>
                    <a:lstStyle/>
                    <a:p>
                      <a:pPr algn="l" fontAlgn="ctr"/>
                      <a:r>
                        <a:rPr lang="pt-BR" sz="1400" b="1" i="0" u="none" strike="noStrike">
                          <a:effectLst/>
                          <a:latin typeface="Calibri Light" panose="020F0302020204030204" pitchFamily="34" charset="0"/>
                        </a:rPr>
                        <a:t> = Resultado Oper Líquido</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a:txBody>
                    <a:bodyPr/>
                    <a:lstStyle/>
                    <a:p>
                      <a:pPr algn="l" fontAlgn="ctr"/>
                      <a:r>
                        <a:rPr lang="pt-BR" sz="1400" b="0" i="0" u="none" strike="noStrike">
                          <a:effectLst/>
                          <a:latin typeface="Calibri Light" panose="020F03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pt-BR" sz="1600" b="1" i="0" u="none" strike="noStrike">
                          <a:effectLst/>
                          <a:latin typeface="Calibri Light" panose="020F0302020204030204" pitchFamily="34" charset="0"/>
                        </a:rPr>
                        <a:t>       11.617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dirty="0">
                          <a:effectLst/>
                          <a:latin typeface="Calibri Light" panose="020F0302020204030204" pitchFamily="34" charset="0"/>
                        </a:rPr>
                        <a:t>         (3.998)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a:effectLst/>
                          <a:latin typeface="Calibri Light" panose="020F0302020204030204" pitchFamily="34" charset="0"/>
                        </a:rPr>
                        <a:t>          1.130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a:effectLst/>
                          <a:latin typeface="Calibri Light" panose="020F0302020204030204" pitchFamily="34" charset="0"/>
                        </a:rPr>
                        <a:t>        23.735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dirty="0">
                          <a:effectLst/>
                          <a:latin typeface="Calibri Light" panose="020F0302020204030204" pitchFamily="34" charset="0"/>
                        </a:rPr>
                        <a:t>        26.300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dirty="0">
                          <a:effectLst/>
                          <a:latin typeface="Calibri Light" panose="020F0302020204030204" pitchFamily="34" charset="0"/>
                        </a:rPr>
                        <a:t>        41.030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376314">
                <a:tc gridSpan="3">
                  <a:txBody>
                    <a:bodyPr/>
                    <a:lstStyle/>
                    <a:p>
                      <a:pPr algn="l" fontAlgn="ctr"/>
                      <a:r>
                        <a:rPr lang="pt-BR" sz="1400" b="1" i="0" u="none" strike="noStrike">
                          <a:effectLst/>
                          <a:latin typeface="Calibri Light" panose="020F0302020204030204" pitchFamily="34" charset="0"/>
                        </a:rPr>
                        <a:t>( - ) Provisão CSL e IRPJ</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a:txBody>
                    <a:bodyPr/>
                    <a:lstStyle/>
                    <a:p>
                      <a:pPr algn="l" fontAlgn="ctr"/>
                      <a:endParaRPr lang="pt-BR" sz="1400" b="0" i="0" u="none" strike="noStrike">
                        <a:effectLst/>
                        <a:latin typeface="Calibri Light" panose="020F03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600" b="0" i="0" u="none" strike="noStrike">
                          <a:effectLst/>
                          <a:latin typeface="Calibri Light" panose="020F0302020204030204" pitchFamily="34" charset="0"/>
                        </a:rPr>
                        <a:t>            2.788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600" b="0" i="0" u="none" strike="noStrike" dirty="0">
                          <a:effectLst/>
                          <a:latin typeface="Calibri Light" panose="020F0302020204030204" pitchFamily="34" charset="0"/>
                        </a:rPr>
                        <a:t>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600" b="0" i="0" u="none" strike="noStrike">
                          <a:effectLst/>
                          <a:latin typeface="Calibri Light" panose="020F0302020204030204" pitchFamily="34" charset="0"/>
                        </a:rPr>
                        <a:t>                 190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600" b="0" i="0" u="none" strike="noStrike">
                          <a:effectLst/>
                          <a:latin typeface="Calibri Light" panose="020F0302020204030204" pitchFamily="34" charset="0"/>
                        </a:rPr>
                        <a:t>              4.818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600" b="0" i="0" u="none" strike="noStrike" dirty="0">
                          <a:effectLst/>
                          <a:latin typeface="Calibri Light" panose="020F0302020204030204" pitchFamily="34" charset="0"/>
                        </a:rPr>
                        <a:t>              6.312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600" b="0" i="0" u="none" strike="noStrike" dirty="0">
                          <a:effectLst/>
                          <a:latin typeface="Calibri Light" panose="020F0302020204030204" pitchFamily="34" charset="0"/>
                        </a:rPr>
                        <a:t>              9.847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314">
                <a:tc gridSpan="3">
                  <a:txBody>
                    <a:bodyPr/>
                    <a:lstStyle/>
                    <a:p>
                      <a:pPr algn="l" fontAlgn="ctr"/>
                      <a:r>
                        <a:rPr lang="pt-BR" sz="1400" b="1" i="0" u="none" strike="noStrike">
                          <a:effectLst/>
                          <a:latin typeface="Calibri Light" panose="020F0302020204030204" pitchFamily="34" charset="0"/>
                        </a:rPr>
                        <a:t> = Resultado do exercício</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endParaRPr lang="pt-BR"/>
                    </a:p>
                  </a:txBody>
                  <a:tcPr/>
                </a:tc>
                <a:tc hMerge="1">
                  <a:txBody>
                    <a:bodyPr/>
                    <a:lstStyle/>
                    <a:p>
                      <a:endParaRPr lang="pt-BR"/>
                    </a:p>
                  </a:txBody>
                  <a:tcPr/>
                </a:tc>
                <a:tc>
                  <a:txBody>
                    <a:bodyPr/>
                    <a:lstStyle/>
                    <a:p>
                      <a:pPr algn="l" fontAlgn="ctr"/>
                      <a:r>
                        <a:rPr lang="pt-BR" sz="1400" b="0" i="0" u="none" strike="noStrike">
                          <a:effectLst/>
                          <a:latin typeface="Calibri Light" panose="020F030202020403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r" fontAlgn="ctr"/>
                      <a:r>
                        <a:rPr lang="pt-BR" sz="1600" b="1" i="0" u="none" strike="noStrike">
                          <a:effectLst/>
                          <a:latin typeface="Calibri Light" panose="020F0302020204030204" pitchFamily="34" charset="0"/>
                        </a:rPr>
                        <a:t>         8.829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a:effectLst/>
                          <a:latin typeface="Calibri Light" panose="020F0302020204030204" pitchFamily="34" charset="0"/>
                        </a:rPr>
                        <a:t>         (3.998)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a:effectLst/>
                          <a:latin typeface="Calibri Light" panose="020F0302020204030204" pitchFamily="34" charset="0"/>
                        </a:rPr>
                        <a:t>             940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a:effectLst/>
                          <a:latin typeface="Calibri Light" panose="020F0302020204030204" pitchFamily="34" charset="0"/>
                        </a:rPr>
                        <a:t>        18.917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dirty="0">
                          <a:effectLst/>
                          <a:latin typeface="Calibri Light" panose="020F0302020204030204" pitchFamily="34" charset="0"/>
                        </a:rPr>
                        <a:t>        19.988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dirty="0">
                          <a:effectLst/>
                          <a:latin typeface="Calibri Light" panose="020F0302020204030204" pitchFamily="34" charset="0"/>
                        </a:rPr>
                        <a:t>        31.183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63337">
                <a:tc>
                  <a:txBody>
                    <a:bodyPr/>
                    <a:lstStyle/>
                    <a:p>
                      <a:pPr algn="l" fontAlgn="ctr"/>
                      <a:endParaRPr lang="pt-BR" sz="1400" b="0" i="0" u="none" strike="noStrike">
                        <a:effectLst/>
                        <a:latin typeface="Calibri Light" panose="020F03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pt-BR" sz="1400" b="0" i="0" u="none" strike="noStrike">
                        <a:effectLst/>
                        <a:latin typeface="Calibri Light" panose="020F03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pt-BR" sz="1400" b="0" i="0" u="none" strike="noStrike">
                        <a:effectLst/>
                        <a:latin typeface="Calibri Light" panose="020F03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pt-BR" sz="1400" b="0" i="0" u="none" strike="noStrike">
                        <a:effectLst/>
                        <a:latin typeface="Calibri Light" panose="020F03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pt-BR" sz="1600" b="0" i="0" u="none" strike="noStrike">
                        <a:effectLst/>
                        <a:latin typeface="Calibri Light" panose="020F03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pt-BR" sz="1600" b="0" i="0" u="none" strike="noStrike">
                        <a:effectLst/>
                        <a:latin typeface="Calibri Light" panose="020F03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pt-BR" sz="1600" b="0" i="0" u="none" strike="noStrike">
                        <a:effectLst/>
                        <a:latin typeface="Calibri Light" panose="020F03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pt-BR" sz="1600" b="0" i="0" u="none" strike="noStrike">
                        <a:effectLst/>
                        <a:latin typeface="Calibri Light" panose="020F03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pt-BR" sz="1600" b="0" i="0" u="none" strike="noStrike" dirty="0">
                        <a:effectLst/>
                        <a:latin typeface="Calibri Light" panose="020F03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pt-BR" sz="1600" b="0" i="0" u="none" strike="noStrike" dirty="0">
                        <a:effectLst/>
                        <a:latin typeface="Calibri Light" panose="020F03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r h="363337">
                <a:tc gridSpan="3">
                  <a:txBody>
                    <a:bodyPr/>
                    <a:lstStyle/>
                    <a:p>
                      <a:pPr algn="l" fontAlgn="ctr"/>
                      <a:r>
                        <a:rPr lang="pt-BR" sz="1400" b="1" i="0" u="none" strike="noStrike">
                          <a:effectLst/>
                          <a:latin typeface="Calibri Light" panose="020F0302020204030204" pitchFamily="34" charset="0"/>
                        </a:rPr>
                        <a:t>RESULTADO OPERAC</a:t>
                      </a:r>
                    </a:p>
                  </a:txBody>
                  <a:tcPr marL="0" marR="0" marT="0" marB="0" anchor="ctr">
                    <a:lnL>
                      <a:noFill/>
                    </a:lnL>
                    <a:lnR>
                      <a:noFill/>
                    </a:lnR>
                    <a:lnT>
                      <a:noFill/>
                    </a:lnT>
                    <a:lnB>
                      <a:noFill/>
                    </a:lnB>
                  </a:tcPr>
                </a:tc>
                <a:tc hMerge="1">
                  <a:txBody>
                    <a:bodyPr/>
                    <a:lstStyle/>
                    <a:p>
                      <a:endParaRPr lang="pt-BR"/>
                    </a:p>
                  </a:txBody>
                  <a:tcPr/>
                </a:tc>
                <a:tc hMerge="1">
                  <a:txBody>
                    <a:bodyPr/>
                    <a:lstStyle/>
                    <a:p>
                      <a:endParaRPr lang="pt-BR"/>
                    </a:p>
                  </a:txBody>
                  <a:tcPr/>
                </a:tc>
                <a:tc>
                  <a:txBody>
                    <a:bodyPr/>
                    <a:lstStyle/>
                    <a:p>
                      <a:pPr algn="l" fontAlgn="ctr"/>
                      <a:endParaRPr lang="pt-BR" sz="1400" b="1" i="0" u="none" strike="noStrike">
                        <a:effectLst/>
                        <a:latin typeface="Calibri Light" panose="020F0302020204030204" pitchFamily="34" charset="0"/>
                      </a:endParaRPr>
                    </a:p>
                  </a:txBody>
                  <a:tcPr marL="0" marR="0" marT="0" marB="0" anchor="ctr">
                    <a:lnL>
                      <a:noFill/>
                    </a:lnL>
                    <a:lnR>
                      <a:noFill/>
                    </a:lnR>
                    <a:lnT>
                      <a:noFill/>
                    </a:lnT>
                    <a:lnB>
                      <a:noFill/>
                    </a:lnB>
                  </a:tcPr>
                </a:tc>
                <a:tc>
                  <a:txBody>
                    <a:bodyPr/>
                    <a:lstStyle/>
                    <a:p>
                      <a:pPr algn="r" fontAlgn="ctr"/>
                      <a:r>
                        <a:rPr lang="pt-BR" sz="1600" b="1" i="0" u="none" strike="noStrike">
                          <a:effectLst/>
                          <a:latin typeface="Calibri Light" panose="020F0302020204030204" pitchFamily="34" charset="0"/>
                        </a:rPr>
                        <a:t>       11.617 </a:t>
                      </a:r>
                    </a:p>
                  </a:txBody>
                  <a:tcPr marL="0" marR="0" marT="0" marB="0" anchor="ctr">
                    <a:lnL>
                      <a:noFill/>
                    </a:lnL>
                    <a:lnR>
                      <a:noFill/>
                    </a:lnR>
                    <a:lnT>
                      <a:noFill/>
                    </a:lnT>
                    <a:lnB>
                      <a:noFill/>
                    </a:lnB>
                  </a:tcPr>
                </a:tc>
                <a:tc>
                  <a:txBody>
                    <a:bodyPr/>
                    <a:lstStyle/>
                    <a:p>
                      <a:pPr algn="r" fontAlgn="ctr"/>
                      <a:r>
                        <a:rPr lang="pt-BR" sz="1600" b="1" i="0" u="none" strike="noStrike" dirty="0">
                          <a:effectLst/>
                          <a:latin typeface="Calibri Light" panose="020F0302020204030204" pitchFamily="34" charset="0"/>
                        </a:rPr>
                        <a:t>         (3.998)</a:t>
                      </a:r>
                    </a:p>
                  </a:txBody>
                  <a:tcPr marL="0" marR="0" marT="0" marB="0" anchor="ctr">
                    <a:lnL>
                      <a:noFill/>
                    </a:lnL>
                    <a:lnR>
                      <a:noFill/>
                    </a:lnR>
                    <a:lnT>
                      <a:noFill/>
                    </a:lnT>
                    <a:lnB>
                      <a:noFill/>
                    </a:lnB>
                  </a:tcPr>
                </a:tc>
                <a:tc>
                  <a:txBody>
                    <a:bodyPr/>
                    <a:lstStyle/>
                    <a:p>
                      <a:pPr algn="r" fontAlgn="ctr"/>
                      <a:r>
                        <a:rPr lang="pt-BR" sz="1600" b="1" i="0" u="none" strike="noStrike">
                          <a:effectLst/>
                          <a:latin typeface="Calibri Light" panose="020F0302020204030204" pitchFamily="34" charset="0"/>
                        </a:rPr>
                        <a:t>          1.130 </a:t>
                      </a:r>
                    </a:p>
                  </a:txBody>
                  <a:tcPr marL="0" marR="0" marT="0" marB="0" anchor="ctr">
                    <a:lnL>
                      <a:noFill/>
                    </a:lnL>
                    <a:lnR>
                      <a:noFill/>
                    </a:lnR>
                    <a:lnT>
                      <a:noFill/>
                    </a:lnT>
                    <a:lnB>
                      <a:noFill/>
                    </a:lnB>
                  </a:tcPr>
                </a:tc>
                <a:tc>
                  <a:txBody>
                    <a:bodyPr/>
                    <a:lstStyle/>
                    <a:p>
                      <a:pPr algn="r" fontAlgn="ctr"/>
                      <a:r>
                        <a:rPr lang="pt-BR" sz="1600" b="1" i="0" u="none" strike="noStrike">
                          <a:effectLst/>
                          <a:latin typeface="Calibri Light" panose="020F0302020204030204" pitchFamily="34" charset="0"/>
                        </a:rPr>
                        <a:t>        23.735 </a:t>
                      </a:r>
                    </a:p>
                  </a:txBody>
                  <a:tcPr marL="0" marR="0" marT="0" marB="0" anchor="ctr">
                    <a:lnL>
                      <a:noFill/>
                    </a:lnL>
                    <a:lnR>
                      <a:noFill/>
                    </a:lnR>
                    <a:lnT>
                      <a:noFill/>
                    </a:lnT>
                    <a:lnB>
                      <a:noFill/>
                    </a:lnB>
                  </a:tcPr>
                </a:tc>
                <a:tc>
                  <a:txBody>
                    <a:bodyPr/>
                    <a:lstStyle/>
                    <a:p>
                      <a:pPr algn="r" fontAlgn="ctr"/>
                      <a:r>
                        <a:rPr lang="pt-BR" sz="1600" b="1" i="0" u="none" strike="noStrike" dirty="0">
                          <a:effectLst/>
                          <a:latin typeface="Calibri Light" panose="020F0302020204030204" pitchFamily="34" charset="0"/>
                        </a:rPr>
                        <a:t>        26.300 </a:t>
                      </a:r>
                    </a:p>
                  </a:txBody>
                  <a:tcPr marL="0" marR="0" marT="0" marB="0" anchor="ctr">
                    <a:lnL>
                      <a:noFill/>
                    </a:lnL>
                    <a:lnR>
                      <a:noFill/>
                    </a:lnR>
                    <a:lnT>
                      <a:noFill/>
                    </a:lnT>
                    <a:lnB>
                      <a:noFill/>
                    </a:lnB>
                  </a:tcPr>
                </a:tc>
                <a:tc>
                  <a:txBody>
                    <a:bodyPr/>
                    <a:lstStyle/>
                    <a:p>
                      <a:pPr algn="r" fontAlgn="ctr"/>
                      <a:r>
                        <a:rPr lang="pt-BR" sz="1600" b="1" i="0" u="none" strike="noStrike" dirty="0">
                          <a:effectLst/>
                          <a:latin typeface="Calibri Light" panose="020F0302020204030204" pitchFamily="34" charset="0"/>
                        </a:rPr>
                        <a:t>        41.030 </a:t>
                      </a:r>
                    </a:p>
                  </a:txBody>
                  <a:tcPr marL="0" marR="0" marT="0" marB="0" anchor="ctr">
                    <a:lnL>
                      <a:noFill/>
                    </a:lnL>
                    <a:lnR>
                      <a:noFill/>
                    </a:lnR>
                    <a:lnT>
                      <a:noFill/>
                    </a:lnT>
                    <a:lnB>
                      <a:noFill/>
                    </a:lnB>
                  </a:tcPr>
                </a:tc>
              </a:tr>
              <a:tr h="363337">
                <a:tc gridSpan="3">
                  <a:txBody>
                    <a:bodyPr/>
                    <a:lstStyle/>
                    <a:p>
                      <a:pPr algn="l" fontAlgn="ctr"/>
                      <a:r>
                        <a:rPr lang="pt-BR" sz="1400" b="0" i="0" u="none" strike="noStrike">
                          <a:effectLst/>
                          <a:latin typeface="Calibri Light" panose="020F0302020204030204" pitchFamily="34" charset="0"/>
                        </a:rPr>
                        <a:t>Resultado Financeiro</a:t>
                      </a:r>
                    </a:p>
                  </a:txBody>
                  <a:tcPr marL="0" marR="0" marT="0" marB="0" anchor="ctr">
                    <a:lnL>
                      <a:noFill/>
                    </a:lnL>
                    <a:lnR>
                      <a:noFill/>
                    </a:lnR>
                    <a:lnT>
                      <a:noFill/>
                    </a:lnT>
                    <a:lnB>
                      <a:noFill/>
                    </a:lnB>
                  </a:tcPr>
                </a:tc>
                <a:tc hMerge="1">
                  <a:txBody>
                    <a:bodyPr/>
                    <a:lstStyle/>
                    <a:p>
                      <a:endParaRPr lang="pt-BR"/>
                    </a:p>
                  </a:txBody>
                  <a:tcPr/>
                </a:tc>
                <a:tc hMerge="1">
                  <a:txBody>
                    <a:bodyPr/>
                    <a:lstStyle/>
                    <a:p>
                      <a:endParaRPr lang="pt-BR"/>
                    </a:p>
                  </a:txBody>
                  <a:tcPr/>
                </a:tc>
                <a:tc>
                  <a:txBody>
                    <a:bodyPr/>
                    <a:lstStyle/>
                    <a:p>
                      <a:pPr algn="l" fontAlgn="ctr"/>
                      <a:endParaRPr lang="pt-BR" sz="1400" b="0" i="0" u="none" strike="noStrike">
                        <a:effectLst/>
                        <a:latin typeface="Calibri Light" panose="020F0302020204030204" pitchFamily="34" charset="0"/>
                      </a:endParaRPr>
                    </a:p>
                  </a:txBody>
                  <a:tcPr marL="0" marR="0" marT="0" marB="0" anchor="ctr">
                    <a:lnL>
                      <a:noFill/>
                    </a:lnL>
                    <a:lnR>
                      <a:noFill/>
                    </a:lnR>
                    <a:lnT>
                      <a:noFill/>
                    </a:lnT>
                    <a:lnB>
                      <a:noFill/>
                    </a:lnB>
                  </a:tcPr>
                </a:tc>
                <a:tc>
                  <a:txBody>
                    <a:bodyPr/>
                    <a:lstStyle/>
                    <a:p>
                      <a:pPr algn="r" fontAlgn="ctr"/>
                      <a:r>
                        <a:rPr lang="pt-BR" sz="1600" b="0" i="0" u="none" strike="noStrike" dirty="0">
                          <a:effectLst/>
                          <a:latin typeface="Calibri Light" panose="020F0302020204030204" pitchFamily="34" charset="0"/>
                        </a:rPr>
                        <a:t>          20.576 </a:t>
                      </a:r>
                    </a:p>
                  </a:txBody>
                  <a:tcPr marL="0" marR="0" marT="0" marB="0" anchor="ctr">
                    <a:lnL>
                      <a:noFill/>
                    </a:lnL>
                    <a:lnR>
                      <a:noFill/>
                    </a:lnR>
                    <a:lnT>
                      <a:noFill/>
                    </a:lnT>
                    <a:lnB>
                      <a:noFill/>
                    </a:lnB>
                  </a:tcPr>
                </a:tc>
                <a:tc>
                  <a:txBody>
                    <a:bodyPr/>
                    <a:lstStyle/>
                    <a:p>
                      <a:pPr algn="r" fontAlgn="ctr"/>
                      <a:r>
                        <a:rPr lang="pt-BR" sz="1600" b="0" i="0" u="none" strike="noStrike">
                          <a:effectLst/>
                          <a:latin typeface="Calibri Light" panose="020F0302020204030204" pitchFamily="34" charset="0"/>
                        </a:rPr>
                        <a:t>           21.572 </a:t>
                      </a:r>
                    </a:p>
                  </a:txBody>
                  <a:tcPr marL="0" marR="0" marT="0" marB="0" anchor="ctr">
                    <a:lnL>
                      <a:noFill/>
                    </a:lnL>
                    <a:lnR>
                      <a:noFill/>
                    </a:lnR>
                    <a:lnT>
                      <a:noFill/>
                    </a:lnT>
                    <a:lnB>
                      <a:noFill/>
                    </a:lnB>
                  </a:tcPr>
                </a:tc>
                <a:tc>
                  <a:txBody>
                    <a:bodyPr/>
                    <a:lstStyle/>
                    <a:p>
                      <a:pPr algn="r" fontAlgn="ctr"/>
                      <a:r>
                        <a:rPr lang="pt-BR" sz="1600" b="0" i="0" u="none" strike="noStrike">
                          <a:effectLst/>
                          <a:latin typeface="Calibri Light" panose="020F0302020204030204" pitchFamily="34" charset="0"/>
                        </a:rPr>
                        <a:t>           19.713 </a:t>
                      </a:r>
                    </a:p>
                  </a:txBody>
                  <a:tcPr marL="0" marR="0" marT="0" marB="0" anchor="ctr">
                    <a:lnL>
                      <a:noFill/>
                    </a:lnL>
                    <a:lnR>
                      <a:noFill/>
                    </a:lnR>
                    <a:lnT>
                      <a:noFill/>
                    </a:lnT>
                    <a:lnB>
                      <a:noFill/>
                    </a:lnB>
                  </a:tcPr>
                </a:tc>
                <a:tc>
                  <a:txBody>
                    <a:bodyPr/>
                    <a:lstStyle/>
                    <a:p>
                      <a:pPr algn="r" fontAlgn="ctr"/>
                      <a:r>
                        <a:rPr lang="pt-BR" sz="1600" b="0" i="0" u="none" strike="noStrike">
                          <a:effectLst/>
                          <a:latin typeface="Calibri Light" panose="020F0302020204030204" pitchFamily="34" charset="0"/>
                        </a:rPr>
                        <a:t>           10.728 </a:t>
                      </a:r>
                    </a:p>
                  </a:txBody>
                  <a:tcPr marL="0" marR="0" marT="0" marB="0" anchor="ctr">
                    <a:lnL>
                      <a:noFill/>
                    </a:lnL>
                    <a:lnR>
                      <a:noFill/>
                    </a:lnR>
                    <a:lnT>
                      <a:noFill/>
                    </a:lnT>
                    <a:lnB>
                      <a:noFill/>
                    </a:lnB>
                  </a:tcPr>
                </a:tc>
                <a:tc>
                  <a:txBody>
                    <a:bodyPr/>
                    <a:lstStyle/>
                    <a:p>
                      <a:pPr algn="r" fontAlgn="ctr"/>
                      <a:r>
                        <a:rPr lang="pt-BR" sz="1600" b="0" i="0" u="none" strike="noStrike" dirty="0">
                          <a:effectLst/>
                          <a:latin typeface="Calibri Light" panose="020F0302020204030204" pitchFamily="34" charset="0"/>
                        </a:rPr>
                        <a:t>              9.707 </a:t>
                      </a:r>
                    </a:p>
                  </a:txBody>
                  <a:tcPr marL="0" marR="0" marT="0" marB="0" anchor="ctr">
                    <a:lnL>
                      <a:noFill/>
                    </a:lnL>
                    <a:lnR>
                      <a:noFill/>
                    </a:lnR>
                    <a:lnT>
                      <a:noFill/>
                    </a:lnT>
                    <a:lnB>
                      <a:noFill/>
                    </a:lnB>
                  </a:tcPr>
                </a:tc>
                <a:tc>
                  <a:txBody>
                    <a:bodyPr/>
                    <a:lstStyle/>
                    <a:p>
                      <a:pPr algn="r" fontAlgn="ctr"/>
                      <a:r>
                        <a:rPr lang="pt-BR" sz="1600" b="0" i="0" u="none" strike="noStrike" dirty="0">
                          <a:effectLst/>
                          <a:latin typeface="Calibri Light" panose="020F0302020204030204" pitchFamily="34" charset="0"/>
                        </a:rPr>
                        <a:t>                    -   </a:t>
                      </a:r>
                    </a:p>
                  </a:txBody>
                  <a:tcPr marL="0" marR="0" marT="0" marB="0" anchor="ctr">
                    <a:lnL>
                      <a:noFill/>
                    </a:lnL>
                    <a:lnR>
                      <a:noFill/>
                    </a:lnR>
                    <a:lnT>
                      <a:noFill/>
                    </a:lnT>
                    <a:lnB>
                      <a:noFill/>
                    </a:lnB>
                  </a:tcPr>
                </a:tc>
              </a:tr>
              <a:tr h="376314">
                <a:tc gridSpan="3">
                  <a:txBody>
                    <a:bodyPr/>
                    <a:lstStyle/>
                    <a:p>
                      <a:pPr algn="l" fontAlgn="ctr"/>
                      <a:r>
                        <a:rPr lang="pt-BR" sz="1400" b="1" i="0" u="none" strike="noStrike">
                          <a:effectLst/>
                          <a:latin typeface="Calibri Light" panose="020F0302020204030204" pitchFamily="34" charset="0"/>
                        </a:rPr>
                        <a:t>EBIT</a:t>
                      </a:r>
                    </a:p>
                  </a:txBody>
                  <a:tcPr marL="0" marR="0" marT="0" marB="0" anchor="ctr">
                    <a:lnL>
                      <a:noFill/>
                    </a:lnL>
                    <a:lnR>
                      <a:noFill/>
                    </a:lnR>
                    <a:lnT>
                      <a:noFill/>
                    </a:lnT>
                    <a:lnB>
                      <a:noFill/>
                    </a:lnB>
                    <a:solidFill>
                      <a:srgbClr val="D9D9D9"/>
                    </a:solidFill>
                  </a:tcPr>
                </a:tc>
                <a:tc hMerge="1">
                  <a:txBody>
                    <a:bodyPr/>
                    <a:lstStyle/>
                    <a:p>
                      <a:endParaRPr lang="pt-BR"/>
                    </a:p>
                  </a:txBody>
                  <a:tcPr/>
                </a:tc>
                <a:tc hMerge="1">
                  <a:txBody>
                    <a:bodyPr/>
                    <a:lstStyle/>
                    <a:p>
                      <a:endParaRPr lang="pt-BR"/>
                    </a:p>
                  </a:txBody>
                  <a:tcPr/>
                </a:tc>
                <a:tc>
                  <a:txBody>
                    <a:bodyPr/>
                    <a:lstStyle/>
                    <a:p>
                      <a:pPr algn="l" fontAlgn="ctr"/>
                      <a:r>
                        <a:rPr lang="pt-BR" sz="1400" b="1" i="0" u="none" strike="noStrike">
                          <a:effectLst/>
                          <a:latin typeface="Calibri Light" panose="020F0302020204030204" pitchFamily="34" charset="0"/>
                        </a:rPr>
                        <a:t> </a:t>
                      </a:r>
                    </a:p>
                  </a:txBody>
                  <a:tcPr marL="0" marR="0" marT="0" marB="0" anchor="ctr">
                    <a:lnL>
                      <a:noFill/>
                    </a:lnL>
                    <a:lnR>
                      <a:noFill/>
                    </a:lnR>
                    <a:lnT>
                      <a:noFill/>
                    </a:lnT>
                    <a:lnB>
                      <a:noFill/>
                    </a:lnB>
                    <a:solidFill>
                      <a:srgbClr val="D9D9D9"/>
                    </a:solidFill>
                  </a:tcPr>
                </a:tc>
                <a:tc>
                  <a:txBody>
                    <a:bodyPr/>
                    <a:lstStyle/>
                    <a:p>
                      <a:pPr algn="r" fontAlgn="ctr"/>
                      <a:r>
                        <a:rPr lang="pt-BR" sz="1600" b="1" i="0" u="none" strike="noStrike">
                          <a:effectLst/>
                          <a:latin typeface="Calibri Light" panose="020F0302020204030204" pitchFamily="34" charset="0"/>
                        </a:rPr>
                        <a:t>       32.193 </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a:effectLst/>
                          <a:latin typeface="Calibri Light" panose="020F0302020204030204" pitchFamily="34" charset="0"/>
                        </a:rPr>
                        <a:t>        17.574 </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a:effectLst/>
                          <a:latin typeface="Calibri Light" panose="020F0302020204030204" pitchFamily="34" charset="0"/>
                        </a:rPr>
                        <a:t>        20.843 </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a:effectLst/>
                          <a:latin typeface="Calibri Light" panose="020F0302020204030204" pitchFamily="34" charset="0"/>
                        </a:rPr>
                        <a:t>        34.464 </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dirty="0">
                          <a:effectLst/>
                          <a:latin typeface="Calibri Light" panose="020F0302020204030204" pitchFamily="34" charset="0"/>
                        </a:rPr>
                        <a:t>        36.007 </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rgbClr val="D9D9D9"/>
                    </a:solidFill>
                  </a:tcPr>
                </a:tc>
                <a:tc>
                  <a:txBody>
                    <a:bodyPr/>
                    <a:lstStyle/>
                    <a:p>
                      <a:pPr algn="r" fontAlgn="ctr"/>
                      <a:r>
                        <a:rPr lang="pt-BR" sz="1600" b="1" i="0" u="none" strike="noStrike" dirty="0">
                          <a:effectLst/>
                          <a:latin typeface="Calibri Light" panose="020F0302020204030204" pitchFamily="34" charset="0"/>
                        </a:rPr>
                        <a:t>        41.030 </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rgbClr val="D9D9D9"/>
                    </a:solidFill>
                  </a:tcPr>
                </a:tc>
              </a:tr>
              <a:tr h="664388">
                <a:tc gridSpan="3">
                  <a:txBody>
                    <a:bodyPr/>
                    <a:lstStyle/>
                    <a:p>
                      <a:pPr algn="l" fontAlgn="ctr"/>
                      <a:r>
                        <a:rPr lang="pt-BR" sz="1400" b="0" i="0" u="none" strike="noStrike">
                          <a:effectLst/>
                          <a:latin typeface="Calibri Light" panose="020F0302020204030204" pitchFamily="34" charset="0"/>
                        </a:rPr>
                        <a:t>Depreciação e Amortização</a:t>
                      </a:r>
                    </a:p>
                  </a:txBody>
                  <a:tcPr marL="0" marR="0" marT="0" marB="0" anchor="ctr">
                    <a:lnL>
                      <a:noFill/>
                    </a:lnL>
                    <a:lnR>
                      <a:noFill/>
                    </a:lnR>
                    <a:lnT>
                      <a:noFill/>
                    </a:lnT>
                    <a:lnB>
                      <a:noFill/>
                    </a:lnB>
                  </a:tcPr>
                </a:tc>
                <a:tc hMerge="1">
                  <a:txBody>
                    <a:bodyPr/>
                    <a:lstStyle/>
                    <a:p>
                      <a:endParaRPr lang="pt-BR"/>
                    </a:p>
                  </a:txBody>
                  <a:tcPr/>
                </a:tc>
                <a:tc hMerge="1">
                  <a:txBody>
                    <a:bodyPr/>
                    <a:lstStyle/>
                    <a:p>
                      <a:endParaRPr lang="pt-BR"/>
                    </a:p>
                  </a:txBody>
                  <a:tcPr/>
                </a:tc>
                <a:tc>
                  <a:txBody>
                    <a:bodyPr/>
                    <a:lstStyle/>
                    <a:p>
                      <a:pPr algn="l" fontAlgn="ctr"/>
                      <a:endParaRPr lang="pt-BR" sz="1400" b="0" i="0" u="none" strike="noStrike">
                        <a:effectLst/>
                        <a:latin typeface="Calibri Light" panose="020F0302020204030204" pitchFamily="34" charset="0"/>
                      </a:endParaRPr>
                    </a:p>
                  </a:txBody>
                  <a:tcPr marL="0" marR="0" marT="0" marB="0" anchor="ctr">
                    <a:lnL>
                      <a:noFill/>
                    </a:lnL>
                    <a:lnR>
                      <a:noFill/>
                    </a:lnR>
                    <a:lnT>
                      <a:noFill/>
                    </a:lnT>
                    <a:lnB>
                      <a:noFill/>
                    </a:lnB>
                  </a:tcPr>
                </a:tc>
                <a:tc>
                  <a:txBody>
                    <a:bodyPr/>
                    <a:lstStyle/>
                    <a:p>
                      <a:pPr algn="r" fontAlgn="ctr"/>
                      <a:r>
                        <a:rPr lang="pt-BR" sz="1600" b="0" i="0" u="none" strike="noStrike">
                          <a:effectLst/>
                          <a:latin typeface="Calibri Light" panose="020F0302020204030204" pitchFamily="34" charset="0"/>
                        </a:rPr>
                        <a:t>            5.283 </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pt-BR" sz="1600" b="0" i="0" u="none" strike="noStrike">
                          <a:effectLst/>
                          <a:latin typeface="Calibri Light" panose="020F0302020204030204" pitchFamily="34" charset="0"/>
                        </a:rPr>
                        <a:t>              5.283 </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pt-BR" sz="1600" b="0" i="0" u="none" strike="noStrike">
                          <a:effectLst/>
                          <a:latin typeface="Calibri Light" panose="020F0302020204030204" pitchFamily="34" charset="0"/>
                        </a:rPr>
                        <a:t>              5.283 </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pt-BR" sz="1600" b="0" i="0" u="none" strike="noStrike">
                          <a:effectLst/>
                          <a:latin typeface="Calibri Light" panose="020F0302020204030204" pitchFamily="34" charset="0"/>
                        </a:rPr>
                        <a:t>              5.283 </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pt-BR" sz="1600" b="0" i="0" u="none" strike="noStrike" dirty="0">
                          <a:effectLst/>
                          <a:latin typeface="Calibri Light" panose="020F0302020204030204" pitchFamily="34" charset="0"/>
                        </a:rPr>
                        <a:t>              5.283 </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pt-BR" sz="1600" b="0" i="0" u="none" strike="noStrike" dirty="0">
                          <a:effectLst/>
                          <a:latin typeface="Calibri Light" panose="020F0302020204030204" pitchFamily="34" charset="0"/>
                        </a:rPr>
                        <a:t>              5.283 </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389290">
                <a:tc gridSpan="3">
                  <a:txBody>
                    <a:bodyPr/>
                    <a:lstStyle/>
                    <a:p>
                      <a:pPr algn="l" fontAlgn="ctr"/>
                      <a:r>
                        <a:rPr lang="pt-BR" sz="1400" b="1" i="0" u="none" strike="noStrike" dirty="0">
                          <a:effectLst/>
                          <a:latin typeface="Calibri Light" panose="020F0302020204030204" pitchFamily="34" charset="0"/>
                        </a:rPr>
                        <a:t>EBITDA</a:t>
                      </a:r>
                    </a:p>
                  </a:txBody>
                  <a:tcPr marL="0" marR="0" marT="0" marB="0" anchor="ctr">
                    <a:lnL>
                      <a:noFill/>
                    </a:lnL>
                    <a:lnR>
                      <a:noFill/>
                    </a:lnR>
                    <a:lnT>
                      <a:noFill/>
                    </a:lnT>
                    <a:lnB>
                      <a:noFill/>
                    </a:lnB>
                    <a:solidFill>
                      <a:srgbClr val="F2DCDB"/>
                    </a:solidFill>
                  </a:tcPr>
                </a:tc>
                <a:tc hMerge="1">
                  <a:txBody>
                    <a:bodyPr/>
                    <a:lstStyle/>
                    <a:p>
                      <a:endParaRPr lang="pt-BR"/>
                    </a:p>
                  </a:txBody>
                  <a:tcPr/>
                </a:tc>
                <a:tc hMerge="1">
                  <a:txBody>
                    <a:bodyPr/>
                    <a:lstStyle/>
                    <a:p>
                      <a:endParaRPr lang="pt-BR"/>
                    </a:p>
                  </a:txBody>
                  <a:tcPr/>
                </a:tc>
                <a:tc>
                  <a:txBody>
                    <a:bodyPr/>
                    <a:lstStyle/>
                    <a:p>
                      <a:pPr algn="l" fontAlgn="ctr"/>
                      <a:r>
                        <a:rPr lang="pt-BR" sz="1400" b="1" i="0" u="none" strike="noStrike">
                          <a:effectLst/>
                          <a:latin typeface="Calibri Light" panose="020F0302020204030204" pitchFamily="34" charset="0"/>
                        </a:rPr>
                        <a:t> </a:t>
                      </a:r>
                    </a:p>
                  </a:txBody>
                  <a:tcPr marL="0" marR="0" marT="0" marB="0" anchor="ctr">
                    <a:lnL>
                      <a:noFill/>
                    </a:lnL>
                    <a:lnR>
                      <a:noFill/>
                    </a:lnR>
                    <a:lnT>
                      <a:noFill/>
                    </a:lnT>
                    <a:lnB>
                      <a:noFill/>
                    </a:lnB>
                    <a:solidFill>
                      <a:srgbClr val="F2DCDB"/>
                    </a:solidFill>
                  </a:tcPr>
                </a:tc>
                <a:tc>
                  <a:txBody>
                    <a:bodyPr/>
                    <a:lstStyle/>
                    <a:p>
                      <a:pPr algn="r" fontAlgn="ctr"/>
                      <a:r>
                        <a:rPr lang="pt-BR" sz="1600" b="1" i="0" u="none" strike="noStrike" dirty="0">
                          <a:effectLst/>
                          <a:latin typeface="Calibri Light" panose="020F0302020204030204" pitchFamily="34" charset="0"/>
                        </a:rPr>
                        <a:t>       37.476 </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DCDB"/>
                    </a:solidFill>
                  </a:tcPr>
                </a:tc>
                <a:tc>
                  <a:txBody>
                    <a:bodyPr/>
                    <a:lstStyle/>
                    <a:p>
                      <a:pPr algn="r" fontAlgn="ctr"/>
                      <a:r>
                        <a:rPr lang="pt-BR" sz="1600" b="1" i="0" u="none" strike="noStrike">
                          <a:effectLst/>
                          <a:latin typeface="Calibri Light" panose="020F0302020204030204" pitchFamily="34" charset="0"/>
                        </a:rPr>
                        <a:t>        22.858 </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DCDB"/>
                    </a:solidFill>
                  </a:tcPr>
                </a:tc>
                <a:tc>
                  <a:txBody>
                    <a:bodyPr/>
                    <a:lstStyle/>
                    <a:p>
                      <a:pPr algn="r" fontAlgn="ctr"/>
                      <a:r>
                        <a:rPr lang="pt-BR" sz="1600" b="1" i="0" u="none" strike="noStrike">
                          <a:effectLst/>
                          <a:latin typeface="Calibri Light" panose="020F0302020204030204" pitchFamily="34" charset="0"/>
                        </a:rPr>
                        <a:t>        26.126 </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DCDB"/>
                    </a:solidFill>
                  </a:tcPr>
                </a:tc>
                <a:tc>
                  <a:txBody>
                    <a:bodyPr/>
                    <a:lstStyle/>
                    <a:p>
                      <a:pPr algn="r" fontAlgn="ctr"/>
                      <a:r>
                        <a:rPr lang="pt-BR" sz="1600" b="1" i="0" u="none" strike="noStrike">
                          <a:effectLst/>
                          <a:latin typeface="Calibri Light" panose="020F0302020204030204" pitchFamily="34" charset="0"/>
                        </a:rPr>
                        <a:t>        39.747 </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DCDB"/>
                    </a:solidFill>
                  </a:tcPr>
                </a:tc>
                <a:tc>
                  <a:txBody>
                    <a:bodyPr/>
                    <a:lstStyle/>
                    <a:p>
                      <a:pPr algn="r" fontAlgn="ctr"/>
                      <a:r>
                        <a:rPr lang="pt-BR" sz="1600" b="1" i="0" u="none" strike="noStrike">
                          <a:effectLst/>
                          <a:latin typeface="Calibri Light" panose="020F0302020204030204" pitchFamily="34" charset="0"/>
                        </a:rPr>
                        <a:t>        41.290 </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DCDB"/>
                    </a:solidFill>
                  </a:tcPr>
                </a:tc>
                <a:tc>
                  <a:txBody>
                    <a:bodyPr/>
                    <a:lstStyle/>
                    <a:p>
                      <a:pPr algn="r" fontAlgn="ctr"/>
                      <a:r>
                        <a:rPr lang="pt-BR" sz="1600" b="1" i="0" u="none" strike="noStrike" dirty="0">
                          <a:effectLst/>
                          <a:latin typeface="Calibri Light" panose="020F0302020204030204" pitchFamily="34" charset="0"/>
                        </a:rPr>
                        <a:t>        46.313 </a:t>
                      </a:r>
                    </a:p>
                  </a:txBody>
                  <a:tcPr marL="0" marR="0" marT="0"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DCDB"/>
                    </a:solidFill>
                  </a:tcPr>
                </a:tc>
              </a:tr>
            </a:tbl>
          </a:graphicData>
        </a:graphic>
      </p:graphicFrame>
    </p:spTree>
    <p:extLst>
      <p:ext uri="{BB962C8B-B14F-4D97-AF65-F5344CB8AC3E}">
        <p14:creationId xmlns:p14="http://schemas.microsoft.com/office/powerpoint/2010/main" val="2813792538"/>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586854"/>
            <a:ext cx="8966579" cy="6271146"/>
          </a:xfrm>
        </p:spPr>
        <p:txBody>
          <a:bodyPr>
            <a:normAutofit/>
          </a:bodyPr>
          <a:lstStyle/>
          <a:p>
            <a:pPr marL="0" indent="0">
              <a:buNone/>
            </a:pPr>
            <a:endParaRPr lang="pt-BR" sz="3600" dirty="0" smtClean="0"/>
          </a:p>
          <a:p>
            <a:pPr marL="0" indent="0">
              <a:buNone/>
            </a:pPr>
            <a:endParaRPr lang="pt-BR" sz="3600" dirty="0" smtClean="0"/>
          </a:p>
        </p:txBody>
      </p:sp>
      <p:graphicFrame>
        <p:nvGraphicFramePr>
          <p:cNvPr id="4" name="Tabela 3"/>
          <p:cNvGraphicFramePr>
            <a:graphicFrameLocks noGrp="1"/>
          </p:cNvGraphicFramePr>
          <p:nvPr>
            <p:extLst>
              <p:ext uri="{D42A27DB-BD31-4B8C-83A1-F6EECF244321}">
                <p14:modId xmlns:p14="http://schemas.microsoft.com/office/powerpoint/2010/main" val="2443235785"/>
              </p:ext>
            </p:extLst>
          </p:nvPr>
        </p:nvGraphicFramePr>
        <p:xfrm>
          <a:off x="368490" y="986480"/>
          <a:ext cx="8229597" cy="4089453"/>
        </p:xfrm>
        <a:graphic>
          <a:graphicData uri="http://schemas.openxmlformats.org/drawingml/2006/table">
            <a:tbl>
              <a:tblPr/>
              <a:tblGrid>
                <a:gridCol w="2349627"/>
                <a:gridCol w="979995"/>
                <a:gridCol w="979995"/>
                <a:gridCol w="979995"/>
                <a:gridCol w="979995"/>
                <a:gridCol w="979995"/>
                <a:gridCol w="979995"/>
              </a:tblGrid>
              <a:tr h="194818">
                <a:tc>
                  <a:txBody>
                    <a:bodyPr/>
                    <a:lstStyle/>
                    <a:p>
                      <a:pPr algn="l" fontAlgn="b"/>
                      <a:r>
                        <a:rPr lang="pt-BR" sz="1100" b="1" i="0" u="none" strike="noStrike">
                          <a:solidFill>
                            <a:srgbClr val="000000"/>
                          </a:solidFill>
                          <a:effectLst/>
                          <a:latin typeface="Calibri Light" panose="020F0302020204030204" pitchFamily="34" charset="0"/>
                        </a:rPr>
                        <a:t> </a:t>
                      </a:r>
                    </a:p>
                  </a:txBody>
                  <a:tcPr marL="8855" marR="8855" marT="88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pt-BR" sz="1100" b="1" i="0" u="none" strike="noStrike">
                          <a:solidFill>
                            <a:srgbClr val="000000"/>
                          </a:solidFill>
                          <a:effectLst/>
                          <a:latin typeface="Calibri Light" panose="020F0302020204030204" pitchFamily="34" charset="0"/>
                        </a:rPr>
                        <a:t>ATUAL</a:t>
                      </a:r>
                    </a:p>
                  </a:txBody>
                  <a:tcPr marL="8855" marR="8855" marT="88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pt-BR" sz="1100" b="1" i="0" u="none" strike="noStrike">
                          <a:solidFill>
                            <a:srgbClr val="FFFFFF"/>
                          </a:solidFill>
                          <a:effectLst/>
                          <a:latin typeface="Calibri Light" panose="020F0302020204030204" pitchFamily="34" charset="0"/>
                        </a:rPr>
                        <a:t>ANO 1</a:t>
                      </a:r>
                    </a:p>
                  </a:txBody>
                  <a:tcPr marL="8855" marR="8855" marT="88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b"/>
                      <a:r>
                        <a:rPr lang="pt-BR" sz="1100" b="1" i="0" u="none" strike="noStrike">
                          <a:solidFill>
                            <a:srgbClr val="FFFFFF"/>
                          </a:solidFill>
                          <a:effectLst/>
                          <a:latin typeface="Calibri Light" panose="020F0302020204030204" pitchFamily="34" charset="0"/>
                        </a:rPr>
                        <a:t>ANO 2</a:t>
                      </a:r>
                    </a:p>
                  </a:txBody>
                  <a:tcPr marL="8855" marR="8855" marT="88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b"/>
                      <a:r>
                        <a:rPr lang="pt-BR" sz="1100" b="1" i="0" u="none" strike="noStrike">
                          <a:solidFill>
                            <a:srgbClr val="FFFFFF"/>
                          </a:solidFill>
                          <a:effectLst/>
                          <a:latin typeface="Calibri Light" panose="020F0302020204030204" pitchFamily="34" charset="0"/>
                        </a:rPr>
                        <a:t>ANO 3</a:t>
                      </a:r>
                    </a:p>
                  </a:txBody>
                  <a:tcPr marL="8855" marR="8855" marT="88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b"/>
                      <a:r>
                        <a:rPr lang="pt-BR" sz="1100" b="1" i="0" u="none" strike="noStrike">
                          <a:solidFill>
                            <a:srgbClr val="FFFFFF"/>
                          </a:solidFill>
                          <a:effectLst/>
                          <a:latin typeface="Calibri Light" panose="020F0302020204030204" pitchFamily="34" charset="0"/>
                        </a:rPr>
                        <a:t>ANO 4</a:t>
                      </a:r>
                    </a:p>
                  </a:txBody>
                  <a:tcPr marL="8855" marR="8855" marT="88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b"/>
                      <a:r>
                        <a:rPr lang="pt-BR" sz="1100" b="1" i="0" u="none" strike="noStrike">
                          <a:solidFill>
                            <a:srgbClr val="FFFFFF"/>
                          </a:solidFill>
                          <a:effectLst/>
                          <a:latin typeface="Calibri Light" panose="020F0302020204030204" pitchFamily="34" charset="0"/>
                        </a:rPr>
                        <a:t>ANO 5</a:t>
                      </a:r>
                    </a:p>
                  </a:txBody>
                  <a:tcPr marL="8855" marR="8855" marT="88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150541">
                <a:tc>
                  <a:txBody>
                    <a:bodyPr/>
                    <a:lstStyle/>
                    <a:p>
                      <a:pPr algn="l" fontAlgn="b"/>
                      <a:r>
                        <a:rPr lang="pt-BR" sz="1400" b="0" i="0" u="none" strike="noStrike">
                          <a:solidFill>
                            <a:srgbClr val="000000"/>
                          </a:solidFill>
                          <a:effectLst/>
                          <a:latin typeface="Calibri Light" panose="020F0302020204030204" pitchFamily="34" charset="0"/>
                        </a:rPr>
                        <a:t>WACC</a:t>
                      </a:r>
                    </a:p>
                  </a:txBody>
                  <a:tcPr marL="8855" marR="8855" marT="8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pt-BR" sz="1600" b="0" i="0" u="none" strike="noStrike" dirty="0">
                          <a:solidFill>
                            <a:srgbClr val="000000"/>
                          </a:solidFill>
                          <a:effectLst/>
                          <a:latin typeface="Calibri Light" panose="020F0302020204030204" pitchFamily="34" charset="0"/>
                        </a:rPr>
                        <a:t>24,25%</a:t>
                      </a:r>
                    </a:p>
                  </a:txBody>
                  <a:tcPr marL="8855" marR="8855" marT="8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pt-BR" sz="1600" b="0" i="0" u="none" strike="noStrike">
                          <a:solidFill>
                            <a:srgbClr val="000000"/>
                          </a:solidFill>
                          <a:effectLst/>
                          <a:latin typeface="Calibri Light" panose="020F0302020204030204" pitchFamily="34" charset="0"/>
                        </a:rPr>
                        <a:t>17,03%</a:t>
                      </a:r>
                    </a:p>
                  </a:txBody>
                  <a:tcPr marL="8855" marR="8855" marT="8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pt-BR" sz="1600" b="0" i="0" u="none" strike="noStrike">
                          <a:solidFill>
                            <a:srgbClr val="000000"/>
                          </a:solidFill>
                          <a:effectLst/>
                          <a:latin typeface="Calibri Light" panose="020F0302020204030204" pitchFamily="34" charset="0"/>
                        </a:rPr>
                        <a:t>17,99%</a:t>
                      </a:r>
                    </a:p>
                  </a:txBody>
                  <a:tcPr marL="8855" marR="8855" marT="8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pt-BR" sz="1600" b="0" i="0" u="none" strike="noStrike">
                          <a:solidFill>
                            <a:srgbClr val="000000"/>
                          </a:solidFill>
                          <a:effectLst/>
                          <a:latin typeface="Calibri Light" panose="020F0302020204030204" pitchFamily="34" charset="0"/>
                        </a:rPr>
                        <a:t>21,12%</a:t>
                      </a:r>
                    </a:p>
                  </a:txBody>
                  <a:tcPr marL="8855" marR="8855" marT="8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pt-BR" sz="1600" b="0" i="0" u="none" strike="noStrike">
                          <a:solidFill>
                            <a:srgbClr val="000000"/>
                          </a:solidFill>
                          <a:effectLst/>
                          <a:latin typeface="Calibri Light" panose="020F0302020204030204" pitchFamily="34" charset="0"/>
                        </a:rPr>
                        <a:t>24,02%</a:t>
                      </a:r>
                    </a:p>
                  </a:txBody>
                  <a:tcPr marL="8855" marR="8855" marT="88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pt-BR" sz="1600" b="0" i="0" u="none" strike="noStrike">
                          <a:solidFill>
                            <a:srgbClr val="000000"/>
                          </a:solidFill>
                          <a:effectLst/>
                          <a:latin typeface="Calibri Light" panose="020F0302020204030204" pitchFamily="34" charset="0"/>
                        </a:rPr>
                        <a:t>24,25%</a:t>
                      </a:r>
                    </a:p>
                  </a:txBody>
                  <a:tcPr marL="8855" marR="8855" marT="8855" marB="0" anchor="b">
                    <a:lnL>
                      <a:noFill/>
                    </a:lnL>
                    <a:lnR>
                      <a:noFill/>
                    </a:lnR>
                    <a:lnT w="12700" cap="flat" cmpd="sng" algn="ctr">
                      <a:solidFill>
                        <a:srgbClr val="000000"/>
                      </a:solidFill>
                      <a:prstDash val="solid"/>
                      <a:round/>
                      <a:headEnd type="none" w="med" len="med"/>
                      <a:tailEnd type="none" w="med" len="med"/>
                    </a:lnT>
                    <a:lnB>
                      <a:noFill/>
                    </a:lnB>
                  </a:tcPr>
                </a:tc>
              </a:tr>
              <a:tr h="150541">
                <a:tc>
                  <a:txBody>
                    <a:bodyPr/>
                    <a:lstStyle/>
                    <a:p>
                      <a:pPr algn="l" fontAlgn="b"/>
                      <a:r>
                        <a:rPr lang="pt-BR" sz="1400" b="0" i="0" u="none" strike="noStrike" dirty="0">
                          <a:solidFill>
                            <a:srgbClr val="000000"/>
                          </a:solidFill>
                          <a:effectLst/>
                          <a:latin typeface="Calibri Light" panose="020F0302020204030204" pitchFamily="34" charset="0"/>
                        </a:rPr>
                        <a:t>CCT (Custo de Capital de Terceiros)</a:t>
                      </a:r>
                    </a:p>
                  </a:txBody>
                  <a:tcPr marL="8855" marR="8855" marT="8855" marB="0" anchor="b">
                    <a:lnL>
                      <a:noFill/>
                    </a:lnL>
                    <a:lnR>
                      <a:noFill/>
                    </a:lnR>
                    <a:lnT>
                      <a:noFill/>
                    </a:lnT>
                    <a:lnB>
                      <a:noFill/>
                    </a:lnB>
                  </a:tcPr>
                </a:tc>
                <a:tc>
                  <a:txBody>
                    <a:bodyPr/>
                    <a:lstStyle/>
                    <a:p>
                      <a:pPr algn="r" fontAlgn="b"/>
                      <a:r>
                        <a:rPr lang="pt-BR" sz="1600" b="0" i="0" u="none" strike="noStrike" dirty="0">
                          <a:solidFill>
                            <a:srgbClr val="000000"/>
                          </a:solidFill>
                          <a:effectLst/>
                          <a:latin typeface="Calibri Light" panose="020F0302020204030204" pitchFamily="34" charset="0"/>
                        </a:rPr>
                        <a:t>14,25%</a:t>
                      </a:r>
                    </a:p>
                  </a:txBody>
                  <a:tcPr marL="8855" marR="8855" marT="8855" marB="0" anchor="b">
                    <a:lnL>
                      <a:noFill/>
                    </a:lnL>
                    <a:lnR>
                      <a:noFill/>
                    </a:lnR>
                    <a:lnT>
                      <a:noFill/>
                    </a:lnT>
                    <a:lnB>
                      <a:noFill/>
                    </a:lnB>
                  </a:tcPr>
                </a:tc>
                <a:tc>
                  <a:txBody>
                    <a:bodyPr/>
                    <a:lstStyle/>
                    <a:p>
                      <a:pPr algn="r" fontAlgn="b"/>
                      <a:r>
                        <a:rPr lang="pt-BR" sz="1600" b="0" i="0" u="none" strike="noStrike">
                          <a:solidFill>
                            <a:srgbClr val="000000"/>
                          </a:solidFill>
                          <a:effectLst/>
                          <a:latin typeface="Calibri Light" panose="020F0302020204030204" pitchFamily="34" charset="0"/>
                        </a:rPr>
                        <a:t>14,25%</a:t>
                      </a:r>
                    </a:p>
                  </a:txBody>
                  <a:tcPr marL="8855" marR="8855" marT="8855" marB="0" anchor="b">
                    <a:lnL>
                      <a:noFill/>
                    </a:lnL>
                    <a:lnR>
                      <a:noFill/>
                    </a:lnR>
                    <a:lnT>
                      <a:noFill/>
                    </a:lnT>
                    <a:lnB>
                      <a:noFill/>
                    </a:lnB>
                  </a:tcPr>
                </a:tc>
                <a:tc>
                  <a:txBody>
                    <a:bodyPr/>
                    <a:lstStyle/>
                    <a:p>
                      <a:pPr algn="r" fontAlgn="b"/>
                      <a:r>
                        <a:rPr lang="pt-BR" sz="1600" b="0" i="0" u="none" strike="noStrike">
                          <a:solidFill>
                            <a:srgbClr val="000000"/>
                          </a:solidFill>
                          <a:effectLst/>
                          <a:latin typeface="Calibri Light" panose="020F0302020204030204" pitchFamily="34" charset="0"/>
                        </a:rPr>
                        <a:t>14,25%</a:t>
                      </a:r>
                    </a:p>
                  </a:txBody>
                  <a:tcPr marL="8855" marR="8855" marT="8855" marB="0" anchor="b">
                    <a:lnL>
                      <a:noFill/>
                    </a:lnL>
                    <a:lnR>
                      <a:noFill/>
                    </a:lnR>
                    <a:lnT>
                      <a:noFill/>
                    </a:lnT>
                    <a:lnB>
                      <a:noFill/>
                    </a:lnB>
                  </a:tcPr>
                </a:tc>
                <a:tc>
                  <a:txBody>
                    <a:bodyPr/>
                    <a:lstStyle/>
                    <a:p>
                      <a:pPr algn="r" fontAlgn="b"/>
                      <a:r>
                        <a:rPr lang="pt-BR" sz="1600" b="0" i="0" u="none" strike="noStrike">
                          <a:solidFill>
                            <a:srgbClr val="000000"/>
                          </a:solidFill>
                          <a:effectLst/>
                          <a:latin typeface="Calibri Light" panose="020F0302020204030204" pitchFamily="34" charset="0"/>
                        </a:rPr>
                        <a:t>14,25%</a:t>
                      </a:r>
                    </a:p>
                  </a:txBody>
                  <a:tcPr marL="8855" marR="8855" marT="8855" marB="0" anchor="b">
                    <a:lnL>
                      <a:noFill/>
                    </a:lnL>
                    <a:lnR>
                      <a:noFill/>
                    </a:lnR>
                    <a:lnT>
                      <a:noFill/>
                    </a:lnT>
                    <a:lnB>
                      <a:noFill/>
                    </a:lnB>
                  </a:tcPr>
                </a:tc>
                <a:tc>
                  <a:txBody>
                    <a:bodyPr/>
                    <a:lstStyle/>
                    <a:p>
                      <a:pPr algn="r" fontAlgn="b"/>
                      <a:r>
                        <a:rPr lang="pt-BR" sz="1600" b="0" i="0" u="none" strike="noStrike">
                          <a:solidFill>
                            <a:srgbClr val="000000"/>
                          </a:solidFill>
                          <a:effectLst/>
                          <a:latin typeface="Calibri Light" panose="020F0302020204030204" pitchFamily="34" charset="0"/>
                        </a:rPr>
                        <a:t>14,25%</a:t>
                      </a:r>
                    </a:p>
                  </a:txBody>
                  <a:tcPr marL="8855" marR="8855" marT="8855" marB="0" anchor="b">
                    <a:lnL>
                      <a:noFill/>
                    </a:lnL>
                    <a:lnR>
                      <a:noFill/>
                    </a:lnR>
                    <a:lnT>
                      <a:noFill/>
                    </a:lnT>
                    <a:lnB>
                      <a:noFill/>
                    </a:lnB>
                  </a:tcPr>
                </a:tc>
                <a:tc>
                  <a:txBody>
                    <a:bodyPr/>
                    <a:lstStyle/>
                    <a:p>
                      <a:pPr algn="r" fontAlgn="b"/>
                      <a:r>
                        <a:rPr lang="pt-BR" sz="1600" b="0" i="0" u="none" strike="noStrike">
                          <a:solidFill>
                            <a:srgbClr val="000000"/>
                          </a:solidFill>
                          <a:effectLst/>
                          <a:latin typeface="Calibri Light" panose="020F0302020204030204" pitchFamily="34" charset="0"/>
                        </a:rPr>
                        <a:t>14,25%</a:t>
                      </a:r>
                    </a:p>
                  </a:txBody>
                  <a:tcPr marL="8855" marR="8855" marT="8855" marB="0" anchor="b">
                    <a:lnL>
                      <a:noFill/>
                    </a:lnL>
                    <a:lnR>
                      <a:noFill/>
                    </a:lnR>
                    <a:lnT>
                      <a:noFill/>
                    </a:lnT>
                    <a:lnB>
                      <a:noFill/>
                    </a:lnB>
                  </a:tcPr>
                </a:tc>
              </a:tr>
              <a:tr h="150541">
                <a:tc>
                  <a:txBody>
                    <a:bodyPr/>
                    <a:lstStyle/>
                    <a:p>
                      <a:pPr algn="l" fontAlgn="b"/>
                      <a:r>
                        <a:rPr lang="pt-BR" sz="1400" b="0" i="0" u="none" strike="noStrike">
                          <a:solidFill>
                            <a:srgbClr val="000000"/>
                          </a:solidFill>
                          <a:effectLst/>
                          <a:latin typeface="Calibri Light" panose="020F0302020204030204" pitchFamily="34" charset="0"/>
                        </a:rPr>
                        <a:t>CT / CAPITAL</a:t>
                      </a:r>
                    </a:p>
                  </a:txBody>
                  <a:tcPr marL="8855" marR="8855" marT="8855" marB="0" anchor="b">
                    <a:lnL>
                      <a:noFill/>
                    </a:lnL>
                    <a:lnR>
                      <a:noFill/>
                    </a:lnR>
                    <a:lnT>
                      <a:noFill/>
                    </a:lnT>
                    <a:lnB>
                      <a:noFill/>
                    </a:lnB>
                  </a:tcPr>
                </a:tc>
                <a:tc>
                  <a:txBody>
                    <a:bodyPr/>
                    <a:lstStyle/>
                    <a:p>
                      <a:pPr algn="r" fontAlgn="b"/>
                      <a:r>
                        <a:rPr lang="pt-BR" sz="1600" b="0" i="0" u="none" strike="noStrike">
                          <a:solidFill>
                            <a:srgbClr val="000000"/>
                          </a:solidFill>
                          <a:effectLst/>
                          <a:latin typeface="Calibri Light" panose="020F0302020204030204" pitchFamily="34" charset="0"/>
                        </a:rPr>
                        <a:t>0,00%</a:t>
                      </a:r>
                    </a:p>
                  </a:txBody>
                  <a:tcPr marL="8855" marR="8855" marT="8855" marB="0" anchor="b">
                    <a:lnL>
                      <a:noFill/>
                    </a:lnL>
                    <a:lnR>
                      <a:noFill/>
                    </a:lnR>
                    <a:lnT>
                      <a:noFill/>
                    </a:lnT>
                    <a:lnB>
                      <a:noFill/>
                    </a:lnB>
                  </a:tcPr>
                </a:tc>
                <a:tc>
                  <a:txBody>
                    <a:bodyPr/>
                    <a:lstStyle/>
                    <a:p>
                      <a:pPr algn="r" fontAlgn="b"/>
                      <a:r>
                        <a:rPr lang="pt-BR" sz="1600" b="0" i="0" u="none" strike="noStrike" dirty="0">
                          <a:solidFill>
                            <a:srgbClr val="000000"/>
                          </a:solidFill>
                          <a:effectLst/>
                          <a:latin typeface="Calibri Light" panose="020F0302020204030204" pitchFamily="34" charset="0"/>
                        </a:rPr>
                        <a:t>72,15%</a:t>
                      </a:r>
                    </a:p>
                  </a:txBody>
                  <a:tcPr marL="8855" marR="8855" marT="8855" marB="0" anchor="b">
                    <a:lnL>
                      <a:noFill/>
                    </a:lnL>
                    <a:lnR>
                      <a:noFill/>
                    </a:lnR>
                    <a:lnT>
                      <a:noFill/>
                    </a:lnT>
                    <a:lnB>
                      <a:noFill/>
                    </a:lnB>
                  </a:tcPr>
                </a:tc>
                <a:tc>
                  <a:txBody>
                    <a:bodyPr/>
                    <a:lstStyle/>
                    <a:p>
                      <a:pPr algn="r" fontAlgn="b"/>
                      <a:r>
                        <a:rPr lang="pt-BR" sz="1600" b="0" i="0" u="none" strike="noStrike">
                          <a:solidFill>
                            <a:srgbClr val="000000"/>
                          </a:solidFill>
                          <a:effectLst/>
                          <a:latin typeface="Calibri Light" panose="020F0302020204030204" pitchFamily="34" charset="0"/>
                        </a:rPr>
                        <a:t>62,56%</a:t>
                      </a:r>
                    </a:p>
                  </a:txBody>
                  <a:tcPr marL="8855" marR="8855" marT="8855" marB="0" anchor="b">
                    <a:lnL>
                      <a:noFill/>
                    </a:lnL>
                    <a:lnR>
                      <a:noFill/>
                    </a:lnR>
                    <a:lnT>
                      <a:noFill/>
                    </a:lnT>
                    <a:lnB>
                      <a:noFill/>
                    </a:lnB>
                  </a:tcPr>
                </a:tc>
                <a:tc>
                  <a:txBody>
                    <a:bodyPr/>
                    <a:lstStyle/>
                    <a:p>
                      <a:pPr algn="r" fontAlgn="b"/>
                      <a:r>
                        <a:rPr lang="pt-BR" sz="1600" b="0" i="0" u="none" strike="noStrike">
                          <a:solidFill>
                            <a:srgbClr val="000000"/>
                          </a:solidFill>
                          <a:effectLst/>
                          <a:latin typeface="Calibri Light" panose="020F0302020204030204" pitchFamily="34" charset="0"/>
                        </a:rPr>
                        <a:t>31,26%</a:t>
                      </a:r>
                    </a:p>
                  </a:txBody>
                  <a:tcPr marL="8855" marR="8855" marT="8855" marB="0" anchor="b">
                    <a:lnL>
                      <a:noFill/>
                    </a:lnL>
                    <a:lnR>
                      <a:noFill/>
                    </a:lnR>
                    <a:lnT>
                      <a:noFill/>
                    </a:lnT>
                    <a:lnB>
                      <a:noFill/>
                    </a:lnB>
                  </a:tcPr>
                </a:tc>
                <a:tc>
                  <a:txBody>
                    <a:bodyPr/>
                    <a:lstStyle/>
                    <a:p>
                      <a:pPr algn="r" fontAlgn="b"/>
                      <a:r>
                        <a:rPr lang="pt-BR" sz="1600" b="0" i="0" u="none" strike="noStrike">
                          <a:solidFill>
                            <a:srgbClr val="000000"/>
                          </a:solidFill>
                          <a:effectLst/>
                          <a:latin typeface="Calibri Light" panose="020F0302020204030204" pitchFamily="34" charset="0"/>
                        </a:rPr>
                        <a:t>2,27%</a:t>
                      </a:r>
                    </a:p>
                  </a:txBody>
                  <a:tcPr marL="8855" marR="8855" marT="8855" marB="0" anchor="b">
                    <a:lnL>
                      <a:noFill/>
                    </a:lnL>
                    <a:lnR>
                      <a:noFill/>
                    </a:lnR>
                    <a:lnT>
                      <a:noFill/>
                    </a:lnT>
                    <a:lnB>
                      <a:noFill/>
                    </a:lnB>
                  </a:tcPr>
                </a:tc>
                <a:tc>
                  <a:txBody>
                    <a:bodyPr/>
                    <a:lstStyle/>
                    <a:p>
                      <a:pPr algn="r" fontAlgn="b"/>
                      <a:r>
                        <a:rPr lang="pt-BR" sz="1600" b="0" i="0" u="none" strike="noStrike">
                          <a:solidFill>
                            <a:srgbClr val="000000"/>
                          </a:solidFill>
                          <a:effectLst/>
                          <a:latin typeface="Calibri Light" panose="020F0302020204030204" pitchFamily="34" charset="0"/>
                        </a:rPr>
                        <a:t>0,00%</a:t>
                      </a:r>
                    </a:p>
                  </a:txBody>
                  <a:tcPr marL="8855" marR="8855" marT="8855" marB="0" anchor="b">
                    <a:lnL>
                      <a:noFill/>
                    </a:lnL>
                    <a:lnR>
                      <a:noFill/>
                    </a:lnR>
                    <a:lnT>
                      <a:noFill/>
                    </a:lnT>
                    <a:lnB>
                      <a:noFill/>
                    </a:lnB>
                  </a:tcPr>
                </a:tc>
              </a:tr>
              <a:tr h="150541">
                <a:tc>
                  <a:txBody>
                    <a:bodyPr/>
                    <a:lstStyle/>
                    <a:p>
                      <a:pPr algn="l" fontAlgn="b"/>
                      <a:r>
                        <a:rPr lang="pt-BR" sz="1400" b="0" i="0" u="none" strike="noStrike">
                          <a:solidFill>
                            <a:srgbClr val="000000"/>
                          </a:solidFill>
                          <a:effectLst/>
                          <a:latin typeface="Calibri Light" panose="020F0302020204030204" pitchFamily="34" charset="0"/>
                        </a:rPr>
                        <a:t>CCP-(Custo do Capital Próprio)-SELIC+10%</a:t>
                      </a:r>
                    </a:p>
                  </a:txBody>
                  <a:tcPr marL="8855" marR="8855" marT="8855" marB="0" anchor="b">
                    <a:lnL>
                      <a:noFill/>
                    </a:lnL>
                    <a:lnR>
                      <a:noFill/>
                    </a:lnR>
                    <a:lnT>
                      <a:noFill/>
                    </a:lnT>
                    <a:lnB>
                      <a:noFill/>
                    </a:lnB>
                  </a:tcPr>
                </a:tc>
                <a:tc>
                  <a:txBody>
                    <a:bodyPr/>
                    <a:lstStyle/>
                    <a:p>
                      <a:pPr algn="r" fontAlgn="b"/>
                      <a:r>
                        <a:rPr lang="pt-BR" sz="1600" b="0" i="0" u="none" strike="noStrike">
                          <a:solidFill>
                            <a:srgbClr val="000000"/>
                          </a:solidFill>
                          <a:effectLst/>
                          <a:latin typeface="Calibri Light" panose="020F0302020204030204" pitchFamily="34" charset="0"/>
                        </a:rPr>
                        <a:t>24,25%</a:t>
                      </a:r>
                    </a:p>
                  </a:txBody>
                  <a:tcPr marL="8855" marR="8855" marT="8855" marB="0" anchor="b">
                    <a:lnL>
                      <a:noFill/>
                    </a:lnL>
                    <a:lnR>
                      <a:noFill/>
                    </a:lnR>
                    <a:lnT>
                      <a:noFill/>
                    </a:lnT>
                    <a:lnB>
                      <a:noFill/>
                    </a:lnB>
                  </a:tcPr>
                </a:tc>
                <a:tc>
                  <a:txBody>
                    <a:bodyPr/>
                    <a:lstStyle/>
                    <a:p>
                      <a:pPr algn="r" fontAlgn="b"/>
                      <a:r>
                        <a:rPr lang="pt-BR" sz="1600" b="0" i="0" u="none" strike="noStrike" dirty="0">
                          <a:solidFill>
                            <a:srgbClr val="000000"/>
                          </a:solidFill>
                          <a:effectLst/>
                          <a:latin typeface="Calibri Light" panose="020F0302020204030204" pitchFamily="34" charset="0"/>
                        </a:rPr>
                        <a:t>24,25%</a:t>
                      </a:r>
                    </a:p>
                  </a:txBody>
                  <a:tcPr marL="8855" marR="8855" marT="8855" marB="0" anchor="b">
                    <a:lnL>
                      <a:noFill/>
                    </a:lnL>
                    <a:lnR>
                      <a:noFill/>
                    </a:lnR>
                    <a:lnT>
                      <a:noFill/>
                    </a:lnT>
                    <a:lnB>
                      <a:noFill/>
                    </a:lnB>
                  </a:tcPr>
                </a:tc>
                <a:tc>
                  <a:txBody>
                    <a:bodyPr/>
                    <a:lstStyle/>
                    <a:p>
                      <a:pPr algn="r" fontAlgn="b"/>
                      <a:r>
                        <a:rPr lang="pt-BR" sz="1600" b="0" i="0" u="none" strike="noStrike" dirty="0">
                          <a:solidFill>
                            <a:srgbClr val="000000"/>
                          </a:solidFill>
                          <a:effectLst/>
                          <a:latin typeface="Calibri Light" panose="020F0302020204030204" pitchFamily="34" charset="0"/>
                        </a:rPr>
                        <a:t>24,25%</a:t>
                      </a:r>
                    </a:p>
                  </a:txBody>
                  <a:tcPr marL="8855" marR="8855" marT="8855" marB="0" anchor="b">
                    <a:lnL>
                      <a:noFill/>
                    </a:lnL>
                    <a:lnR>
                      <a:noFill/>
                    </a:lnR>
                    <a:lnT>
                      <a:noFill/>
                    </a:lnT>
                    <a:lnB>
                      <a:noFill/>
                    </a:lnB>
                  </a:tcPr>
                </a:tc>
                <a:tc>
                  <a:txBody>
                    <a:bodyPr/>
                    <a:lstStyle/>
                    <a:p>
                      <a:pPr algn="r" fontAlgn="b"/>
                      <a:r>
                        <a:rPr lang="pt-BR" sz="1600" b="0" i="0" u="none" strike="noStrike">
                          <a:solidFill>
                            <a:srgbClr val="000000"/>
                          </a:solidFill>
                          <a:effectLst/>
                          <a:latin typeface="Calibri Light" panose="020F0302020204030204" pitchFamily="34" charset="0"/>
                        </a:rPr>
                        <a:t>24,25%</a:t>
                      </a:r>
                    </a:p>
                  </a:txBody>
                  <a:tcPr marL="8855" marR="8855" marT="8855" marB="0" anchor="b">
                    <a:lnL>
                      <a:noFill/>
                    </a:lnL>
                    <a:lnR>
                      <a:noFill/>
                    </a:lnR>
                    <a:lnT>
                      <a:noFill/>
                    </a:lnT>
                    <a:lnB>
                      <a:noFill/>
                    </a:lnB>
                  </a:tcPr>
                </a:tc>
                <a:tc>
                  <a:txBody>
                    <a:bodyPr/>
                    <a:lstStyle/>
                    <a:p>
                      <a:pPr algn="r" fontAlgn="b"/>
                      <a:r>
                        <a:rPr lang="pt-BR" sz="1600" b="0" i="0" u="none" strike="noStrike">
                          <a:solidFill>
                            <a:srgbClr val="000000"/>
                          </a:solidFill>
                          <a:effectLst/>
                          <a:latin typeface="Calibri Light" panose="020F0302020204030204" pitchFamily="34" charset="0"/>
                        </a:rPr>
                        <a:t>24,25%</a:t>
                      </a:r>
                    </a:p>
                  </a:txBody>
                  <a:tcPr marL="8855" marR="8855" marT="8855" marB="0" anchor="b">
                    <a:lnL>
                      <a:noFill/>
                    </a:lnL>
                    <a:lnR>
                      <a:noFill/>
                    </a:lnR>
                    <a:lnT>
                      <a:noFill/>
                    </a:lnT>
                    <a:lnB>
                      <a:noFill/>
                    </a:lnB>
                  </a:tcPr>
                </a:tc>
                <a:tc>
                  <a:txBody>
                    <a:bodyPr/>
                    <a:lstStyle/>
                    <a:p>
                      <a:pPr algn="r" fontAlgn="b"/>
                      <a:r>
                        <a:rPr lang="pt-BR" sz="1600" b="0" i="0" u="none" strike="noStrike">
                          <a:solidFill>
                            <a:srgbClr val="000000"/>
                          </a:solidFill>
                          <a:effectLst/>
                          <a:latin typeface="Calibri Light" panose="020F0302020204030204" pitchFamily="34" charset="0"/>
                        </a:rPr>
                        <a:t>24,25%</a:t>
                      </a:r>
                    </a:p>
                  </a:txBody>
                  <a:tcPr marL="8855" marR="8855" marT="8855" marB="0" anchor="b">
                    <a:lnL>
                      <a:noFill/>
                    </a:lnL>
                    <a:lnR>
                      <a:noFill/>
                    </a:lnR>
                    <a:lnT>
                      <a:noFill/>
                    </a:lnT>
                    <a:lnB>
                      <a:noFill/>
                    </a:lnB>
                  </a:tcPr>
                </a:tc>
              </a:tr>
              <a:tr h="150541">
                <a:tc>
                  <a:txBody>
                    <a:bodyPr/>
                    <a:lstStyle/>
                    <a:p>
                      <a:pPr algn="l" fontAlgn="b"/>
                      <a:r>
                        <a:rPr lang="pt-BR" sz="1400" b="0" i="0" u="none" strike="noStrike">
                          <a:solidFill>
                            <a:srgbClr val="000000"/>
                          </a:solidFill>
                          <a:effectLst/>
                          <a:latin typeface="Calibri Light" panose="020F0302020204030204" pitchFamily="34" charset="0"/>
                        </a:rPr>
                        <a:t>CP / CAPITAL</a:t>
                      </a:r>
                    </a:p>
                  </a:txBody>
                  <a:tcPr marL="8855" marR="8855" marT="8855" marB="0" anchor="b">
                    <a:lnL>
                      <a:noFill/>
                    </a:lnL>
                    <a:lnR>
                      <a:noFill/>
                    </a:lnR>
                    <a:lnT>
                      <a:noFill/>
                    </a:lnT>
                    <a:lnB>
                      <a:noFill/>
                    </a:lnB>
                  </a:tcPr>
                </a:tc>
                <a:tc>
                  <a:txBody>
                    <a:bodyPr/>
                    <a:lstStyle/>
                    <a:p>
                      <a:pPr algn="r" fontAlgn="b"/>
                      <a:r>
                        <a:rPr lang="pt-BR" sz="1600" b="0" i="0" u="none" strike="noStrike">
                          <a:solidFill>
                            <a:srgbClr val="000000"/>
                          </a:solidFill>
                          <a:effectLst/>
                          <a:latin typeface="Calibri Light" panose="020F0302020204030204" pitchFamily="34" charset="0"/>
                        </a:rPr>
                        <a:t>100,00%</a:t>
                      </a:r>
                    </a:p>
                  </a:txBody>
                  <a:tcPr marL="8855" marR="8855" marT="8855" marB="0" anchor="b">
                    <a:lnL>
                      <a:noFill/>
                    </a:lnL>
                    <a:lnR>
                      <a:noFill/>
                    </a:lnR>
                    <a:lnT>
                      <a:noFill/>
                    </a:lnT>
                    <a:lnB>
                      <a:noFill/>
                    </a:lnB>
                  </a:tcPr>
                </a:tc>
                <a:tc>
                  <a:txBody>
                    <a:bodyPr/>
                    <a:lstStyle/>
                    <a:p>
                      <a:pPr algn="r" fontAlgn="b"/>
                      <a:r>
                        <a:rPr lang="pt-BR" sz="1600" b="0" i="0" u="none" strike="noStrike">
                          <a:solidFill>
                            <a:srgbClr val="000000"/>
                          </a:solidFill>
                          <a:effectLst/>
                          <a:latin typeface="Calibri Light" panose="020F0302020204030204" pitchFamily="34" charset="0"/>
                        </a:rPr>
                        <a:t>27,85%</a:t>
                      </a:r>
                    </a:p>
                  </a:txBody>
                  <a:tcPr marL="8855" marR="8855" marT="8855" marB="0" anchor="b">
                    <a:lnL>
                      <a:noFill/>
                    </a:lnL>
                    <a:lnR>
                      <a:noFill/>
                    </a:lnR>
                    <a:lnT>
                      <a:noFill/>
                    </a:lnT>
                    <a:lnB>
                      <a:noFill/>
                    </a:lnB>
                  </a:tcPr>
                </a:tc>
                <a:tc>
                  <a:txBody>
                    <a:bodyPr/>
                    <a:lstStyle/>
                    <a:p>
                      <a:pPr algn="r" fontAlgn="b"/>
                      <a:r>
                        <a:rPr lang="pt-BR" sz="1600" b="0" i="0" u="none" strike="noStrike" dirty="0">
                          <a:solidFill>
                            <a:srgbClr val="000000"/>
                          </a:solidFill>
                          <a:effectLst/>
                          <a:latin typeface="Calibri Light" panose="020F0302020204030204" pitchFamily="34" charset="0"/>
                        </a:rPr>
                        <a:t>37,44%</a:t>
                      </a:r>
                    </a:p>
                  </a:txBody>
                  <a:tcPr marL="8855" marR="8855" marT="8855" marB="0" anchor="b">
                    <a:lnL>
                      <a:noFill/>
                    </a:lnL>
                    <a:lnR>
                      <a:noFill/>
                    </a:lnR>
                    <a:lnT>
                      <a:noFill/>
                    </a:lnT>
                    <a:lnB>
                      <a:noFill/>
                    </a:lnB>
                  </a:tcPr>
                </a:tc>
                <a:tc>
                  <a:txBody>
                    <a:bodyPr/>
                    <a:lstStyle/>
                    <a:p>
                      <a:pPr algn="r" fontAlgn="b"/>
                      <a:r>
                        <a:rPr lang="pt-BR" sz="1600" b="0" i="0" u="none" strike="noStrike">
                          <a:solidFill>
                            <a:srgbClr val="000000"/>
                          </a:solidFill>
                          <a:effectLst/>
                          <a:latin typeface="Calibri Light" panose="020F0302020204030204" pitchFamily="34" charset="0"/>
                        </a:rPr>
                        <a:t>68,74%</a:t>
                      </a:r>
                    </a:p>
                  </a:txBody>
                  <a:tcPr marL="8855" marR="8855" marT="8855" marB="0" anchor="b">
                    <a:lnL>
                      <a:noFill/>
                    </a:lnL>
                    <a:lnR>
                      <a:noFill/>
                    </a:lnR>
                    <a:lnT>
                      <a:noFill/>
                    </a:lnT>
                    <a:lnB>
                      <a:noFill/>
                    </a:lnB>
                  </a:tcPr>
                </a:tc>
                <a:tc>
                  <a:txBody>
                    <a:bodyPr/>
                    <a:lstStyle/>
                    <a:p>
                      <a:pPr algn="r" fontAlgn="b"/>
                      <a:r>
                        <a:rPr lang="pt-BR" sz="1600" b="0" i="0" u="none" strike="noStrike">
                          <a:solidFill>
                            <a:srgbClr val="000000"/>
                          </a:solidFill>
                          <a:effectLst/>
                          <a:latin typeface="Calibri Light" panose="020F0302020204030204" pitchFamily="34" charset="0"/>
                        </a:rPr>
                        <a:t>97,73%</a:t>
                      </a:r>
                    </a:p>
                  </a:txBody>
                  <a:tcPr marL="8855" marR="8855" marT="8855" marB="0" anchor="b">
                    <a:lnL>
                      <a:noFill/>
                    </a:lnL>
                    <a:lnR>
                      <a:noFill/>
                    </a:lnR>
                    <a:lnT>
                      <a:noFill/>
                    </a:lnT>
                    <a:lnB>
                      <a:noFill/>
                    </a:lnB>
                  </a:tcPr>
                </a:tc>
                <a:tc>
                  <a:txBody>
                    <a:bodyPr/>
                    <a:lstStyle/>
                    <a:p>
                      <a:pPr algn="r" fontAlgn="b"/>
                      <a:r>
                        <a:rPr lang="pt-BR" sz="1600" b="0" i="0" u="none" strike="noStrike">
                          <a:solidFill>
                            <a:srgbClr val="000000"/>
                          </a:solidFill>
                          <a:effectLst/>
                          <a:latin typeface="Calibri Light" panose="020F0302020204030204" pitchFamily="34" charset="0"/>
                        </a:rPr>
                        <a:t>100,00%</a:t>
                      </a:r>
                    </a:p>
                  </a:txBody>
                  <a:tcPr marL="8855" marR="8855" marT="8855" marB="0" anchor="b">
                    <a:lnL>
                      <a:noFill/>
                    </a:lnL>
                    <a:lnR>
                      <a:noFill/>
                    </a:lnR>
                    <a:lnT>
                      <a:noFill/>
                    </a:lnT>
                    <a:lnB>
                      <a:noFill/>
                    </a:lnB>
                  </a:tcPr>
                </a:tc>
              </a:tr>
              <a:tr h="159397">
                <a:tc>
                  <a:txBody>
                    <a:bodyPr/>
                    <a:lstStyle/>
                    <a:p>
                      <a:pPr algn="l" fontAlgn="b"/>
                      <a:endParaRPr lang="pt-BR" sz="1400" b="0" i="0" u="none" strike="noStrike">
                        <a:solidFill>
                          <a:srgbClr val="000000"/>
                        </a:solidFill>
                        <a:effectLst/>
                        <a:latin typeface="Calibri Light" panose="020F0302020204030204" pitchFamily="34" charset="0"/>
                      </a:endParaRPr>
                    </a:p>
                  </a:txBody>
                  <a:tcPr marL="8855" marR="8855" marT="88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pt-BR" sz="1600" b="0" i="0" u="none" strike="noStrike">
                        <a:solidFill>
                          <a:srgbClr val="000000"/>
                        </a:solidFill>
                        <a:effectLst/>
                        <a:latin typeface="Calibri Light" panose="020F0302020204030204" pitchFamily="34" charset="0"/>
                      </a:endParaRPr>
                    </a:p>
                  </a:txBody>
                  <a:tcPr marL="8855" marR="8855" marT="88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pt-BR" sz="1600" b="0" i="0" u="none" strike="noStrike">
                        <a:solidFill>
                          <a:srgbClr val="000000"/>
                        </a:solidFill>
                        <a:effectLst/>
                        <a:latin typeface="Calibri Light" panose="020F0302020204030204" pitchFamily="34" charset="0"/>
                      </a:endParaRPr>
                    </a:p>
                  </a:txBody>
                  <a:tcPr marL="8855" marR="8855" marT="88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pt-BR" sz="1600" b="0" i="0" u="none" strike="noStrike" dirty="0">
                        <a:solidFill>
                          <a:srgbClr val="000000"/>
                        </a:solidFill>
                        <a:effectLst/>
                        <a:latin typeface="Calibri Light" panose="020F0302020204030204" pitchFamily="34" charset="0"/>
                      </a:endParaRPr>
                    </a:p>
                  </a:txBody>
                  <a:tcPr marL="8855" marR="8855" marT="88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pt-BR" sz="1600" b="0" i="0" u="none" strike="noStrike" dirty="0">
                        <a:solidFill>
                          <a:srgbClr val="000000"/>
                        </a:solidFill>
                        <a:effectLst/>
                        <a:latin typeface="Calibri Light" panose="020F0302020204030204" pitchFamily="34" charset="0"/>
                      </a:endParaRPr>
                    </a:p>
                  </a:txBody>
                  <a:tcPr marL="8855" marR="8855" marT="88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pt-BR" sz="1600" b="0" i="0" u="none" strike="noStrike">
                        <a:solidFill>
                          <a:srgbClr val="000000"/>
                        </a:solidFill>
                        <a:effectLst/>
                        <a:latin typeface="Calibri Light" panose="020F0302020204030204" pitchFamily="34" charset="0"/>
                      </a:endParaRPr>
                    </a:p>
                  </a:txBody>
                  <a:tcPr marL="8855" marR="8855" marT="88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pt-BR" sz="1600" b="0" i="0" u="none" strike="noStrike">
                        <a:solidFill>
                          <a:srgbClr val="000000"/>
                        </a:solidFill>
                        <a:effectLst/>
                        <a:latin typeface="Calibri Light" panose="020F0302020204030204" pitchFamily="34" charset="0"/>
                      </a:endParaRPr>
                    </a:p>
                  </a:txBody>
                  <a:tcPr marL="8855" marR="8855" marT="8855" marB="0" anchor="b">
                    <a:lnL>
                      <a:noFill/>
                    </a:lnL>
                    <a:lnR>
                      <a:noFill/>
                    </a:lnR>
                    <a:lnT>
                      <a:noFill/>
                    </a:lnT>
                    <a:lnB w="12700" cap="flat" cmpd="sng" algn="ctr">
                      <a:solidFill>
                        <a:srgbClr val="000000"/>
                      </a:solidFill>
                      <a:prstDash val="solid"/>
                      <a:round/>
                      <a:headEnd type="none" w="med" len="med"/>
                      <a:tailEnd type="none" w="med" len="med"/>
                    </a:lnB>
                  </a:tcPr>
                </a:tc>
              </a:tr>
              <a:tr h="194818">
                <a:tc>
                  <a:txBody>
                    <a:bodyPr/>
                    <a:lstStyle/>
                    <a:p>
                      <a:pPr algn="l" fontAlgn="b"/>
                      <a:r>
                        <a:rPr lang="pt-BR" sz="1400" b="1" i="0" u="none" strike="noStrike">
                          <a:solidFill>
                            <a:srgbClr val="000000"/>
                          </a:solidFill>
                          <a:effectLst/>
                          <a:latin typeface="Calibri Light" panose="020F0302020204030204" pitchFamily="34" charset="0"/>
                        </a:rPr>
                        <a:t> </a:t>
                      </a:r>
                    </a:p>
                  </a:txBody>
                  <a:tcPr marL="8855" marR="8855" marT="88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pt-BR" sz="1600" b="1" i="0" u="none" strike="noStrike">
                          <a:solidFill>
                            <a:srgbClr val="000000"/>
                          </a:solidFill>
                          <a:effectLst/>
                          <a:latin typeface="Calibri Light" panose="020F0302020204030204" pitchFamily="34" charset="0"/>
                        </a:rPr>
                        <a:t>ATUAL</a:t>
                      </a:r>
                    </a:p>
                  </a:txBody>
                  <a:tcPr marL="8855" marR="8855" marT="88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b"/>
                      <a:r>
                        <a:rPr lang="pt-BR" sz="1600" b="1" i="0" u="none" strike="noStrike">
                          <a:solidFill>
                            <a:srgbClr val="FFFFFF"/>
                          </a:solidFill>
                          <a:effectLst/>
                          <a:latin typeface="Calibri Light" panose="020F0302020204030204" pitchFamily="34" charset="0"/>
                        </a:rPr>
                        <a:t>1</a:t>
                      </a:r>
                    </a:p>
                  </a:txBody>
                  <a:tcPr marL="8855" marR="8855" marT="88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b"/>
                      <a:r>
                        <a:rPr lang="pt-BR" sz="1600" b="1" i="0" u="none" strike="noStrike">
                          <a:solidFill>
                            <a:srgbClr val="FFFFFF"/>
                          </a:solidFill>
                          <a:effectLst/>
                          <a:latin typeface="Calibri Light" panose="020F0302020204030204" pitchFamily="34" charset="0"/>
                        </a:rPr>
                        <a:t>2</a:t>
                      </a:r>
                    </a:p>
                  </a:txBody>
                  <a:tcPr marL="8855" marR="8855" marT="88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b"/>
                      <a:r>
                        <a:rPr lang="pt-BR" sz="1600" b="1" i="0" u="none" strike="noStrike" dirty="0">
                          <a:solidFill>
                            <a:srgbClr val="FFFFFF"/>
                          </a:solidFill>
                          <a:effectLst/>
                          <a:latin typeface="Calibri Light" panose="020F0302020204030204" pitchFamily="34" charset="0"/>
                        </a:rPr>
                        <a:t>3</a:t>
                      </a:r>
                    </a:p>
                  </a:txBody>
                  <a:tcPr marL="8855" marR="8855" marT="88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b"/>
                      <a:r>
                        <a:rPr lang="pt-BR" sz="1600" b="1" i="0" u="none" strike="noStrike">
                          <a:solidFill>
                            <a:srgbClr val="FFFFFF"/>
                          </a:solidFill>
                          <a:effectLst/>
                          <a:latin typeface="Calibri Light" panose="020F0302020204030204" pitchFamily="34" charset="0"/>
                        </a:rPr>
                        <a:t>4</a:t>
                      </a:r>
                    </a:p>
                  </a:txBody>
                  <a:tcPr marL="8855" marR="8855" marT="88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b"/>
                      <a:r>
                        <a:rPr lang="pt-BR" sz="1600" b="1" i="0" u="none" strike="noStrike">
                          <a:solidFill>
                            <a:srgbClr val="FFFFFF"/>
                          </a:solidFill>
                          <a:effectLst/>
                          <a:latin typeface="Calibri Light" panose="020F0302020204030204" pitchFamily="34" charset="0"/>
                        </a:rPr>
                        <a:t>5</a:t>
                      </a:r>
                    </a:p>
                  </a:txBody>
                  <a:tcPr marL="8855" marR="8855" marT="88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150541">
                <a:tc>
                  <a:txBody>
                    <a:bodyPr/>
                    <a:lstStyle/>
                    <a:p>
                      <a:pPr algn="l" fontAlgn="b"/>
                      <a:r>
                        <a:rPr lang="pt-BR" sz="1400" b="1" i="0" u="none" strike="noStrike">
                          <a:solidFill>
                            <a:srgbClr val="000000"/>
                          </a:solidFill>
                          <a:effectLst/>
                          <a:latin typeface="Calibri Light" panose="020F0302020204030204" pitchFamily="34" charset="0"/>
                        </a:rPr>
                        <a:t>FLUXO DE CAIXA</a:t>
                      </a:r>
                    </a:p>
                  </a:txBody>
                  <a:tcPr marL="8855" marR="8855" marT="885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pt-BR" sz="1600" b="1" i="0" u="sng" strike="noStrike">
                          <a:solidFill>
                            <a:srgbClr val="000000"/>
                          </a:solidFill>
                          <a:effectLst/>
                          <a:latin typeface="Calibri Light" panose="020F0302020204030204" pitchFamily="34" charset="0"/>
                        </a:rPr>
                        <a:t>         37.476,17 </a:t>
                      </a:r>
                    </a:p>
                  </a:txBody>
                  <a:tcPr marL="8855" marR="8855" marT="885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pt-BR" sz="1600" b="1" i="0" u="sng" strike="noStrike">
                          <a:solidFill>
                            <a:srgbClr val="000000"/>
                          </a:solidFill>
                          <a:effectLst/>
                          <a:latin typeface="Calibri Light" panose="020F0302020204030204" pitchFamily="34" charset="0"/>
                        </a:rPr>
                        <a:t>         22.857,57 </a:t>
                      </a:r>
                    </a:p>
                  </a:txBody>
                  <a:tcPr marL="8855" marR="8855" marT="885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pt-BR" sz="1600" b="1" i="0" u="sng" strike="noStrike">
                          <a:solidFill>
                            <a:srgbClr val="000000"/>
                          </a:solidFill>
                          <a:effectLst/>
                          <a:latin typeface="Calibri Light" panose="020F0302020204030204" pitchFamily="34" charset="0"/>
                        </a:rPr>
                        <a:t>         26.126,25 </a:t>
                      </a:r>
                    </a:p>
                  </a:txBody>
                  <a:tcPr marL="8855" marR="8855" marT="885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pt-BR" sz="1600" b="1" i="0" u="sng" strike="noStrike" dirty="0">
                          <a:solidFill>
                            <a:srgbClr val="000000"/>
                          </a:solidFill>
                          <a:effectLst/>
                          <a:latin typeface="Calibri Light" panose="020F0302020204030204" pitchFamily="34" charset="0"/>
                        </a:rPr>
                        <a:t>         39.747,07 </a:t>
                      </a:r>
                    </a:p>
                  </a:txBody>
                  <a:tcPr marL="8855" marR="8855" marT="885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pt-BR" sz="1600" b="1" i="0" u="sng" strike="noStrike">
                          <a:solidFill>
                            <a:srgbClr val="000000"/>
                          </a:solidFill>
                          <a:effectLst/>
                          <a:latin typeface="Calibri Light" panose="020F0302020204030204" pitchFamily="34" charset="0"/>
                        </a:rPr>
                        <a:t>         41.290,43 </a:t>
                      </a:r>
                    </a:p>
                  </a:txBody>
                  <a:tcPr marL="8855" marR="8855" marT="885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pt-BR" sz="1600" b="1" i="0" u="sng" strike="noStrike">
                          <a:solidFill>
                            <a:srgbClr val="000000"/>
                          </a:solidFill>
                          <a:effectLst/>
                          <a:latin typeface="Calibri Light" panose="020F0302020204030204" pitchFamily="34" charset="0"/>
                        </a:rPr>
                        <a:t>         46.313,18 </a:t>
                      </a:r>
                    </a:p>
                  </a:txBody>
                  <a:tcPr marL="8855" marR="8855" marT="885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r>
              <a:tr h="150541">
                <a:tc>
                  <a:txBody>
                    <a:bodyPr/>
                    <a:lstStyle/>
                    <a:p>
                      <a:pPr algn="l" fontAlgn="b"/>
                      <a:r>
                        <a:rPr lang="pt-BR" sz="1400" b="0" i="0" u="none" strike="noStrike">
                          <a:solidFill>
                            <a:srgbClr val="000000"/>
                          </a:solidFill>
                          <a:effectLst/>
                          <a:latin typeface="Calibri Light" panose="020F0302020204030204" pitchFamily="34" charset="0"/>
                        </a:rPr>
                        <a:t>Taxa de desconto</a:t>
                      </a:r>
                    </a:p>
                  </a:txBody>
                  <a:tcPr marL="8855" marR="8855" marT="8855" marB="0" anchor="b">
                    <a:lnL>
                      <a:noFill/>
                    </a:lnL>
                    <a:lnR>
                      <a:noFill/>
                    </a:lnR>
                    <a:lnT>
                      <a:noFill/>
                    </a:lnT>
                    <a:lnB>
                      <a:noFill/>
                    </a:lnB>
                  </a:tcPr>
                </a:tc>
                <a:tc>
                  <a:txBody>
                    <a:bodyPr/>
                    <a:lstStyle/>
                    <a:p>
                      <a:pPr algn="r" fontAlgn="b"/>
                      <a:r>
                        <a:rPr lang="pt-BR" sz="1600" b="0" i="0" u="sng" strike="noStrike">
                          <a:solidFill>
                            <a:srgbClr val="000000"/>
                          </a:solidFill>
                          <a:effectLst/>
                          <a:latin typeface="Calibri Light" panose="020F0302020204030204" pitchFamily="34" charset="0"/>
                        </a:rPr>
                        <a:t>24,25%</a:t>
                      </a:r>
                    </a:p>
                  </a:txBody>
                  <a:tcPr marL="8855" marR="8855" marT="8855" marB="0" anchor="b">
                    <a:lnL>
                      <a:noFill/>
                    </a:lnL>
                    <a:lnR>
                      <a:noFill/>
                    </a:lnR>
                    <a:lnT>
                      <a:noFill/>
                    </a:lnT>
                    <a:lnB>
                      <a:noFill/>
                    </a:lnB>
                  </a:tcPr>
                </a:tc>
                <a:tc>
                  <a:txBody>
                    <a:bodyPr/>
                    <a:lstStyle/>
                    <a:p>
                      <a:pPr algn="r" fontAlgn="b"/>
                      <a:r>
                        <a:rPr lang="pt-BR" sz="1600" b="0" i="0" u="sng" strike="noStrike">
                          <a:solidFill>
                            <a:srgbClr val="000000"/>
                          </a:solidFill>
                          <a:effectLst/>
                          <a:latin typeface="Calibri Light" panose="020F0302020204030204" pitchFamily="34" charset="0"/>
                        </a:rPr>
                        <a:t>17,03%</a:t>
                      </a:r>
                    </a:p>
                  </a:txBody>
                  <a:tcPr marL="8855" marR="8855" marT="8855" marB="0" anchor="b">
                    <a:lnL>
                      <a:noFill/>
                    </a:lnL>
                    <a:lnR>
                      <a:noFill/>
                    </a:lnR>
                    <a:lnT>
                      <a:noFill/>
                    </a:lnT>
                    <a:lnB>
                      <a:noFill/>
                    </a:lnB>
                  </a:tcPr>
                </a:tc>
                <a:tc>
                  <a:txBody>
                    <a:bodyPr/>
                    <a:lstStyle/>
                    <a:p>
                      <a:pPr algn="r" fontAlgn="b"/>
                      <a:r>
                        <a:rPr lang="pt-BR" sz="1600" b="0" i="0" u="sng" strike="noStrike">
                          <a:solidFill>
                            <a:srgbClr val="000000"/>
                          </a:solidFill>
                          <a:effectLst/>
                          <a:latin typeface="Calibri Light" panose="020F0302020204030204" pitchFamily="34" charset="0"/>
                        </a:rPr>
                        <a:t>17,99%</a:t>
                      </a:r>
                    </a:p>
                  </a:txBody>
                  <a:tcPr marL="8855" marR="8855" marT="8855" marB="0" anchor="b">
                    <a:lnL>
                      <a:noFill/>
                    </a:lnL>
                    <a:lnR>
                      <a:noFill/>
                    </a:lnR>
                    <a:lnT>
                      <a:noFill/>
                    </a:lnT>
                    <a:lnB>
                      <a:noFill/>
                    </a:lnB>
                  </a:tcPr>
                </a:tc>
                <a:tc>
                  <a:txBody>
                    <a:bodyPr/>
                    <a:lstStyle/>
                    <a:p>
                      <a:pPr algn="r" fontAlgn="b"/>
                      <a:r>
                        <a:rPr lang="pt-BR" sz="1600" b="0" i="0" u="sng" strike="noStrike" dirty="0">
                          <a:solidFill>
                            <a:srgbClr val="000000"/>
                          </a:solidFill>
                          <a:effectLst/>
                          <a:latin typeface="Calibri Light" panose="020F0302020204030204" pitchFamily="34" charset="0"/>
                        </a:rPr>
                        <a:t>21,12%</a:t>
                      </a:r>
                    </a:p>
                  </a:txBody>
                  <a:tcPr marL="8855" marR="8855" marT="8855" marB="0" anchor="b">
                    <a:lnL>
                      <a:noFill/>
                    </a:lnL>
                    <a:lnR>
                      <a:noFill/>
                    </a:lnR>
                    <a:lnT>
                      <a:noFill/>
                    </a:lnT>
                    <a:lnB>
                      <a:noFill/>
                    </a:lnB>
                  </a:tcPr>
                </a:tc>
                <a:tc>
                  <a:txBody>
                    <a:bodyPr/>
                    <a:lstStyle/>
                    <a:p>
                      <a:pPr algn="r" fontAlgn="b"/>
                      <a:r>
                        <a:rPr lang="pt-BR" sz="1600" b="0" i="0" u="sng" strike="noStrike" dirty="0">
                          <a:solidFill>
                            <a:srgbClr val="000000"/>
                          </a:solidFill>
                          <a:effectLst/>
                          <a:latin typeface="Calibri Light" panose="020F0302020204030204" pitchFamily="34" charset="0"/>
                        </a:rPr>
                        <a:t>24,02%</a:t>
                      </a:r>
                    </a:p>
                  </a:txBody>
                  <a:tcPr marL="8855" marR="8855" marT="8855" marB="0" anchor="b">
                    <a:lnL>
                      <a:noFill/>
                    </a:lnL>
                    <a:lnR>
                      <a:noFill/>
                    </a:lnR>
                    <a:lnT>
                      <a:noFill/>
                    </a:lnT>
                    <a:lnB>
                      <a:noFill/>
                    </a:lnB>
                  </a:tcPr>
                </a:tc>
                <a:tc>
                  <a:txBody>
                    <a:bodyPr/>
                    <a:lstStyle/>
                    <a:p>
                      <a:pPr algn="r" fontAlgn="b"/>
                      <a:r>
                        <a:rPr lang="pt-BR" sz="1600" b="0" i="0" u="sng" strike="noStrike">
                          <a:solidFill>
                            <a:srgbClr val="000000"/>
                          </a:solidFill>
                          <a:effectLst/>
                          <a:latin typeface="Calibri Light" panose="020F0302020204030204" pitchFamily="34" charset="0"/>
                        </a:rPr>
                        <a:t>24,25%</a:t>
                      </a:r>
                    </a:p>
                  </a:txBody>
                  <a:tcPr marL="8855" marR="8855" marT="8855" marB="0" anchor="b">
                    <a:lnL>
                      <a:noFill/>
                    </a:lnL>
                    <a:lnR>
                      <a:noFill/>
                    </a:lnR>
                    <a:lnT>
                      <a:noFill/>
                    </a:lnT>
                    <a:lnB>
                      <a:noFill/>
                    </a:lnB>
                  </a:tcPr>
                </a:tc>
              </a:tr>
              <a:tr h="150541">
                <a:tc>
                  <a:txBody>
                    <a:bodyPr/>
                    <a:lstStyle/>
                    <a:p>
                      <a:pPr algn="l" fontAlgn="b"/>
                      <a:endParaRPr lang="pt-BR" sz="1400" b="0" i="0" u="none" strike="noStrike">
                        <a:solidFill>
                          <a:srgbClr val="000000"/>
                        </a:solidFill>
                        <a:effectLst/>
                        <a:latin typeface="Calibri Light" panose="020F0302020204030204" pitchFamily="34" charset="0"/>
                      </a:endParaRPr>
                    </a:p>
                  </a:txBody>
                  <a:tcPr marL="8855" marR="8855" marT="8855" marB="0" anchor="b">
                    <a:lnL>
                      <a:noFill/>
                    </a:lnL>
                    <a:lnR>
                      <a:noFill/>
                    </a:lnR>
                    <a:lnT>
                      <a:noFill/>
                    </a:lnT>
                    <a:lnB>
                      <a:noFill/>
                    </a:lnB>
                  </a:tcPr>
                </a:tc>
                <a:tc>
                  <a:txBody>
                    <a:bodyPr/>
                    <a:lstStyle/>
                    <a:p>
                      <a:pPr algn="l" fontAlgn="b"/>
                      <a:endParaRPr lang="pt-BR" sz="1600" b="0" i="0" u="none" strike="noStrike">
                        <a:solidFill>
                          <a:srgbClr val="000000"/>
                        </a:solidFill>
                        <a:effectLst/>
                        <a:latin typeface="Calibri Light" panose="020F0302020204030204" pitchFamily="34" charset="0"/>
                      </a:endParaRPr>
                    </a:p>
                  </a:txBody>
                  <a:tcPr marL="8855" marR="8855" marT="8855" marB="0" anchor="b">
                    <a:lnL>
                      <a:noFill/>
                    </a:lnL>
                    <a:lnR>
                      <a:noFill/>
                    </a:lnR>
                    <a:lnT>
                      <a:noFill/>
                    </a:lnT>
                    <a:lnB>
                      <a:noFill/>
                    </a:lnB>
                  </a:tcPr>
                </a:tc>
                <a:tc>
                  <a:txBody>
                    <a:bodyPr/>
                    <a:lstStyle/>
                    <a:p>
                      <a:pPr algn="l" fontAlgn="b"/>
                      <a:endParaRPr lang="pt-BR" sz="1600" b="0" i="0" u="none" strike="noStrike">
                        <a:solidFill>
                          <a:srgbClr val="000000"/>
                        </a:solidFill>
                        <a:effectLst/>
                        <a:latin typeface="Calibri Light" panose="020F0302020204030204" pitchFamily="34" charset="0"/>
                      </a:endParaRPr>
                    </a:p>
                  </a:txBody>
                  <a:tcPr marL="8855" marR="8855" marT="8855" marB="0" anchor="b">
                    <a:lnL>
                      <a:noFill/>
                    </a:lnL>
                    <a:lnR>
                      <a:noFill/>
                    </a:lnR>
                    <a:lnT>
                      <a:noFill/>
                    </a:lnT>
                    <a:lnB>
                      <a:noFill/>
                    </a:lnB>
                  </a:tcPr>
                </a:tc>
                <a:tc>
                  <a:txBody>
                    <a:bodyPr/>
                    <a:lstStyle/>
                    <a:p>
                      <a:pPr algn="l" fontAlgn="b"/>
                      <a:endParaRPr lang="pt-BR" sz="1600" b="0" i="0" u="none" strike="noStrike">
                        <a:solidFill>
                          <a:srgbClr val="000000"/>
                        </a:solidFill>
                        <a:effectLst/>
                        <a:latin typeface="Calibri Light" panose="020F0302020204030204" pitchFamily="34" charset="0"/>
                      </a:endParaRPr>
                    </a:p>
                  </a:txBody>
                  <a:tcPr marL="8855" marR="8855" marT="8855" marB="0" anchor="b">
                    <a:lnL>
                      <a:noFill/>
                    </a:lnL>
                    <a:lnR>
                      <a:noFill/>
                    </a:lnR>
                    <a:lnT>
                      <a:noFill/>
                    </a:lnT>
                    <a:lnB>
                      <a:noFill/>
                    </a:lnB>
                  </a:tcPr>
                </a:tc>
                <a:tc>
                  <a:txBody>
                    <a:bodyPr/>
                    <a:lstStyle/>
                    <a:p>
                      <a:pPr algn="l" fontAlgn="b"/>
                      <a:endParaRPr lang="pt-BR" sz="1600" b="0" i="0" u="none" strike="noStrike">
                        <a:solidFill>
                          <a:srgbClr val="000000"/>
                        </a:solidFill>
                        <a:effectLst/>
                        <a:latin typeface="Calibri Light" panose="020F0302020204030204" pitchFamily="34" charset="0"/>
                      </a:endParaRPr>
                    </a:p>
                  </a:txBody>
                  <a:tcPr marL="8855" marR="8855" marT="8855" marB="0" anchor="b">
                    <a:lnL>
                      <a:noFill/>
                    </a:lnL>
                    <a:lnR>
                      <a:noFill/>
                    </a:lnR>
                    <a:lnT>
                      <a:noFill/>
                    </a:lnT>
                    <a:lnB>
                      <a:noFill/>
                    </a:lnB>
                  </a:tcPr>
                </a:tc>
                <a:tc>
                  <a:txBody>
                    <a:bodyPr/>
                    <a:lstStyle/>
                    <a:p>
                      <a:pPr algn="l" fontAlgn="b"/>
                      <a:endParaRPr lang="pt-BR" sz="1600" b="0" i="0" u="none" strike="noStrike" dirty="0">
                        <a:solidFill>
                          <a:srgbClr val="000000"/>
                        </a:solidFill>
                        <a:effectLst/>
                        <a:latin typeface="Calibri Light" panose="020F0302020204030204" pitchFamily="34" charset="0"/>
                      </a:endParaRPr>
                    </a:p>
                  </a:txBody>
                  <a:tcPr marL="8855" marR="8855" marT="8855" marB="0" anchor="b">
                    <a:lnL>
                      <a:noFill/>
                    </a:lnL>
                    <a:lnR>
                      <a:noFill/>
                    </a:lnR>
                    <a:lnT>
                      <a:noFill/>
                    </a:lnT>
                    <a:lnB>
                      <a:noFill/>
                    </a:lnB>
                  </a:tcPr>
                </a:tc>
                <a:tc>
                  <a:txBody>
                    <a:bodyPr/>
                    <a:lstStyle/>
                    <a:p>
                      <a:pPr algn="l" fontAlgn="b"/>
                      <a:endParaRPr lang="pt-BR" sz="1600" b="0" i="0" u="none" strike="noStrike">
                        <a:solidFill>
                          <a:srgbClr val="000000"/>
                        </a:solidFill>
                        <a:effectLst/>
                        <a:latin typeface="Calibri Light" panose="020F0302020204030204" pitchFamily="34" charset="0"/>
                      </a:endParaRPr>
                    </a:p>
                  </a:txBody>
                  <a:tcPr marL="8855" marR="8855" marT="8855" marB="0" anchor="b">
                    <a:lnL>
                      <a:noFill/>
                    </a:lnL>
                    <a:lnR>
                      <a:noFill/>
                    </a:lnR>
                    <a:lnT>
                      <a:noFill/>
                    </a:lnT>
                    <a:lnB>
                      <a:noFill/>
                    </a:lnB>
                  </a:tcPr>
                </a:tc>
              </a:tr>
              <a:tr h="150541">
                <a:tc>
                  <a:txBody>
                    <a:bodyPr/>
                    <a:lstStyle/>
                    <a:p>
                      <a:pPr algn="l" fontAlgn="b"/>
                      <a:r>
                        <a:rPr lang="pt-BR" sz="1400" b="0" i="0" u="none" strike="noStrike">
                          <a:solidFill>
                            <a:srgbClr val="000000"/>
                          </a:solidFill>
                          <a:effectLst/>
                          <a:latin typeface="Calibri Light" panose="020F0302020204030204" pitchFamily="34" charset="0"/>
                        </a:rPr>
                        <a:t>VALOR PRESENTE NO ANO</a:t>
                      </a:r>
                    </a:p>
                  </a:txBody>
                  <a:tcPr marL="8855" marR="8855" marT="8855" marB="0" anchor="b">
                    <a:lnL>
                      <a:noFill/>
                    </a:lnL>
                    <a:lnR>
                      <a:noFill/>
                    </a:lnR>
                    <a:lnT>
                      <a:noFill/>
                    </a:lnT>
                    <a:lnB>
                      <a:noFill/>
                    </a:lnB>
                  </a:tcPr>
                </a:tc>
                <a:tc>
                  <a:txBody>
                    <a:bodyPr/>
                    <a:lstStyle/>
                    <a:p>
                      <a:pPr algn="l" fontAlgn="b"/>
                      <a:r>
                        <a:rPr lang="pt-BR" sz="1600" b="0" i="0" u="none" strike="noStrike" dirty="0" smtClean="0">
                          <a:solidFill>
                            <a:srgbClr val="000000"/>
                          </a:solidFill>
                          <a:effectLst/>
                          <a:latin typeface="Calibri Light" panose="020F0302020204030204" pitchFamily="34" charset="0"/>
                        </a:rPr>
                        <a:t>30.161,90 </a:t>
                      </a:r>
                      <a:endParaRPr lang="pt-BR" sz="1600" b="0" i="0" u="none" strike="noStrike" dirty="0">
                        <a:solidFill>
                          <a:srgbClr val="000000"/>
                        </a:solidFill>
                        <a:effectLst/>
                        <a:latin typeface="Calibri Light" panose="020F0302020204030204" pitchFamily="34" charset="0"/>
                      </a:endParaRPr>
                    </a:p>
                  </a:txBody>
                  <a:tcPr marL="8855" marR="8855" marT="8855" marB="0" anchor="b">
                    <a:lnL>
                      <a:noFill/>
                    </a:lnL>
                    <a:lnR>
                      <a:noFill/>
                    </a:lnR>
                    <a:lnT>
                      <a:noFill/>
                    </a:lnT>
                    <a:lnB>
                      <a:noFill/>
                    </a:lnB>
                  </a:tcPr>
                </a:tc>
                <a:tc>
                  <a:txBody>
                    <a:bodyPr/>
                    <a:lstStyle/>
                    <a:p>
                      <a:pPr algn="l" fontAlgn="b"/>
                      <a:r>
                        <a:rPr lang="pt-BR" sz="1600" b="0" i="0" u="none" strike="noStrike" dirty="0" smtClean="0">
                          <a:solidFill>
                            <a:srgbClr val="000000"/>
                          </a:solidFill>
                          <a:effectLst/>
                          <a:latin typeface="Calibri Light" panose="020F0302020204030204" pitchFamily="34" charset="0"/>
                        </a:rPr>
                        <a:t>19.530,56 </a:t>
                      </a:r>
                      <a:endParaRPr lang="pt-BR" sz="1600" b="0" i="0" u="none" strike="noStrike" dirty="0">
                        <a:solidFill>
                          <a:srgbClr val="000000"/>
                        </a:solidFill>
                        <a:effectLst/>
                        <a:latin typeface="Calibri Light" panose="020F0302020204030204" pitchFamily="34" charset="0"/>
                      </a:endParaRPr>
                    </a:p>
                  </a:txBody>
                  <a:tcPr marL="8855" marR="8855" marT="8855" marB="0" anchor="b">
                    <a:lnL>
                      <a:noFill/>
                    </a:lnL>
                    <a:lnR>
                      <a:noFill/>
                    </a:lnR>
                    <a:lnT>
                      <a:noFill/>
                    </a:lnT>
                    <a:lnB>
                      <a:noFill/>
                    </a:lnB>
                  </a:tcPr>
                </a:tc>
                <a:tc>
                  <a:txBody>
                    <a:bodyPr/>
                    <a:lstStyle/>
                    <a:p>
                      <a:pPr algn="l" fontAlgn="b"/>
                      <a:r>
                        <a:rPr lang="pt-BR" sz="1600" b="0" i="0" u="none" strike="noStrike" dirty="0" smtClean="0">
                          <a:solidFill>
                            <a:srgbClr val="000000"/>
                          </a:solidFill>
                          <a:effectLst/>
                          <a:latin typeface="Calibri Light" panose="020F0302020204030204" pitchFamily="34" charset="0"/>
                        </a:rPr>
                        <a:t>18.765,52 </a:t>
                      </a:r>
                      <a:endParaRPr lang="pt-BR" sz="1600" b="0" i="0" u="none" strike="noStrike" dirty="0">
                        <a:solidFill>
                          <a:srgbClr val="000000"/>
                        </a:solidFill>
                        <a:effectLst/>
                        <a:latin typeface="Calibri Light" panose="020F0302020204030204" pitchFamily="34" charset="0"/>
                      </a:endParaRPr>
                    </a:p>
                  </a:txBody>
                  <a:tcPr marL="8855" marR="8855" marT="8855" marB="0" anchor="b">
                    <a:lnL>
                      <a:noFill/>
                    </a:lnL>
                    <a:lnR>
                      <a:noFill/>
                    </a:lnR>
                    <a:lnT>
                      <a:noFill/>
                    </a:lnT>
                    <a:lnB>
                      <a:noFill/>
                    </a:lnB>
                  </a:tcPr>
                </a:tc>
                <a:tc>
                  <a:txBody>
                    <a:bodyPr/>
                    <a:lstStyle/>
                    <a:p>
                      <a:pPr algn="l" fontAlgn="b"/>
                      <a:r>
                        <a:rPr lang="pt-BR" sz="1600" b="0" i="0" u="none" strike="noStrike" dirty="0" smtClean="0">
                          <a:solidFill>
                            <a:srgbClr val="000000"/>
                          </a:solidFill>
                          <a:effectLst/>
                          <a:latin typeface="Calibri Light" panose="020F0302020204030204" pitchFamily="34" charset="0"/>
                        </a:rPr>
                        <a:t>22.367,53 </a:t>
                      </a:r>
                      <a:endParaRPr lang="pt-BR" sz="1600" b="0" i="0" u="none" strike="noStrike" dirty="0">
                        <a:solidFill>
                          <a:srgbClr val="000000"/>
                        </a:solidFill>
                        <a:effectLst/>
                        <a:latin typeface="Calibri Light" panose="020F0302020204030204" pitchFamily="34" charset="0"/>
                      </a:endParaRPr>
                    </a:p>
                  </a:txBody>
                  <a:tcPr marL="8855" marR="8855" marT="8855" marB="0" anchor="b">
                    <a:lnL>
                      <a:noFill/>
                    </a:lnL>
                    <a:lnR>
                      <a:noFill/>
                    </a:lnR>
                    <a:lnT>
                      <a:noFill/>
                    </a:lnT>
                    <a:lnB>
                      <a:noFill/>
                    </a:lnB>
                  </a:tcPr>
                </a:tc>
                <a:tc>
                  <a:txBody>
                    <a:bodyPr/>
                    <a:lstStyle/>
                    <a:p>
                      <a:pPr algn="l" fontAlgn="b"/>
                      <a:r>
                        <a:rPr lang="pt-BR" sz="1600" b="0" i="0" u="none" strike="noStrike" dirty="0" smtClean="0">
                          <a:solidFill>
                            <a:srgbClr val="000000"/>
                          </a:solidFill>
                          <a:effectLst/>
                          <a:latin typeface="Calibri Light" panose="020F0302020204030204" pitchFamily="34" charset="0"/>
                        </a:rPr>
                        <a:t>17.452,03 </a:t>
                      </a:r>
                      <a:endParaRPr lang="pt-BR" sz="1600" b="0" i="0" u="none" strike="noStrike" dirty="0">
                        <a:solidFill>
                          <a:srgbClr val="000000"/>
                        </a:solidFill>
                        <a:effectLst/>
                        <a:latin typeface="Calibri Light" panose="020F0302020204030204" pitchFamily="34" charset="0"/>
                      </a:endParaRPr>
                    </a:p>
                  </a:txBody>
                  <a:tcPr marL="8855" marR="8855" marT="8855" marB="0" anchor="b">
                    <a:lnL>
                      <a:noFill/>
                    </a:lnL>
                    <a:lnR>
                      <a:noFill/>
                    </a:lnR>
                    <a:lnT>
                      <a:noFill/>
                    </a:lnT>
                    <a:lnB>
                      <a:noFill/>
                    </a:lnB>
                  </a:tcPr>
                </a:tc>
                <a:tc>
                  <a:txBody>
                    <a:bodyPr/>
                    <a:lstStyle/>
                    <a:p>
                      <a:pPr algn="l" fontAlgn="b"/>
                      <a:r>
                        <a:rPr lang="pt-BR" sz="1600" b="0" i="0" u="none" strike="noStrike" dirty="0" smtClean="0">
                          <a:solidFill>
                            <a:srgbClr val="000000"/>
                          </a:solidFill>
                          <a:effectLst/>
                          <a:latin typeface="Calibri Light" panose="020F0302020204030204" pitchFamily="34" charset="0"/>
                        </a:rPr>
                        <a:t>15.639,49 </a:t>
                      </a:r>
                      <a:endParaRPr lang="pt-BR" sz="1600" b="0" i="0" u="none" strike="noStrike" dirty="0">
                        <a:solidFill>
                          <a:srgbClr val="000000"/>
                        </a:solidFill>
                        <a:effectLst/>
                        <a:latin typeface="Calibri Light" panose="020F0302020204030204" pitchFamily="34" charset="0"/>
                      </a:endParaRPr>
                    </a:p>
                  </a:txBody>
                  <a:tcPr marL="8855" marR="8855" marT="8855" marB="0" anchor="b">
                    <a:lnL>
                      <a:noFill/>
                    </a:lnL>
                    <a:lnR>
                      <a:noFill/>
                    </a:lnR>
                    <a:lnT>
                      <a:noFill/>
                    </a:lnT>
                    <a:lnB>
                      <a:noFill/>
                    </a:lnB>
                  </a:tcPr>
                </a:tc>
              </a:tr>
              <a:tr h="150541">
                <a:tc>
                  <a:txBody>
                    <a:bodyPr/>
                    <a:lstStyle/>
                    <a:p>
                      <a:pPr algn="l" fontAlgn="b"/>
                      <a:endParaRPr lang="pt-BR" sz="1400" b="0" i="0" u="none" strike="noStrike">
                        <a:solidFill>
                          <a:srgbClr val="000000"/>
                        </a:solidFill>
                        <a:effectLst/>
                        <a:latin typeface="Calibri Light" panose="020F0302020204030204" pitchFamily="34" charset="0"/>
                      </a:endParaRPr>
                    </a:p>
                  </a:txBody>
                  <a:tcPr marL="8855" marR="8855" marT="8855" marB="0" anchor="b">
                    <a:lnL>
                      <a:noFill/>
                    </a:lnL>
                    <a:lnR>
                      <a:noFill/>
                    </a:lnR>
                    <a:lnT>
                      <a:noFill/>
                    </a:lnT>
                    <a:lnB>
                      <a:noFill/>
                    </a:lnB>
                  </a:tcPr>
                </a:tc>
                <a:tc>
                  <a:txBody>
                    <a:bodyPr/>
                    <a:lstStyle/>
                    <a:p>
                      <a:pPr algn="l" fontAlgn="b"/>
                      <a:endParaRPr lang="pt-BR" sz="1600" b="0" i="0" u="none" strike="noStrike">
                        <a:solidFill>
                          <a:srgbClr val="000000"/>
                        </a:solidFill>
                        <a:effectLst/>
                        <a:latin typeface="Calibri Light" panose="020F0302020204030204" pitchFamily="34" charset="0"/>
                      </a:endParaRPr>
                    </a:p>
                  </a:txBody>
                  <a:tcPr marL="8855" marR="8855" marT="8855" marB="0" anchor="b">
                    <a:lnL>
                      <a:noFill/>
                    </a:lnL>
                    <a:lnR>
                      <a:noFill/>
                    </a:lnR>
                    <a:lnT>
                      <a:noFill/>
                    </a:lnT>
                    <a:lnB>
                      <a:noFill/>
                    </a:lnB>
                  </a:tcPr>
                </a:tc>
                <a:tc>
                  <a:txBody>
                    <a:bodyPr/>
                    <a:lstStyle/>
                    <a:p>
                      <a:pPr algn="l" fontAlgn="b"/>
                      <a:endParaRPr lang="pt-BR" sz="1600" b="0" i="0" u="none" strike="noStrike">
                        <a:solidFill>
                          <a:srgbClr val="000000"/>
                        </a:solidFill>
                        <a:effectLst/>
                        <a:latin typeface="Calibri Light" panose="020F0302020204030204" pitchFamily="34" charset="0"/>
                      </a:endParaRPr>
                    </a:p>
                  </a:txBody>
                  <a:tcPr marL="8855" marR="8855" marT="8855" marB="0" anchor="b">
                    <a:lnL>
                      <a:noFill/>
                    </a:lnL>
                    <a:lnR>
                      <a:noFill/>
                    </a:lnR>
                    <a:lnT>
                      <a:noFill/>
                    </a:lnT>
                    <a:lnB>
                      <a:noFill/>
                    </a:lnB>
                  </a:tcPr>
                </a:tc>
                <a:tc>
                  <a:txBody>
                    <a:bodyPr/>
                    <a:lstStyle/>
                    <a:p>
                      <a:pPr algn="l" fontAlgn="b"/>
                      <a:endParaRPr lang="pt-BR" sz="1600" b="0" i="0" u="none" strike="noStrike">
                        <a:solidFill>
                          <a:srgbClr val="000000"/>
                        </a:solidFill>
                        <a:effectLst/>
                        <a:latin typeface="Calibri Light" panose="020F0302020204030204" pitchFamily="34" charset="0"/>
                      </a:endParaRPr>
                    </a:p>
                  </a:txBody>
                  <a:tcPr marL="8855" marR="8855" marT="8855" marB="0" anchor="b">
                    <a:lnL>
                      <a:noFill/>
                    </a:lnL>
                    <a:lnR>
                      <a:noFill/>
                    </a:lnR>
                    <a:lnT>
                      <a:noFill/>
                    </a:lnT>
                    <a:lnB>
                      <a:noFill/>
                    </a:lnB>
                  </a:tcPr>
                </a:tc>
                <a:tc>
                  <a:txBody>
                    <a:bodyPr/>
                    <a:lstStyle/>
                    <a:p>
                      <a:pPr algn="l" fontAlgn="b"/>
                      <a:endParaRPr lang="pt-BR" sz="1600" b="0" i="0" u="none" strike="noStrike">
                        <a:solidFill>
                          <a:srgbClr val="000000"/>
                        </a:solidFill>
                        <a:effectLst/>
                        <a:latin typeface="Calibri Light" panose="020F0302020204030204" pitchFamily="34" charset="0"/>
                      </a:endParaRPr>
                    </a:p>
                  </a:txBody>
                  <a:tcPr marL="8855" marR="8855" marT="8855" marB="0" anchor="b">
                    <a:lnL>
                      <a:noFill/>
                    </a:lnL>
                    <a:lnR>
                      <a:noFill/>
                    </a:lnR>
                    <a:lnT>
                      <a:noFill/>
                    </a:lnT>
                    <a:lnB>
                      <a:noFill/>
                    </a:lnB>
                  </a:tcPr>
                </a:tc>
                <a:tc>
                  <a:txBody>
                    <a:bodyPr/>
                    <a:lstStyle/>
                    <a:p>
                      <a:pPr algn="l" fontAlgn="b"/>
                      <a:endParaRPr lang="pt-BR" sz="1600" b="0" i="0" u="none" strike="noStrike" dirty="0">
                        <a:solidFill>
                          <a:srgbClr val="000000"/>
                        </a:solidFill>
                        <a:effectLst/>
                        <a:latin typeface="Calibri Light" panose="020F0302020204030204" pitchFamily="34" charset="0"/>
                      </a:endParaRPr>
                    </a:p>
                  </a:txBody>
                  <a:tcPr marL="8855" marR="8855" marT="8855" marB="0" anchor="b">
                    <a:lnL>
                      <a:noFill/>
                    </a:lnL>
                    <a:lnR>
                      <a:noFill/>
                    </a:lnR>
                    <a:lnT>
                      <a:noFill/>
                    </a:lnT>
                    <a:lnB>
                      <a:noFill/>
                    </a:lnB>
                  </a:tcPr>
                </a:tc>
                <a:tc>
                  <a:txBody>
                    <a:bodyPr/>
                    <a:lstStyle/>
                    <a:p>
                      <a:pPr algn="l" fontAlgn="b"/>
                      <a:endParaRPr lang="pt-BR" sz="1600" b="0" i="0" u="none" strike="noStrike" dirty="0">
                        <a:solidFill>
                          <a:srgbClr val="000000"/>
                        </a:solidFill>
                        <a:effectLst/>
                        <a:latin typeface="Calibri Light" panose="020F0302020204030204" pitchFamily="34" charset="0"/>
                      </a:endParaRPr>
                    </a:p>
                  </a:txBody>
                  <a:tcPr marL="8855" marR="8855" marT="8855" marB="0" anchor="b">
                    <a:lnL>
                      <a:noFill/>
                    </a:lnL>
                    <a:lnR>
                      <a:noFill/>
                    </a:lnR>
                    <a:lnT>
                      <a:noFill/>
                    </a:lnT>
                    <a:lnB>
                      <a:noFill/>
                    </a:lnB>
                  </a:tcPr>
                </a:tc>
              </a:tr>
              <a:tr h="150541">
                <a:tc>
                  <a:txBody>
                    <a:bodyPr/>
                    <a:lstStyle/>
                    <a:p>
                      <a:pPr algn="l" fontAlgn="b"/>
                      <a:r>
                        <a:rPr lang="pt-BR" sz="1400" b="0" i="0" u="none" strike="noStrike" dirty="0">
                          <a:solidFill>
                            <a:srgbClr val="000000"/>
                          </a:solidFill>
                          <a:effectLst/>
                          <a:latin typeface="Calibri Light" panose="020F0302020204030204" pitchFamily="34" charset="0"/>
                        </a:rPr>
                        <a:t>VPL TOTAL</a:t>
                      </a:r>
                    </a:p>
                  </a:txBody>
                  <a:tcPr marL="8855" marR="8855" marT="8855" marB="0" anchor="b">
                    <a:lnL>
                      <a:noFill/>
                    </a:lnL>
                    <a:lnR>
                      <a:noFill/>
                    </a:lnR>
                    <a:lnT>
                      <a:noFill/>
                    </a:lnT>
                    <a:lnB>
                      <a:noFill/>
                    </a:lnB>
                  </a:tcPr>
                </a:tc>
                <a:tc>
                  <a:txBody>
                    <a:bodyPr/>
                    <a:lstStyle/>
                    <a:p>
                      <a:pPr algn="l" fontAlgn="b"/>
                      <a:r>
                        <a:rPr lang="pt-BR" sz="1600" b="0" i="0" u="none" strike="noStrike" dirty="0" smtClean="0">
                          <a:solidFill>
                            <a:srgbClr val="000000"/>
                          </a:solidFill>
                          <a:effectLst/>
                          <a:latin typeface="Calibri Light" panose="020F0302020204030204" pitchFamily="34" charset="0"/>
                        </a:rPr>
                        <a:t>123.917,02 </a:t>
                      </a:r>
                      <a:endParaRPr lang="pt-BR" sz="1600" b="0" i="0" u="none" strike="noStrike" dirty="0">
                        <a:solidFill>
                          <a:srgbClr val="000000"/>
                        </a:solidFill>
                        <a:effectLst/>
                        <a:latin typeface="Calibri Light" panose="020F0302020204030204" pitchFamily="34" charset="0"/>
                      </a:endParaRPr>
                    </a:p>
                  </a:txBody>
                  <a:tcPr marL="8855" marR="8855" marT="8855" marB="0" anchor="b">
                    <a:lnL>
                      <a:noFill/>
                    </a:lnL>
                    <a:lnR>
                      <a:noFill/>
                    </a:lnR>
                    <a:lnT>
                      <a:noFill/>
                    </a:lnT>
                    <a:lnB>
                      <a:noFill/>
                    </a:lnB>
                  </a:tcPr>
                </a:tc>
                <a:tc>
                  <a:txBody>
                    <a:bodyPr/>
                    <a:lstStyle/>
                    <a:p>
                      <a:pPr algn="l" fontAlgn="b"/>
                      <a:endParaRPr lang="pt-BR" sz="1600" b="0" i="0" u="none" strike="noStrike">
                        <a:solidFill>
                          <a:srgbClr val="000000"/>
                        </a:solidFill>
                        <a:effectLst/>
                        <a:latin typeface="Calibri Light" panose="020F0302020204030204" pitchFamily="34" charset="0"/>
                      </a:endParaRPr>
                    </a:p>
                  </a:txBody>
                  <a:tcPr marL="8855" marR="8855" marT="8855" marB="0" anchor="b">
                    <a:lnL>
                      <a:noFill/>
                    </a:lnL>
                    <a:lnR>
                      <a:noFill/>
                    </a:lnR>
                    <a:lnT>
                      <a:noFill/>
                    </a:lnT>
                    <a:lnB>
                      <a:noFill/>
                    </a:lnB>
                  </a:tcPr>
                </a:tc>
                <a:tc>
                  <a:txBody>
                    <a:bodyPr/>
                    <a:lstStyle/>
                    <a:p>
                      <a:pPr algn="l" fontAlgn="b"/>
                      <a:endParaRPr lang="pt-BR" sz="1600" b="0" i="0" u="none" strike="noStrike">
                        <a:solidFill>
                          <a:srgbClr val="000000"/>
                        </a:solidFill>
                        <a:effectLst/>
                        <a:latin typeface="Calibri Light" panose="020F0302020204030204" pitchFamily="34" charset="0"/>
                      </a:endParaRPr>
                    </a:p>
                  </a:txBody>
                  <a:tcPr marL="8855" marR="8855" marT="8855" marB="0" anchor="b">
                    <a:lnL>
                      <a:noFill/>
                    </a:lnL>
                    <a:lnR>
                      <a:noFill/>
                    </a:lnR>
                    <a:lnT>
                      <a:noFill/>
                    </a:lnT>
                    <a:lnB>
                      <a:noFill/>
                    </a:lnB>
                  </a:tcPr>
                </a:tc>
                <a:tc>
                  <a:txBody>
                    <a:bodyPr/>
                    <a:lstStyle/>
                    <a:p>
                      <a:pPr algn="l" fontAlgn="b"/>
                      <a:endParaRPr lang="pt-BR" sz="1600" b="0" i="0" u="none" strike="noStrike" dirty="0">
                        <a:solidFill>
                          <a:srgbClr val="000000"/>
                        </a:solidFill>
                        <a:effectLst/>
                        <a:latin typeface="Calibri Light" panose="020F0302020204030204" pitchFamily="34" charset="0"/>
                      </a:endParaRPr>
                    </a:p>
                  </a:txBody>
                  <a:tcPr marL="8855" marR="8855" marT="8855" marB="0" anchor="b">
                    <a:lnL>
                      <a:noFill/>
                    </a:lnL>
                    <a:lnR>
                      <a:noFill/>
                    </a:lnR>
                    <a:lnT>
                      <a:noFill/>
                    </a:lnT>
                    <a:lnB>
                      <a:noFill/>
                    </a:lnB>
                  </a:tcPr>
                </a:tc>
                <a:tc>
                  <a:txBody>
                    <a:bodyPr/>
                    <a:lstStyle/>
                    <a:p>
                      <a:pPr algn="l" fontAlgn="b"/>
                      <a:endParaRPr lang="pt-BR" sz="1600" b="0" i="0" u="none" strike="noStrike" dirty="0">
                        <a:solidFill>
                          <a:srgbClr val="000000"/>
                        </a:solidFill>
                        <a:effectLst/>
                        <a:latin typeface="Calibri Light" panose="020F0302020204030204" pitchFamily="34" charset="0"/>
                      </a:endParaRPr>
                    </a:p>
                  </a:txBody>
                  <a:tcPr marL="8855" marR="8855" marT="8855" marB="0" anchor="b">
                    <a:lnL>
                      <a:noFill/>
                    </a:lnL>
                    <a:lnR>
                      <a:noFill/>
                    </a:lnR>
                    <a:lnT>
                      <a:noFill/>
                    </a:lnT>
                    <a:lnB>
                      <a:noFill/>
                    </a:lnB>
                  </a:tcPr>
                </a:tc>
                <a:tc>
                  <a:txBody>
                    <a:bodyPr/>
                    <a:lstStyle/>
                    <a:p>
                      <a:pPr algn="l" fontAlgn="b"/>
                      <a:endParaRPr lang="pt-BR" sz="1600" b="0" i="0" u="none" strike="noStrike" dirty="0">
                        <a:solidFill>
                          <a:srgbClr val="000000"/>
                        </a:solidFill>
                        <a:effectLst/>
                        <a:latin typeface="Calibri Light" panose="020F0302020204030204" pitchFamily="34" charset="0"/>
                      </a:endParaRPr>
                    </a:p>
                  </a:txBody>
                  <a:tcPr marL="8855" marR="8855" marT="8855" marB="0" anchor="b">
                    <a:lnL>
                      <a:noFill/>
                    </a:lnL>
                    <a:lnR>
                      <a:noFill/>
                    </a:lnR>
                    <a:lnT>
                      <a:noFill/>
                    </a:lnT>
                    <a:lnB>
                      <a:noFill/>
                    </a:lnB>
                  </a:tcPr>
                </a:tc>
              </a:tr>
            </a:tbl>
          </a:graphicData>
        </a:graphic>
      </p:graphicFrame>
    </p:spTree>
    <p:extLst>
      <p:ext uri="{BB962C8B-B14F-4D97-AF65-F5344CB8AC3E}">
        <p14:creationId xmlns:p14="http://schemas.microsoft.com/office/powerpoint/2010/main" val="2646518075"/>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586854"/>
            <a:ext cx="8966579" cy="6271146"/>
          </a:xfrm>
        </p:spPr>
        <p:txBody>
          <a:bodyPr>
            <a:normAutofit/>
          </a:bodyPr>
          <a:lstStyle/>
          <a:p>
            <a:pPr marL="0" indent="0">
              <a:buNone/>
            </a:pPr>
            <a:endParaRPr lang="pt-BR" sz="3600" dirty="0" smtClean="0"/>
          </a:p>
          <a:p>
            <a:pPr marL="0" indent="0">
              <a:buNone/>
            </a:pPr>
            <a:endParaRPr lang="pt-BR" sz="3600" dirty="0" smtClean="0"/>
          </a:p>
        </p:txBody>
      </p:sp>
      <p:sp>
        <p:nvSpPr>
          <p:cNvPr id="4" name="Título 3"/>
          <p:cNvSpPr txBox="1">
            <a:spLocks/>
          </p:cNvSpPr>
          <p:nvPr/>
        </p:nvSpPr>
        <p:spPr>
          <a:xfrm>
            <a:off x="228600" y="589860"/>
            <a:ext cx="8709338" cy="835226"/>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pt-BR" sz="3600" smtClean="0"/>
              <a:t>Valor Presente Líquido – TIR – Taxa de Desconto</a:t>
            </a:r>
            <a:endParaRPr lang="pt-BR" sz="3600" dirty="0"/>
          </a:p>
        </p:txBody>
      </p:sp>
      <p:graphicFrame>
        <p:nvGraphicFramePr>
          <p:cNvPr id="6" name="Tabela 5"/>
          <p:cNvGraphicFramePr>
            <a:graphicFrameLocks noGrp="1"/>
          </p:cNvGraphicFramePr>
          <p:nvPr>
            <p:extLst>
              <p:ext uri="{D42A27DB-BD31-4B8C-83A1-F6EECF244321}">
                <p14:modId xmlns:p14="http://schemas.microsoft.com/office/powerpoint/2010/main" val="1885343915"/>
              </p:ext>
            </p:extLst>
          </p:nvPr>
        </p:nvGraphicFramePr>
        <p:xfrm>
          <a:off x="95535" y="1529536"/>
          <a:ext cx="8871043" cy="4434535"/>
        </p:xfrm>
        <a:graphic>
          <a:graphicData uri="http://schemas.openxmlformats.org/drawingml/2006/table">
            <a:tbl>
              <a:tblPr/>
              <a:tblGrid>
                <a:gridCol w="2079478"/>
                <a:gridCol w="1542447"/>
                <a:gridCol w="1713071"/>
                <a:gridCol w="261040"/>
                <a:gridCol w="1064553"/>
                <a:gridCol w="1337828"/>
                <a:gridCol w="287345"/>
                <a:gridCol w="120528"/>
                <a:gridCol w="464753"/>
              </a:tblGrid>
              <a:tr h="636491">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ctr"/>
                      <a:r>
                        <a:rPr lang="pt-BR" sz="1600" u="none" strike="noStrike" dirty="0">
                          <a:effectLst/>
                          <a:latin typeface="+mj-lt"/>
                        </a:rPr>
                        <a:t>Anos</a:t>
                      </a:r>
                      <a:endParaRPr lang="pt-BR" sz="1600" b="1" i="0" u="none" strike="noStrike" dirty="0">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ctr"/>
                      <a:r>
                        <a:rPr lang="pt-BR" sz="1600" u="none" strike="noStrike" dirty="0">
                          <a:effectLst/>
                          <a:latin typeface="+mj-lt"/>
                        </a:rPr>
                        <a:t>Fluxo de Caixa</a:t>
                      </a:r>
                      <a:endParaRPr lang="pt-BR" sz="1600" b="1" i="0" u="none" strike="noStrike" dirty="0">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ctr"/>
                      <a:r>
                        <a:rPr lang="pt-BR" sz="1600" u="none" strike="noStrike" dirty="0">
                          <a:effectLst/>
                          <a:latin typeface="+mj-lt"/>
                        </a:rPr>
                        <a:t> Fluxo de Caixa Descontado </a:t>
                      </a:r>
                      <a:endParaRPr lang="pt-BR" sz="1600" b="1" i="0" u="none" strike="noStrike" dirty="0">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pt-BR" sz="1600" b="1" i="0" u="none" strike="noStrike" dirty="0" smtClean="0">
                          <a:effectLst/>
                          <a:latin typeface="+mj-lt"/>
                        </a:rPr>
                        <a:t>=VPL(G5;C5:C9)</a:t>
                      </a:r>
                      <a:endParaRPr lang="pt-BR" sz="1600" b="1" i="0" u="none" strike="noStrike" dirty="0">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dirty="0">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gridSpan="2">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pt-BR" dirty="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hMerge="1">
                  <a:txBody>
                    <a:bodyPr/>
                    <a:lstStyle/>
                    <a:p>
                      <a:pPr algn="l" fontAlgn="ctr"/>
                      <a:endParaRPr lang="pt-BR" sz="1600" b="1" i="0" u="none" strike="noStrike">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58027">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600" u="none" strike="noStrike" dirty="0">
                          <a:effectLst/>
                          <a:latin typeface="+mj-lt"/>
                        </a:rPr>
                        <a:t>0</a:t>
                      </a:r>
                      <a:endParaRPr lang="pt-BR" sz="1600" b="0" i="0" u="none" strike="noStrike" dirty="0">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600" u="none" strike="noStrike" dirty="0">
                          <a:effectLst/>
                          <a:latin typeface="+mj-lt"/>
                        </a:rPr>
                        <a:t>-10.000,00</a:t>
                      </a:r>
                      <a:endParaRPr lang="pt-BR" sz="1600" b="0" i="0" u="none" strike="noStrike" dirty="0">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600" u="none" strike="noStrike" dirty="0" smtClean="0">
                          <a:effectLst/>
                          <a:latin typeface="+mj-lt"/>
                        </a:rPr>
                        <a:t>R$ -10.000,00</a:t>
                      </a:r>
                      <a:endParaRPr lang="pt-BR" sz="1600" b="0" i="0" u="none" strike="noStrike" dirty="0">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a:solidFill>
                          <a:srgbClr val="FF0000"/>
                        </a:solidFill>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r" fontAlgn="ctr"/>
                      <a:r>
                        <a:rPr lang="pt-BR" sz="1600" u="none" strike="noStrike" dirty="0">
                          <a:effectLst/>
                          <a:latin typeface="+mj-lt"/>
                        </a:rPr>
                        <a:t> </a:t>
                      </a:r>
                      <a:r>
                        <a:rPr lang="pt-BR" sz="1600" b="1" u="none" strike="noStrike" dirty="0">
                          <a:effectLst/>
                          <a:latin typeface="+mj-lt"/>
                        </a:rPr>
                        <a:t>VPL </a:t>
                      </a:r>
                      <a:endParaRPr lang="pt-BR" sz="1600" b="1" i="0" u="none" strike="noStrike" dirty="0">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pt-BR" sz="1600" u="none" strike="noStrike" dirty="0">
                          <a:effectLst/>
                          <a:latin typeface="+mj-lt"/>
                        </a:rPr>
                        <a:t>  17.670,43 </a:t>
                      </a:r>
                      <a:endParaRPr lang="pt-BR" sz="1600" b="1" i="0" u="none" strike="noStrike" dirty="0">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dirty="0">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gridSpan="2">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pt-B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hMerge="1">
                  <a:txBody>
                    <a:bodyPr/>
                    <a:lstStyle/>
                    <a:p>
                      <a:pPr algn="l" fontAlgn="ctr"/>
                      <a:endParaRPr lang="pt-BR" sz="1600" b="1" i="0" u="none" strike="noStrike">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636491">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600" u="none" strike="noStrike">
                          <a:effectLst/>
                          <a:latin typeface="+mj-lt"/>
                        </a:rPr>
                        <a:t>1</a:t>
                      </a:r>
                      <a:endParaRPr lang="pt-BR" sz="1600" b="0" i="0" u="none" strike="noStrike">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600" u="none" strike="noStrike" dirty="0">
                          <a:effectLst/>
                          <a:latin typeface="+mj-lt"/>
                        </a:rPr>
                        <a:t>-9.281,43</a:t>
                      </a:r>
                      <a:endParaRPr lang="pt-BR" sz="1600" b="0" i="0" u="none" strike="noStrike" dirty="0">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600" u="none" strike="noStrike" dirty="0" smtClean="0">
                          <a:effectLst/>
                          <a:latin typeface="+mj-lt"/>
                        </a:rPr>
                        <a:t>R$ -8.286,99</a:t>
                      </a:r>
                      <a:endParaRPr lang="pt-BR" sz="1600" b="0" i="0" u="none" strike="noStrike" dirty="0">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r" fontAlgn="ctr"/>
                      <a:r>
                        <a:rPr lang="pt-BR" sz="1600" u="none" strike="noStrike" dirty="0">
                          <a:effectLst/>
                          <a:latin typeface="+mj-lt"/>
                        </a:rPr>
                        <a:t> </a:t>
                      </a:r>
                      <a:r>
                        <a:rPr lang="pt-BR" sz="1600" b="1" u="none" strike="noStrike" dirty="0">
                          <a:effectLst/>
                          <a:latin typeface="+mj-lt"/>
                        </a:rPr>
                        <a:t>Taxa Desc. </a:t>
                      </a:r>
                      <a:endParaRPr lang="pt-BR" sz="1600" b="1" i="0" u="none" strike="noStrike" dirty="0">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r" fontAlgn="ctr"/>
                      <a:r>
                        <a:rPr lang="pt-BR" sz="1600" u="none" strike="noStrike" dirty="0">
                          <a:effectLst/>
                          <a:latin typeface="+mj-lt"/>
                        </a:rPr>
                        <a:t>12,00%</a:t>
                      </a:r>
                      <a:endParaRPr lang="pt-BR" sz="1600" b="1" i="0" u="none" strike="noStrike" dirty="0">
                        <a:solidFill>
                          <a:srgbClr val="FF0000"/>
                        </a:solidFill>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pt-BR" sz="1600" u="none" strike="noStrike" dirty="0">
                          <a:effectLst/>
                          <a:latin typeface="+mj-lt"/>
                        </a:rPr>
                        <a:t>aa</a:t>
                      </a:r>
                      <a:endParaRPr lang="pt-BR" sz="1600" b="1" i="0" u="none" strike="noStrike" dirty="0">
                        <a:solidFill>
                          <a:srgbClr val="FF0000"/>
                        </a:solidFill>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gridSpan="2">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pt-B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hMerge="1">
                  <a:txBody>
                    <a:bodyPr/>
                    <a:lstStyle/>
                    <a:p>
                      <a:pPr algn="l" fontAlgn="ctr"/>
                      <a:endParaRPr lang="pt-BR" sz="1600" b="1" i="0" u="none" strike="noStrike">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58027">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600" u="none" strike="noStrike" dirty="0">
                          <a:effectLst/>
                          <a:latin typeface="+mj-lt"/>
                        </a:rPr>
                        <a:t>2</a:t>
                      </a:r>
                      <a:endParaRPr lang="pt-BR" sz="1600" b="0" i="0" u="none" strike="noStrike" dirty="0">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600" u="none" strike="noStrike">
                          <a:effectLst/>
                          <a:latin typeface="+mj-lt"/>
                        </a:rPr>
                        <a:t>-4.343,08</a:t>
                      </a:r>
                      <a:endParaRPr lang="pt-BR" sz="1600" b="0" i="0" u="none" strike="noStrike">
                        <a:solidFill>
                          <a:srgbClr val="FF0000"/>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600" u="none" strike="noStrike" dirty="0" smtClean="0">
                          <a:effectLst/>
                          <a:latin typeface="+mj-lt"/>
                        </a:rPr>
                        <a:t>R$ -3.462,28</a:t>
                      </a:r>
                      <a:endParaRPr lang="pt-BR" sz="1600" b="0" i="0" u="none" strike="noStrike" dirty="0">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a:solidFill>
                          <a:srgbClr val="FF0000"/>
                        </a:solidFill>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dirty="0">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dirty="0">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gridSpan="2">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pt-BR" dirty="0"/>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hMerge="1">
                  <a:txBody>
                    <a:bodyPr/>
                    <a:lstStyle/>
                    <a:p>
                      <a:pPr algn="l" fontAlgn="ctr"/>
                      <a:endParaRPr lang="pt-BR" sz="1600" b="1" i="0" u="none" strike="noStrike">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58027">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600" u="none" strike="noStrike">
                          <a:effectLst/>
                          <a:latin typeface="+mj-lt"/>
                        </a:rPr>
                        <a:t>3</a:t>
                      </a:r>
                      <a:endParaRPr lang="pt-BR" sz="1600" b="0" i="0" u="none" strike="noStrike">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600" u="none" strike="noStrike" dirty="0">
                          <a:effectLst/>
                          <a:latin typeface="+mj-lt"/>
                        </a:rPr>
                        <a:t>13.633,74</a:t>
                      </a:r>
                      <a:endParaRPr lang="pt-BR" sz="1600" b="0" i="0" u="none" strike="noStrike" dirty="0">
                        <a:solidFill>
                          <a:srgbClr val="FF0000"/>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600" u="none" strike="noStrike" dirty="0" smtClean="0">
                          <a:effectLst/>
                          <a:latin typeface="+mj-lt"/>
                        </a:rPr>
                        <a:t>R$ 9.704,22</a:t>
                      </a:r>
                      <a:endParaRPr lang="pt-BR" sz="1600" b="0" i="0" u="none" strike="noStrike" dirty="0">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dirty="0">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gridSpan="2">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pt-B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hMerge="1">
                  <a:txBody>
                    <a:bodyPr/>
                    <a:lstStyle/>
                    <a:p>
                      <a:pPr algn="l" fontAlgn="ctr"/>
                      <a:endParaRPr lang="pt-BR" sz="1600" b="1" i="0" u="none" strike="noStrike">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4791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600" u="none" strike="noStrike">
                          <a:effectLst/>
                          <a:latin typeface="+mj-lt"/>
                        </a:rPr>
                        <a:t>4</a:t>
                      </a:r>
                      <a:endParaRPr lang="pt-BR" sz="1600" b="0" i="0" u="none" strike="noStrike">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600" u="none" strike="noStrike">
                          <a:effectLst/>
                          <a:latin typeface="+mj-lt"/>
                        </a:rPr>
                        <a:t>14.704,87</a:t>
                      </a:r>
                      <a:endParaRPr lang="pt-BR" sz="1600" b="0" i="0" u="none" strike="noStrike">
                        <a:solidFill>
                          <a:srgbClr val="FF0000"/>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600" u="none" strike="noStrike" dirty="0" smtClean="0">
                          <a:effectLst/>
                          <a:latin typeface="+mj-lt"/>
                        </a:rPr>
                        <a:t>R$ 9.345,21</a:t>
                      </a:r>
                      <a:endParaRPr lang="pt-BR" sz="1600" b="0" i="0" u="none" strike="noStrike" dirty="0">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dirty="0">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gridSpan="5">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pt-BR" sz="1600" u="none" strike="noStrike" dirty="0">
                          <a:effectLst/>
                          <a:latin typeface="+mj-lt"/>
                        </a:rPr>
                        <a:t> Rentabilidade do Investimento </a:t>
                      </a:r>
                      <a:endParaRPr lang="pt-BR" sz="1600" b="1" i="0" u="none" strike="noStrike" dirty="0">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34791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600" u="none" strike="noStrike">
                          <a:effectLst/>
                          <a:latin typeface="+mj-lt"/>
                        </a:rPr>
                        <a:t>5</a:t>
                      </a:r>
                      <a:endParaRPr lang="pt-BR" sz="1600" b="0" i="0" u="none" strike="noStrike">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600" u="none" strike="noStrike">
                          <a:effectLst/>
                          <a:latin typeface="+mj-lt"/>
                        </a:rPr>
                        <a:t>35.899,36</a:t>
                      </a:r>
                      <a:endParaRPr lang="pt-BR" sz="1600" b="0" i="0" u="none" strike="noStrike">
                        <a:solidFill>
                          <a:srgbClr val="FF0000"/>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600" u="none" strike="noStrike" dirty="0" smtClean="0">
                          <a:effectLst/>
                          <a:latin typeface="+mj-lt"/>
                        </a:rPr>
                        <a:t>R$ 20.370,26</a:t>
                      </a:r>
                      <a:endParaRPr lang="pt-BR" sz="1600" b="0" i="0" u="none" strike="noStrike" dirty="0">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r" fontAlgn="ctr"/>
                      <a:r>
                        <a:rPr lang="pt-BR" sz="1600" u="none" strike="noStrike" dirty="0">
                          <a:effectLst/>
                          <a:latin typeface="+mj-lt"/>
                        </a:rPr>
                        <a:t> </a:t>
                      </a:r>
                      <a:r>
                        <a:rPr lang="pt-BR" sz="1600" b="1" u="none" strike="noStrike" dirty="0">
                          <a:effectLst/>
                          <a:latin typeface="+mj-lt"/>
                        </a:rPr>
                        <a:t>TIR </a:t>
                      </a:r>
                      <a:endParaRPr lang="pt-BR" sz="1600" b="1" i="0" u="none" strike="noStrike" dirty="0">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r" fontAlgn="ctr"/>
                      <a:r>
                        <a:rPr lang="pt-BR" sz="1600" b="1" u="none" strike="noStrike" dirty="0">
                          <a:effectLst/>
                          <a:latin typeface="+mj-lt"/>
                        </a:rPr>
                        <a:t>32,39%</a:t>
                      </a:r>
                      <a:endParaRPr lang="pt-BR" sz="1600" b="1" i="0" u="none" strike="noStrike" dirty="0">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gridSpan="2">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r>
                        <a:rPr lang="pt-BR" sz="1600" b="1" u="none" strike="noStrike" dirty="0">
                          <a:effectLst/>
                          <a:latin typeface="+mj-lt"/>
                        </a:rPr>
                        <a:t> aa </a:t>
                      </a:r>
                      <a:endParaRPr lang="pt-BR" sz="1600" b="1" i="0" u="none" strike="noStrike" dirty="0">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hMerge="1">
                  <a:txBody>
                    <a:bodyPr/>
                    <a:lstStyle/>
                    <a:p>
                      <a:endParaRPr lang="pt-B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dirty="0">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r>
              <a:tr h="34791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600" u="none" strike="noStrike">
                          <a:effectLst/>
                          <a:latin typeface="+mj-lt"/>
                        </a:rPr>
                        <a:t> Total </a:t>
                      </a:r>
                      <a:endParaRPr lang="pt-BR" sz="1600" b="1" i="0" u="none" strike="noStrike">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600" u="none" strike="noStrike">
                          <a:effectLst/>
                          <a:latin typeface="+mj-lt"/>
                        </a:rPr>
                        <a:t>40.613,46</a:t>
                      </a:r>
                      <a:endParaRPr lang="pt-BR" sz="1600" b="0" i="0" u="none" strike="noStrike">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600" u="none" strike="noStrike" dirty="0" smtClean="0">
                          <a:effectLst/>
                          <a:latin typeface="+mj-lt"/>
                        </a:rPr>
                        <a:t>R$ 17.670,43</a:t>
                      </a:r>
                      <a:endParaRPr lang="pt-BR" sz="1600" b="0" i="0" u="none" strike="noStrike" dirty="0">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gridSpan="2">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hMerge="1">
                  <a:txBody>
                    <a:bodyPr/>
                    <a:lstStyle/>
                    <a:p>
                      <a:endParaRPr lang="pt-B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dirty="0">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r>
              <a:tr h="347912">
                <a:tc gridSpan="2">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r" fontAlgn="b"/>
                      <a:r>
                        <a:rPr lang="pt-BR" sz="1600" b="1" u="none" strike="noStrike" dirty="0">
                          <a:effectLst/>
                          <a:latin typeface="+mj-lt"/>
                        </a:rPr>
                        <a:t> VP Fluxos Negativos  </a:t>
                      </a:r>
                      <a:endParaRPr lang="pt-BR" sz="1600" b="1" i="0" u="none" strike="noStrike" dirty="0">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hMerge="1">
                  <a:txBody>
                    <a:bodyPr/>
                    <a:lstStyle/>
                    <a:p>
                      <a:pPr algn="ctr" fontAlgn="b"/>
                      <a:endParaRPr lang="pt-BR" sz="1600" b="0" i="0" u="none" strike="noStrike" dirty="0">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600" u="none" strike="noStrike" dirty="0" smtClean="0">
                          <a:effectLst/>
                          <a:latin typeface="+mj-lt"/>
                        </a:rPr>
                        <a:t>R$ -21.749,27</a:t>
                      </a:r>
                      <a:endParaRPr lang="pt-BR" sz="1600" b="0" i="0" u="none" strike="noStrike" dirty="0">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dirty="0">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dirty="0">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gridSpan="2">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hMerge="1">
                  <a:txBody>
                    <a:bodyPr/>
                    <a:lstStyle/>
                    <a:p>
                      <a:endParaRPr lang="pt-B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dirty="0">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r>
              <a:tr h="347912">
                <a:tc gridSpan="2">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r" fontAlgn="b"/>
                      <a:r>
                        <a:rPr lang="pt-BR" sz="1600" b="1" u="none" strike="noStrike" dirty="0">
                          <a:effectLst/>
                          <a:latin typeface="+mj-lt"/>
                        </a:rPr>
                        <a:t> VP Fluxos Positivos </a:t>
                      </a:r>
                      <a:endParaRPr lang="pt-BR" sz="1600" b="1" i="0" u="none" strike="noStrike" dirty="0">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hMerge="1">
                  <a:txBody>
                    <a:bodyPr/>
                    <a:lstStyle/>
                    <a:p>
                      <a:pPr algn="ctr" fontAlgn="b"/>
                      <a:endParaRPr lang="pt-BR" sz="1600" b="0" i="0" u="none" strike="noStrike" dirty="0">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600" u="none" strike="noStrike" dirty="0" smtClean="0">
                          <a:effectLst/>
                          <a:latin typeface="+mj-lt"/>
                        </a:rPr>
                        <a:t>R$ 39.419,70</a:t>
                      </a:r>
                      <a:endParaRPr lang="pt-BR" sz="1600" b="0" i="0" u="none" strike="noStrike" dirty="0">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gridSpan="2">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hMerge="1">
                  <a:txBody>
                    <a:bodyPr/>
                    <a:lstStyle/>
                    <a:p>
                      <a:endParaRPr lang="pt-B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dirty="0">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r>
              <a:tr h="347912">
                <a:tc gridSpan="2">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r" fontAlgn="b"/>
                      <a:r>
                        <a:rPr lang="pt-BR" sz="1600" b="1" u="none" strike="noStrike" dirty="0" smtClean="0">
                          <a:effectLst/>
                          <a:latin typeface="+mj-lt"/>
                        </a:rPr>
                        <a:t>Soma</a:t>
                      </a:r>
                      <a:r>
                        <a:rPr lang="pt-BR" sz="1600" b="1" u="none" strike="noStrike" dirty="0">
                          <a:effectLst/>
                          <a:latin typeface="+mj-lt"/>
                        </a:rPr>
                        <a:t> </a:t>
                      </a:r>
                      <a:endParaRPr lang="pt-BR" sz="1600" b="1" i="0" u="none" strike="noStrike" dirty="0">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hMerge="1">
                  <a:txBody>
                    <a:bodyPr/>
                    <a:lstStyle/>
                    <a:p>
                      <a:pPr algn="ctr" fontAlgn="b"/>
                      <a:endParaRPr lang="pt-BR" sz="1600" b="1" i="0" u="none" strike="noStrike" dirty="0">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600" u="none" strike="noStrike" dirty="0">
                          <a:effectLst/>
                          <a:latin typeface="+mj-lt"/>
                        </a:rPr>
                        <a:t>R$ 17.670,43</a:t>
                      </a:r>
                      <a:endParaRPr lang="pt-BR" sz="1600" b="1" i="0" u="none" strike="noStrike" dirty="0">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dirty="0">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dirty="0">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gridSpan="2">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c hMerge="1">
                  <a:txBody>
                    <a:bodyPr/>
                    <a:lstStyle/>
                    <a:p>
                      <a:endParaRPr lang="pt-B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ctr"/>
                      <a:endParaRPr lang="pt-BR" sz="1600" b="1" i="0" u="none" strike="noStrike" dirty="0">
                        <a:effectLst/>
                        <a:latin typeface="+mj-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7D31">
                        <a:tint val="20000"/>
                      </a:srgbClr>
                    </a:solidFill>
                  </a:tcPr>
                </a:tc>
              </a:tr>
            </a:tbl>
          </a:graphicData>
        </a:graphic>
      </p:graphicFrame>
    </p:spTree>
    <p:extLst>
      <p:ext uri="{BB962C8B-B14F-4D97-AF65-F5344CB8AC3E}">
        <p14:creationId xmlns:p14="http://schemas.microsoft.com/office/powerpoint/2010/main" val="125645297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a:t>
            </a:r>
            <a:r>
              <a:rPr lang="pt-BR" sz="2400" b="1" dirty="0" smtClean="0">
                <a:solidFill>
                  <a:srgbClr val="FF0000"/>
                </a:solidFill>
              </a:rPr>
              <a:t>Unidade geradora de caixa</a:t>
            </a:r>
            <a:endParaRPr lang="pt-BR" sz="2400" b="1" dirty="0">
              <a:solidFill>
                <a:srgbClr val="FF0000"/>
              </a:solidFill>
            </a:endParaRPr>
          </a:p>
        </p:txBody>
      </p:sp>
      <p:sp>
        <p:nvSpPr>
          <p:cNvPr id="3" name="Espaço Reservado para Conteúdo 2"/>
          <p:cNvSpPr>
            <a:spLocks noGrp="1"/>
          </p:cNvSpPr>
          <p:nvPr>
            <p:ph idx="1"/>
          </p:nvPr>
        </p:nvSpPr>
        <p:spPr>
          <a:xfrm>
            <a:off x="0" y="586854"/>
            <a:ext cx="8966579" cy="5704764"/>
          </a:xfrm>
        </p:spPr>
        <p:txBody>
          <a:bodyPr>
            <a:normAutofit fontScale="85000" lnSpcReduction="20000"/>
          </a:bodyPr>
          <a:lstStyle/>
          <a:p>
            <a:r>
              <a:rPr lang="pt-BR" sz="3600" dirty="0" smtClean="0"/>
              <a:t>Preço de transferência interno</a:t>
            </a:r>
          </a:p>
          <a:p>
            <a:pPr marL="0" indent="0">
              <a:buNone/>
            </a:pPr>
            <a:r>
              <a:rPr lang="pt-BR" sz="3600" dirty="0" smtClean="0"/>
              <a:t>Se </a:t>
            </a:r>
            <a:r>
              <a:rPr lang="pt-BR" sz="3600" dirty="0"/>
              <a:t>existir mercado ativo para o produto gerado por um ativo ou grupo de ativos, esse ativo ou grupo de ativos deve ser identificado como unidade geradora de caixa, </a:t>
            </a:r>
            <a:r>
              <a:rPr lang="pt-BR" sz="3600" u="sng" dirty="0"/>
              <a:t>mesmo que alguns ou todos os produtos sejam utilizados internamente</a:t>
            </a:r>
            <a:r>
              <a:rPr lang="pt-BR" sz="3600" dirty="0"/>
              <a:t>. </a:t>
            </a:r>
            <a:endParaRPr lang="pt-BR" sz="3600" dirty="0" smtClean="0"/>
          </a:p>
          <a:p>
            <a:pPr marL="0" indent="0">
              <a:buNone/>
            </a:pPr>
            <a:endParaRPr lang="pt-BR" sz="3600" dirty="0"/>
          </a:p>
          <a:p>
            <a:pPr marL="0" indent="0">
              <a:buNone/>
            </a:pPr>
            <a:r>
              <a:rPr lang="pt-BR" sz="3600" dirty="0" smtClean="0"/>
              <a:t>A </a:t>
            </a:r>
            <a:r>
              <a:rPr lang="pt-BR" sz="3600" dirty="0"/>
              <a:t>entidade deve usar a melhor estimativa da administração em relação aos preços futuros que poderiam ser obtidos em transação entre partes independentes</a:t>
            </a:r>
            <a:r>
              <a:rPr lang="pt-BR" sz="3600" dirty="0" smtClean="0"/>
              <a:t>.</a:t>
            </a:r>
          </a:p>
          <a:p>
            <a:pPr marL="0" indent="0">
              <a:buNone/>
            </a:pPr>
            <a:endParaRPr lang="pt-BR" sz="3600" dirty="0"/>
          </a:p>
          <a:p>
            <a:pPr marL="0" indent="0">
              <a:buNone/>
            </a:pPr>
            <a:r>
              <a:rPr lang="pt-BR" sz="3600" dirty="0" smtClean="0"/>
              <a:t>Mesmo em processo ou </a:t>
            </a:r>
            <a:r>
              <a:rPr lang="pt-BR" sz="3600" dirty="0"/>
              <a:t>produto </a:t>
            </a:r>
            <a:r>
              <a:rPr lang="pt-BR" sz="3600" dirty="0" smtClean="0"/>
              <a:t>intermediário</a:t>
            </a:r>
          </a:p>
          <a:p>
            <a:pPr marL="0" indent="0">
              <a:buNone/>
            </a:pPr>
            <a:endParaRPr lang="pt-BR" sz="3600" dirty="0"/>
          </a:p>
        </p:txBody>
      </p:sp>
    </p:spTree>
    <p:extLst>
      <p:ext uri="{BB962C8B-B14F-4D97-AF65-F5344CB8AC3E}">
        <p14:creationId xmlns:p14="http://schemas.microsoft.com/office/powerpoint/2010/main" val="3572330006"/>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a:t>
            </a:r>
            <a:r>
              <a:rPr lang="pt-BR" sz="2400" b="1" dirty="0" smtClean="0">
                <a:solidFill>
                  <a:srgbClr val="FF0000"/>
                </a:solidFill>
              </a:rPr>
              <a:t>Unidade geradora de caixa</a:t>
            </a:r>
            <a:endParaRPr lang="pt-BR" sz="2400" b="1" dirty="0">
              <a:solidFill>
                <a:srgbClr val="FF0000"/>
              </a:solidFill>
            </a:endParaRPr>
          </a:p>
        </p:txBody>
      </p:sp>
      <p:sp>
        <p:nvSpPr>
          <p:cNvPr id="3" name="Espaço Reservado para Conteúdo 2"/>
          <p:cNvSpPr>
            <a:spLocks noGrp="1"/>
          </p:cNvSpPr>
          <p:nvPr>
            <p:ph idx="1"/>
          </p:nvPr>
        </p:nvSpPr>
        <p:spPr>
          <a:xfrm>
            <a:off x="0" y="586854"/>
            <a:ext cx="8966579" cy="6271146"/>
          </a:xfrm>
        </p:spPr>
        <p:txBody>
          <a:bodyPr>
            <a:normAutofit fontScale="92500" lnSpcReduction="20000"/>
          </a:bodyPr>
          <a:lstStyle/>
          <a:p>
            <a:r>
              <a:rPr lang="pt-BR" sz="3600" b="1" dirty="0"/>
              <a:t>Ativo </a:t>
            </a:r>
            <a:r>
              <a:rPr lang="pt-BR" sz="3600" b="1" dirty="0" smtClean="0"/>
              <a:t>corporativo, </a:t>
            </a:r>
            <a:r>
              <a:rPr lang="pt-BR" sz="3600" dirty="0" smtClean="0"/>
              <a:t>incluem </a:t>
            </a:r>
            <a:r>
              <a:rPr lang="pt-BR" sz="3600" dirty="0"/>
              <a:t>os ativos do grupo ou de departamento ou divisão da entidade, tais como: </a:t>
            </a:r>
            <a:endParaRPr lang="pt-BR" sz="3600" dirty="0" smtClean="0"/>
          </a:p>
          <a:p>
            <a:r>
              <a:rPr lang="pt-BR" sz="3600" u="sng" dirty="0" smtClean="0"/>
              <a:t>Prédio </a:t>
            </a:r>
            <a:r>
              <a:rPr lang="pt-BR" sz="3600" u="sng" dirty="0"/>
              <a:t>da sede</a:t>
            </a:r>
            <a:r>
              <a:rPr lang="pt-BR" sz="3600" dirty="0"/>
              <a:t> ou de divisão da </a:t>
            </a:r>
            <a:r>
              <a:rPr lang="pt-BR" sz="3600" dirty="0" smtClean="0"/>
              <a:t>entidade</a:t>
            </a:r>
          </a:p>
          <a:p>
            <a:r>
              <a:rPr lang="pt-BR" sz="3600" u="sng" dirty="0" smtClean="0"/>
              <a:t>Equipamentos </a:t>
            </a:r>
            <a:r>
              <a:rPr lang="pt-BR" sz="3600" u="sng" dirty="0"/>
              <a:t>de processamento eletrônico de dados</a:t>
            </a:r>
            <a:r>
              <a:rPr lang="pt-BR" sz="3600" dirty="0"/>
              <a:t> </a:t>
            </a:r>
            <a:endParaRPr lang="pt-BR" sz="3600" dirty="0" smtClean="0"/>
          </a:p>
          <a:p>
            <a:r>
              <a:rPr lang="pt-BR" sz="3600" dirty="0" smtClean="0"/>
              <a:t>Centro </a:t>
            </a:r>
            <a:r>
              <a:rPr lang="pt-BR" sz="3600" dirty="0"/>
              <a:t>de </a:t>
            </a:r>
            <a:r>
              <a:rPr lang="pt-BR" sz="3600" dirty="0" smtClean="0"/>
              <a:t>pesquisas</a:t>
            </a:r>
          </a:p>
          <a:p>
            <a:pPr marL="0" indent="0">
              <a:buNone/>
            </a:pPr>
            <a:endParaRPr lang="pt-BR" sz="3600" dirty="0" smtClean="0"/>
          </a:p>
          <a:p>
            <a:pPr marL="0" indent="0">
              <a:buNone/>
            </a:pPr>
            <a:r>
              <a:rPr lang="pt-BR" sz="3600" dirty="0" smtClean="0"/>
              <a:t>As </a:t>
            </a:r>
            <a:r>
              <a:rPr lang="pt-BR" sz="3600" dirty="0"/>
              <a:t>características peculiares dos ativos corporativos são as de que </a:t>
            </a:r>
            <a:r>
              <a:rPr lang="pt-BR" sz="3600" u="sng" dirty="0"/>
              <a:t>não geram entradas</a:t>
            </a:r>
            <a:r>
              <a:rPr lang="pt-BR" sz="3600" dirty="0"/>
              <a:t> de caixa independentemente de outros ativos ou grupo de ativos, e que seu </a:t>
            </a:r>
            <a:r>
              <a:rPr lang="pt-BR" sz="3600" u="sng" dirty="0"/>
              <a:t>valor contábil não</a:t>
            </a:r>
            <a:r>
              <a:rPr lang="pt-BR" sz="3600" dirty="0"/>
              <a:t> pode ser totalmente </a:t>
            </a:r>
            <a:r>
              <a:rPr lang="pt-BR" sz="3600" u="sng" dirty="0"/>
              <a:t>atribuído à unidade geradora de caixa</a:t>
            </a:r>
            <a:r>
              <a:rPr lang="pt-BR" sz="3600" dirty="0"/>
              <a:t> sob revisão</a:t>
            </a:r>
            <a:r>
              <a:rPr lang="pt-BR" sz="3600" dirty="0" smtClean="0"/>
              <a:t>.</a:t>
            </a:r>
          </a:p>
          <a:p>
            <a:pPr marL="0" indent="0">
              <a:buNone/>
            </a:pPr>
            <a:endParaRPr lang="pt-BR" sz="3600" dirty="0" smtClean="0"/>
          </a:p>
        </p:txBody>
      </p:sp>
    </p:spTree>
    <p:extLst>
      <p:ext uri="{BB962C8B-B14F-4D97-AF65-F5344CB8AC3E}">
        <p14:creationId xmlns:p14="http://schemas.microsoft.com/office/powerpoint/2010/main" val="3855346657"/>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Ativo corporativo</a:t>
            </a:r>
          </a:p>
        </p:txBody>
      </p:sp>
      <p:sp>
        <p:nvSpPr>
          <p:cNvPr id="3" name="Espaço Reservado para Conteúdo 2"/>
          <p:cNvSpPr>
            <a:spLocks noGrp="1"/>
          </p:cNvSpPr>
          <p:nvPr>
            <p:ph idx="1"/>
          </p:nvPr>
        </p:nvSpPr>
        <p:spPr>
          <a:xfrm>
            <a:off x="0" y="586854"/>
            <a:ext cx="8966579" cy="5704764"/>
          </a:xfrm>
        </p:spPr>
        <p:txBody>
          <a:bodyPr>
            <a:normAutofit/>
          </a:bodyPr>
          <a:lstStyle/>
          <a:p>
            <a:pPr marL="0" indent="0">
              <a:buNone/>
            </a:pPr>
            <a:r>
              <a:rPr lang="pt-BR" sz="3600" dirty="0"/>
              <a:t>Por não gerarem entradas de caixa, o </a:t>
            </a:r>
            <a:r>
              <a:rPr lang="pt-BR" sz="3600" u="sng" dirty="0"/>
              <a:t>valor recuperável</a:t>
            </a:r>
            <a:r>
              <a:rPr lang="pt-BR" sz="3600" dirty="0"/>
              <a:t> de um ativo corporativo individual </a:t>
            </a:r>
            <a:r>
              <a:rPr lang="pt-BR" sz="3600" b="1" dirty="0"/>
              <a:t>não pode ser determinado.</a:t>
            </a:r>
            <a:endParaRPr lang="pt-BR" sz="3600" dirty="0"/>
          </a:p>
          <a:p>
            <a:pPr marL="0" indent="0">
              <a:buNone/>
            </a:pPr>
            <a:endParaRPr lang="pt-BR" sz="3600" dirty="0" smtClean="0"/>
          </a:p>
          <a:p>
            <a:pPr marL="0" indent="0">
              <a:buNone/>
            </a:pPr>
            <a:r>
              <a:rPr lang="pt-BR" sz="3600" dirty="0" smtClean="0"/>
              <a:t>A </a:t>
            </a:r>
            <a:r>
              <a:rPr lang="pt-BR" sz="3600" dirty="0"/>
              <a:t>menos que a administração tenha decidido </a:t>
            </a:r>
            <a:r>
              <a:rPr lang="pt-BR" sz="3600" u="sng" dirty="0"/>
              <a:t>vender o ativo</a:t>
            </a:r>
            <a:r>
              <a:rPr lang="pt-BR" sz="3600" dirty="0"/>
              <a:t>. </a:t>
            </a:r>
            <a:endParaRPr lang="pt-BR" sz="3600" dirty="0" smtClean="0"/>
          </a:p>
          <a:p>
            <a:pPr marL="0" indent="0">
              <a:buNone/>
            </a:pPr>
            <a:r>
              <a:rPr lang="pt-BR" sz="3600" dirty="0" smtClean="0"/>
              <a:t>Consequentemente</a:t>
            </a:r>
            <a:r>
              <a:rPr lang="pt-BR" sz="3600" dirty="0"/>
              <a:t>, a desvalorização a valor recuperável à unidade geradora de caixa a que o ativo corporativo pertence.</a:t>
            </a:r>
          </a:p>
          <a:p>
            <a:pPr marL="0" indent="0">
              <a:buNone/>
            </a:pPr>
            <a:endParaRPr lang="pt-BR" sz="3600" dirty="0"/>
          </a:p>
        </p:txBody>
      </p:sp>
    </p:spTree>
    <p:extLst>
      <p:ext uri="{BB962C8B-B14F-4D97-AF65-F5344CB8AC3E}">
        <p14:creationId xmlns:p14="http://schemas.microsoft.com/office/powerpoint/2010/main" val="536558597"/>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a:t>
            </a:r>
            <a:r>
              <a:rPr lang="pt-BR" sz="2400" b="1" dirty="0" smtClean="0">
                <a:solidFill>
                  <a:srgbClr val="FF0000"/>
                </a:solidFill>
              </a:rPr>
              <a:t>Unidade geradora de caixa</a:t>
            </a:r>
            <a:endParaRPr lang="pt-BR" sz="2400" b="1" dirty="0">
              <a:solidFill>
                <a:srgbClr val="FF0000"/>
              </a:solidFill>
            </a:endParaRPr>
          </a:p>
        </p:txBody>
      </p:sp>
      <p:sp>
        <p:nvSpPr>
          <p:cNvPr id="3" name="Espaço Reservado para Conteúdo 2"/>
          <p:cNvSpPr>
            <a:spLocks noGrp="1"/>
          </p:cNvSpPr>
          <p:nvPr>
            <p:ph idx="1"/>
          </p:nvPr>
        </p:nvSpPr>
        <p:spPr>
          <a:xfrm>
            <a:off x="0" y="586854"/>
            <a:ext cx="8966579" cy="5704764"/>
          </a:xfrm>
        </p:spPr>
        <p:txBody>
          <a:bodyPr>
            <a:normAutofit/>
          </a:bodyPr>
          <a:lstStyle/>
          <a:p>
            <a:r>
              <a:rPr lang="pt-BR" sz="3600" b="1" dirty="0"/>
              <a:t>Desvalorização em uma unidade geradora de caixa</a:t>
            </a:r>
            <a:endParaRPr lang="pt-BR" sz="3600" dirty="0"/>
          </a:p>
          <a:p>
            <a:pPr marL="0" indent="0">
              <a:buNone/>
            </a:pPr>
            <a:r>
              <a:rPr lang="pt-BR" sz="3600" dirty="0"/>
              <a:t>A perda por desvalorização deve ser reconhecida para a unidade geradora de caixa, se, e somente se, o valor recuperável da unidade (valor justo ajustado e valor em uso) for menor do que o </a:t>
            </a:r>
            <a:r>
              <a:rPr lang="pt-BR" sz="3600" u="sng" dirty="0"/>
              <a:t>valor contábil </a:t>
            </a:r>
            <a:r>
              <a:rPr lang="pt-BR" sz="3600" u="sng" dirty="0" smtClean="0"/>
              <a:t>de </a:t>
            </a:r>
            <a:r>
              <a:rPr lang="pt-BR" sz="3600" u="sng" dirty="0" err="1" smtClean="0"/>
              <a:t>tota</a:t>
            </a:r>
            <a:r>
              <a:rPr lang="pt-BR" sz="3600" u="sng" dirty="0" smtClean="0"/>
              <a:t> a </a:t>
            </a:r>
            <a:r>
              <a:rPr lang="pt-BR" sz="3600" u="sng" dirty="0"/>
              <a:t>unidade.</a:t>
            </a:r>
          </a:p>
          <a:p>
            <a:pPr marL="0" indent="0">
              <a:buNone/>
            </a:pPr>
            <a:endParaRPr lang="pt-BR" sz="3600" dirty="0"/>
          </a:p>
        </p:txBody>
      </p:sp>
    </p:spTree>
    <p:extLst>
      <p:ext uri="{BB962C8B-B14F-4D97-AF65-F5344CB8AC3E}">
        <p14:creationId xmlns:p14="http://schemas.microsoft.com/office/powerpoint/2010/main" val="1389254919"/>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586854"/>
            <a:ext cx="8966579" cy="5704764"/>
          </a:xfrm>
        </p:spPr>
        <p:txBody>
          <a:bodyPr>
            <a:normAutofit/>
          </a:bodyPr>
          <a:lstStyle/>
          <a:p>
            <a:pPr marL="0" indent="0" algn="ctr">
              <a:buNone/>
            </a:pPr>
            <a:endParaRPr lang="pt-BR" sz="3600" b="1" dirty="0" smtClean="0">
              <a:solidFill>
                <a:srgbClr val="FF0000"/>
              </a:solidFill>
            </a:endParaRPr>
          </a:p>
          <a:p>
            <a:pPr marL="0" indent="0" algn="ctr">
              <a:buNone/>
            </a:pPr>
            <a:endParaRPr lang="pt-BR" sz="3600" b="1" dirty="0">
              <a:solidFill>
                <a:srgbClr val="FF0000"/>
              </a:solidFill>
            </a:endParaRPr>
          </a:p>
          <a:p>
            <a:pPr marL="0" indent="0" algn="ctr">
              <a:buNone/>
            </a:pPr>
            <a:endParaRPr lang="pt-BR" sz="3600" b="1" dirty="0" smtClean="0">
              <a:solidFill>
                <a:srgbClr val="FF0000"/>
              </a:solidFill>
            </a:endParaRPr>
          </a:p>
          <a:p>
            <a:pPr marL="0" indent="0" algn="ctr">
              <a:buNone/>
            </a:pPr>
            <a:r>
              <a:rPr lang="pt-BR" sz="3600" b="1" dirty="0" smtClean="0">
                <a:solidFill>
                  <a:srgbClr val="FF0000"/>
                </a:solidFill>
              </a:rPr>
              <a:t>ICPC </a:t>
            </a:r>
            <a:r>
              <a:rPr lang="pt-BR" sz="3600" b="1" dirty="0">
                <a:solidFill>
                  <a:srgbClr val="FF0000"/>
                </a:solidFill>
              </a:rPr>
              <a:t>10 - Interpretação Sobre a Aplicação Inicial ao Ativo Imobilizado</a:t>
            </a:r>
            <a:endParaRPr lang="pt-BR" sz="3600" dirty="0">
              <a:solidFill>
                <a:srgbClr val="FF0000"/>
              </a:solidFill>
            </a:endParaRPr>
          </a:p>
        </p:txBody>
      </p:sp>
    </p:spTree>
    <p:extLst>
      <p:ext uri="{BB962C8B-B14F-4D97-AF65-F5344CB8AC3E}">
        <p14:creationId xmlns:p14="http://schemas.microsoft.com/office/powerpoint/2010/main" val="3054065641"/>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ICPC 10 - Interpretação Sobre a Aplicação Inicial ao Ativo Imobilizado</a:t>
            </a:r>
          </a:p>
        </p:txBody>
      </p:sp>
      <p:sp>
        <p:nvSpPr>
          <p:cNvPr id="3" name="Espaço Reservado para Conteúdo 2"/>
          <p:cNvSpPr>
            <a:spLocks noGrp="1"/>
          </p:cNvSpPr>
          <p:nvPr>
            <p:ph idx="1"/>
          </p:nvPr>
        </p:nvSpPr>
        <p:spPr>
          <a:xfrm>
            <a:off x="0" y="586854"/>
            <a:ext cx="8966579" cy="5704764"/>
          </a:xfrm>
        </p:spPr>
        <p:txBody>
          <a:bodyPr>
            <a:normAutofit/>
          </a:bodyPr>
          <a:lstStyle/>
          <a:p>
            <a:pPr marL="0" indent="0">
              <a:buNone/>
            </a:pPr>
            <a:endParaRPr lang="pt-BR" sz="3600" dirty="0" smtClean="0"/>
          </a:p>
          <a:p>
            <a:pPr marL="0" indent="0">
              <a:buNone/>
            </a:pPr>
            <a:r>
              <a:rPr lang="pt-BR" sz="3600" dirty="0" smtClean="0"/>
              <a:t>Custo do Ativo Imobilizado</a:t>
            </a:r>
          </a:p>
          <a:p>
            <a:pPr marL="0" indent="0">
              <a:buNone/>
            </a:pPr>
            <a:r>
              <a:rPr lang="pt-BR" sz="3600" dirty="0" smtClean="0"/>
              <a:t>Valor residual</a:t>
            </a:r>
          </a:p>
          <a:p>
            <a:pPr marL="0" indent="0">
              <a:buNone/>
            </a:pPr>
            <a:r>
              <a:rPr lang="pt-BR" sz="3600" smtClean="0"/>
              <a:t>Vida útil - Taxa </a:t>
            </a:r>
            <a:r>
              <a:rPr lang="pt-BR" sz="3600" dirty="0" smtClean="0"/>
              <a:t>de depreciação</a:t>
            </a:r>
          </a:p>
          <a:p>
            <a:pPr marL="0" indent="0">
              <a:buNone/>
            </a:pPr>
            <a:r>
              <a:rPr lang="pt-BR" sz="3600" dirty="0" smtClean="0"/>
              <a:t>Valor justo</a:t>
            </a:r>
          </a:p>
          <a:p>
            <a:pPr marL="0" indent="0">
              <a:buNone/>
            </a:pPr>
            <a:r>
              <a:rPr lang="pt-BR" sz="3600" dirty="0" smtClean="0"/>
              <a:t>Valor de uso</a:t>
            </a:r>
          </a:p>
          <a:p>
            <a:pPr marL="0" indent="0">
              <a:buNone/>
            </a:pPr>
            <a:r>
              <a:rPr lang="pt-BR" sz="3600" dirty="0" smtClean="0"/>
              <a:t>Perda por desvalorização (Impairment)</a:t>
            </a:r>
            <a:endParaRPr lang="pt-BR" sz="3600" dirty="0"/>
          </a:p>
        </p:txBody>
      </p:sp>
    </p:spTree>
    <p:extLst>
      <p:ext uri="{BB962C8B-B14F-4D97-AF65-F5344CB8AC3E}">
        <p14:creationId xmlns:p14="http://schemas.microsoft.com/office/powerpoint/2010/main" val="3675719648"/>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ICPC 10 - Interpretação Sobre a Aplicação Inicial ao Ativo Imobilizado</a:t>
            </a:r>
          </a:p>
        </p:txBody>
      </p:sp>
      <p:sp>
        <p:nvSpPr>
          <p:cNvPr id="3" name="Espaço Reservado para Conteúdo 2"/>
          <p:cNvSpPr>
            <a:spLocks noGrp="1"/>
          </p:cNvSpPr>
          <p:nvPr>
            <p:ph idx="1"/>
          </p:nvPr>
        </p:nvSpPr>
        <p:spPr>
          <a:xfrm>
            <a:off x="0" y="586854"/>
            <a:ext cx="8966579" cy="5704764"/>
          </a:xfrm>
        </p:spPr>
        <p:txBody>
          <a:bodyPr>
            <a:normAutofit/>
          </a:bodyPr>
          <a:lstStyle/>
          <a:p>
            <a:r>
              <a:rPr lang="pt-BR" sz="3600" dirty="0"/>
              <a:t>Data para adoção da aplicação inicial:</a:t>
            </a:r>
          </a:p>
          <a:p>
            <a:pPr marL="0" indent="0">
              <a:buNone/>
            </a:pPr>
            <a:r>
              <a:rPr lang="pt-BR" sz="3600" dirty="0"/>
              <a:t>Lei 11.638/2007, </a:t>
            </a:r>
            <a:r>
              <a:rPr lang="pt-BR" sz="3600" dirty="0" smtClean="0"/>
              <a:t>alterações </a:t>
            </a:r>
            <a:r>
              <a:rPr lang="pt-BR" sz="3600" dirty="0"/>
              <a:t>na Lei 6.404/76.</a:t>
            </a:r>
          </a:p>
          <a:p>
            <a:pPr marL="0" indent="0">
              <a:buNone/>
            </a:pPr>
            <a:r>
              <a:rPr lang="pt-BR" sz="3600" dirty="0"/>
              <a:t>O CPC 13 – Adoção inicial da Lei 11.638/07 e MP 449/08 art. 54, determinou um prazo as entidades pudessem providenciar a primeira revisão prevista na Lei da seguinte forma:</a:t>
            </a:r>
          </a:p>
          <a:p>
            <a:pPr marL="0" indent="0">
              <a:buNone/>
            </a:pPr>
            <a:endParaRPr lang="pt-BR" sz="3600" u="sng" dirty="0" smtClean="0"/>
          </a:p>
          <a:p>
            <a:pPr marL="0" indent="0">
              <a:buNone/>
            </a:pPr>
            <a:r>
              <a:rPr lang="pt-BR" sz="3600" u="sng" dirty="0" smtClean="0"/>
              <a:t>Termino </a:t>
            </a:r>
            <a:r>
              <a:rPr lang="pt-BR" sz="3600" u="sng" dirty="0"/>
              <a:t>do exercício que se iniciar a partir de 1 de janeiro de 2009.</a:t>
            </a:r>
            <a:endParaRPr lang="pt-BR" sz="3600" dirty="0"/>
          </a:p>
          <a:p>
            <a:pPr marL="0" indent="0">
              <a:buNone/>
            </a:pPr>
            <a:endParaRPr lang="pt-BR" sz="3600" dirty="0"/>
          </a:p>
        </p:txBody>
      </p:sp>
    </p:spTree>
    <p:extLst>
      <p:ext uri="{BB962C8B-B14F-4D97-AF65-F5344CB8AC3E}">
        <p14:creationId xmlns:p14="http://schemas.microsoft.com/office/powerpoint/2010/main" val="382865120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Impairment</a:t>
            </a:r>
          </a:p>
        </p:txBody>
      </p:sp>
      <p:sp>
        <p:nvSpPr>
          <p:cNvPr id="3" name="Espaço Reservado para Conteúdo 2"/>
          <p:cNvSpPr>
            <a:spLocks noGrp="1"/>
          </p:cNvSpPr>
          <p:nvPr>
            <p:ph idx="1"/>
          </p:nvPr>
        </p:nvSpPr>
        <p:spPr>
          <a:xfrm>
            <a:off x="0" y="586854"/>
            <a:ext cx="8966579" cy="6271146"/>
          </a:xfrm>
        </p:spPr>
        <p:txBody>
          <a:bodyPr>
            <a:normAutofit/>
          </a:bodyPr>
          <a:lstStyle/>
          <a:p>
            <a:pPr marL="0" indent="0">
              <a:buNone/>
            </a:pPr>
            <a:r>
              <a:rPr lang="pt-BR" sz="3600" dirty="0" smtClean="0"/>
              <a:t>Teste de </a:t>
            </a:r>
            <a:r>
              <a:rPr lang="pt-BR" sz="3600" i="1" dirty="0" smtClean="0"/>
              <a:t>Impairment</a:t>
            </a:r>
          </a:p>
          <a:p>
            <a:pPr marL="0" indent="0">
              <a:buNone/>
            </a:pPr>
            <a:endParaRPr lang="pt-BR" sz="3600" dirty="0"/>
          </a:p>
          <a:p>
            <a:pPr marL="0" indent="0">
              <a:buNone/>
            </a:pPr>
            <a:r>
              <a:rPr lang="pt-BR" sz="3600" dirty="0" smtClean="0"/>
              <a:t>Ativos avaliados por </a:t>
            </a:r>
            <a:r>
              <a:rPr lang="pt-BR" sz="3600" u="sng" dirty="0" smtClean="0"/>
              <a:t>valor superior </a:t>
            </a:r>
            <a:r>
              <a:rPr lang="pt-BR" sz="3600" dirty="0" smtClean="0"/>
              <a:t>ao valor recuperável por meio </a:t>
            </a:r>
            <a:r>
              <a:rPr lang="pt-BR" sz="3600" u="sng" dirty="0" smtClean="0"/>
              <a:t>do uso </a:t>
            </a:r>
            <a:r>
              <a:rPr lang="pt-BR" sz="3600" dirty="0" smtClean="0"/>
              <a:t>ou da </a:t>
            </a:r>
            <a:r>
              <a:rPr lang="pt-BR" sz="3600" u="sng" dirty="0" smtClean="0"/>
              <a:t>venda</a:t>
            </a:r>
            <a:r>
              <a:rPr lang="pt-BR" sz="3600" dirty="0" smtClean="0"/>
              <a:t>.</a:t>
            </a:r>
          </a:p>
          <a:p>
            <a:pPr marL="0" indent="0">
              <a:buNone/>
            </a:pPr>
            <a:endParaRPr lang="pt-BR" sz="3600" dirty="0" smtClean="0"/>
          </a:p>
          <a:p>
            <a:pPr marL="0" indent="0">
              <a:buNone/>
            </a:pPr>
            <a:r>
              <a:rPr lang="pt-BR" sz="3600" dirty="0" smtClean="0"/>
              <a:t>Deverá ser reduzido os valores desses Ativos ao seu valor recuperável, reconhecendo no </a:t>
            </a:r>
            <a:r>
              <a:rPr lang="pt-BR" sz="3600" u="sng" dirty="0" smtClean="0"/>
              <a:t>resultado </a:t>
            </a:r>
            <a:r>
              <a:rPr lang="pt-BR" sz="3600" dirty="0" smtClean="0"/>
              <a:t>a </a:t>
            </a:r>
            <a:r>
              <a:rPr lang="pt-BR" sz="3600" u="sng" dirty="0" smtClean="0"/>
              <a:t>perda </a:t>
            </a:r>
            <a:r>
              <a:rPr lang="pt-BR" sz="3600" dirty="0" smtClean="0"/>
              <a:t>referente a essa desvalorização.</a:t>
            </a:r>
          </a:p>
        </p:txBody>
      </p:sp>
    </p:spTree>
    <p:extLst>
      <p:ext uri="{BB962C8B-B14F-4D97-AF65-F5344CB8AC3E}">
        <p14:creationId xmlns:p14="http://schemas.microsoft.com/office/powerpoint/2010/main" val="3202209746"/>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ICPC 10 - Interpretação Sobre a Aplicação Inicial ao Ativo Imobilizado</a:t>
            </a:r>
          </a:p>
        </p:txBody>
      </p:sp>
      <p:sp>
        <p:nvSpPr>
          <p:cNvPr id="3" name="Espaço Reservado para Conteúdo 2"/>
          <p:cNvSpPr>
            <a:spLocks noGrp="1"/>
          </p:cNvSpPr>
          <p:nvPr>
            <p:ph idx="1"/>
          </p:nvPr>
        </p:nvSpPr>
        <p:spPr>
          <a:xfrm>
            <a:off x="0" y="586854"/>
            <a:ext cx="8966579" cy="5704764"/>
          </a:xfrm>
        </p:spPr>
        <p:txBody>
          <a:bodyPr>
            <a:normAutofit/>
          </a:bodyPr>
          <a:lstStyle/>
          <a:p>
            <a:r>
              <a:rPr lang="pt-BR" sz="3600" dirty="0"/>
              <a:t>Data para adoção da aplicação inicial:</a:t>
            </a:r>
          </a:p>
          <a:p>
            <a:pPr marL="0" indent="0">
              <a:buNone/>
            </a:pPr>
            <a:endParaRPr lang="pt-BR" sz="3600" dirty="0" smtClean="0"/>
          </a:p>
          <a:p>
            <a:pPr marL="0" indent="0">
              <a:buNone/>
            </a:pPr>
            <a:r>
              <a:rPr lang="pt-BR" sz="3600" dirty="0" smtClean="0"/>
              <a:t>Item </a:t>
            </a:r>
            <a:r>
              <a:rPr lang="pt-BR" sz="3600" dirty="0"/>
              <a:t>139 do OCPC 02 – Demonstrações Contábeis de 2008, estabeleceu: </a:t>
            </a:r>
          </a:p>
          <a:p>
            <a:endParaRPr lang="pt-BR" sz="3600" u="sng" dirty="0" smtClean="0"/>
          </a:p>
          <a:p>
            <a:pPr marL="0" indent="0">
              <a:buNone/>
            </a:pPr>
            <a:r>
              <a:rPr lang="pt-BR" sz="3600" u="sng" dirty="0" smtClean="0"/>
              <a:t>O </a:t>
            </a:r>
            <a:r>
              <a:rPr lang="pt-BR" sz="3600" u="sng" dirty="0"/>
              <a:t>CPC 27 – Imobilizado, a sua aplicação em 2010.</a:t>
            </a:r>
            <a:endParaRPr lang="pt-BR" sz="3600" dirty="0"/>
          </a:p>
          <a:p>
            <a:pPr marL="0" indent="0">
              <a:buNone/>
            </a:pPr>
            <a:endParaRPr lang="pt-BR" sz="3600" dirty="0"/>
          </a:p>
        </p:txBody>
      </p:sp>
    </p:spTree>
    <p:extLst>
      <p:ext uri="{BB962C8B-B14F-4D97-AF65-F5344CB8AC3E}">
        <p14:creationId xmlns:p14="http://schemas.microsoft.com/office/powerpoint/2010/main" val="3704564630"/>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ICPC 10 - Interpretação Sobre a Aplicação Inicial ao Ativo Imobilizado</a:t>
            </a:r>
          </a:p>
        </p:txBody>
      </p:sp>
      <p:sp>
        <p:nvSpPr>
          <p:cNvPr id="3" name="Espaço Reservado para Conteúdo 2"/>
          <p:cNvSpPr>
            <a:spLocks noGrp="1"/>
          </p:cNvSpPr>
          <p:nvPr>
            <p:ph idx="1"/>
          </p:nvPr>
        </p:nvSpPr>
        <p:spPr>
          <a:xfrm>
            <a:off x="0" y="586854"/>
            <a:ext cx="8966579" cy="5704764"/>
          </a:xfrm>
        </p:spPr>
        <p:txBody>
          <a:bodyPr>
            <a:normAutofit fontScale="85000" lnSpcReduction="20000"/>
          </a:bodyPr>
          <a:lstStyle/>
          <a:p>
            <a:r>
              <a:rPr lang="pt-BR" sz="3600" dirty="0"/>
              <a:t>O CPC 27 – desde 2009, determina:</a:t>
            </a:r>
          </a:p>
          <a:p>
            <a:pPr marL="0" indent="0">
              <a:buNone/>
            </a:pPr>
            <a:r>
              <a:rPr lang="pt-BR" sz="3600" u="sng" dirty="0"/>
              <a:t>Item 51. O valor residual e a vida útil são revisados pelo menos ao final de cada exercício, também para os ajustes ao custo atribuído (</a:t>
            </a:r>
            <a:r>
              <a:rPr lang="pt-BR" sz="3600" u="sng" dirty="0" err="1"/>
              <a:t>deemed</a:t>
            </a:r>
            <a:r>
              <a:rPr lang="pt-BR" sz="3600" u="sng" dirty="0"/>
              <a:t> </a:t>
            </a:r>
            <a:r>
              <a:rPr lang="pt-BR" sz="3600" u="sng" dirty="0" err="1"/>
              <a:t>cost</a:t>
            </a:r>
            <a:r>
              <a:rPr lang="pt-BR" sz="3600" u="sng" dirty="0"/>
              <a:t>) pelo valor justo e em uso, ao final de cada exercício, </a:t>
            </a:r>
            <a:r>
              <a:rPr lang="pt-BR" sz="3600" b="1" u="sng" dirty="0"/>
              <a:t>se, somente se, não forem relevantes</a:t>
            </a:r>
            <a:r>
              <a:rPr lang="pt-BR" sz="3600" u="sng" dirty="0"/>
              <a:t>.</a:t>
            </a:r>
            <a:r>
              <a:rPr lang="pt-BR" sz="3600" dirty="0"/>
              <a:t> Ou;</a:t>
            </a:r>
          </a:p>
          <a:p>
            <a:pPr marL="0" indent="0">
              <a:buNone/>
            </a:pPr>
            <a:r>
              <a:rPr lang="pt-BR" sz="3600" dirty="0"/>
              <a:t> </a:t>
            </a:r>
          </a:p>
          <a:p>
            <a:pPr marL="0" indent="0">
              <a:buNone/>
            </a:pPr>
            <a:r>
              <a:rPr lang="pt-BR" sz="3600" u="sng" dirty="0"/>
              <a:t>CPC 13, item 24 – os possíveis efeitos da aplicação do custo atribuído (</a:t>
            </a:r>
            <a:r>
              <a:rPr lang="pt-BR" sz="3600" u="sng" dirty="0" err="1"/>
              <a:t>deemend</a:t>
            </a:r>
            <a:r>
              <a:rPr lang="pt-BR" sz="3600" u="sng" dirty="0"/>
              <a:t> </a:t>
            </a:r>
            <a:r>
              <a:rPr lang="pt-BR" sz="3600" u="sng" dirty="0" err="1"/>
              <a:t>cost</a:t>
            </a:r>
            <a:r>
              <a:rPr lang="pt-BR" sz="3600" u="sng" dirty="0"/>
              <a:t>) inicial apurados, devem ser contabilizados na abertura do primeiro exercício social em que se aplica o CPC 27.</a:t>
            </a:r>
            <a:r>
              <a:rPr lang="pt-BR" sz="3600" dirty="0"/>
              <a:t> Não sendo admitido revisões da opção em períodos subsequentes ao da adoção inicial.</a:t>
            </a:r>
          </a:p>
          <a:p>
            <a:pPr marL="0" indent="0">
              <a:buNone/>
            </a:pPr>
            <a:endParaRPr lang="pt-BR" sz="3600" dirty="0"/>
          </a:p>
        </p:txBody>
      </p:sp>
    </p:spTree>
    <p:extLst>
      <p:ext uri="{BB962C8B-B14F-4D97-AF65-F5344CB8AC3E}">
        <p14:creationId xmlns:p14="http://schemas.microsoft.com/office/powerpoint/2010/main" val="638058783"/>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ICPC 10 - Interpretação Sobre a Aplicação Inicial ao Ativo Imobilizado</a:t>
            </a:r>
          </a:p>
        </p:txBody>
      </p:sp>
      <p:sp>
        <p:nvSpPr>
          <p:cNvPr id="3" name="Espaço Reservado para Conteúdo 2"/>
          <p:cNvSpPr>
            <a:spLocks noGrp="1"/>
          </p:cNvSpPr>
          <p:nvPr>
            <p:ph idx="1"/>
          </p:nvPr>
        </p:nvSpPr>
        <p:spPr>
          <a:xfrm>
            <a:off x="0" y="586854"/>
            <a:ext cx="8966579" cy="5704764"/>
          </a:xfrm>
        </p:spPr>
        <p:txBody>
          <a:bodyPr>
            <a:normAutofit/>
          </a:bodyPr>
          <a:lstStyle/>
          <a:p>
            <a:pPr marL="0" indent="0">
              <a:buNone/>
            </a:pPr>
            <a:r>
              <a:rPr lang="pt-BR" sz="3600" u="sng" dirty="0"/>
              <a:t>CPC 13, item 24 – os possíveis efeitos da aplicação do custo atribuído (</a:t>
            </a:r>
            <a:r>
              <a:rPr lang="pt-BR" sz="3600" u="sng" dirty="0" err="1"/>
              <a:t>deemend</a:t>
            </a:r>
            <a:r>
              <a:rPr lang="pt-BR" sz="3600" u="sng" dirty="0"/>
              <a:t> </a:t>
            </a:r>
            <a:r>
              <a:rPr lang="pt-BR" sz="3600" u="sng" dirty="0" err="1"/>
              <a:t>cost</a:t>
            </a:r>
            <a:r>
              <a:rPr lang="pt-BR" sz="3600" u="sng" dirty="0"/>
              <a:t>) inicial apurados, devem ser contabilizados na abertura do primeiro exercício social em que se aplica o CPC 27.</a:t>
            </a:r>
            <a:r>
              <a:rPr lang="pt-BR" sz="3600" dirty="0"/>
              <a:t> Não sendo admitido revisões da opção em períodos subsequentes ao da adoção inicial.</a:t>
            </a:r>
          </a:p>
          <a:p>
            <a:pPr marL="0" indent="0">
              <a:buNone/>
            </a:pPr>
            <a:endParaRPr lang="pt-BR" sz="3600" dirty="0"/>
          </a:p>
        </p:txBody>
      </p:sp>
    </p:spTree>
    <p:extLst>
      <p:ext uri="{BB962C8B-B14F-4D97-AF65-F5344CB8AC3E}">
        <p14:creationId xmlns:p14="http://schemas.microsoft.com/office/powerpoint/2010/main" val="1063444323"/>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ICPC 10 - Interpretação Sobre a Aplicação Inicial ao Ativo Imobilizado</a:t>
            </a:r>
          </a:p>
        </p:txBody>
      </p:sp>
      <p:sp>
        <p:nvSpPr>
          <p:cNvPr id="3" name="Espaço Reservado para Conteúdo 2"/>
          <p:cNvSpPr>
            <a:spLocks noGrp="1"/>
          </p:cNvSpPr>
          <p:nvPr>
            <p:ph idx="1"/>
          </p:nvPr>
        </p:nvSpPr>
        <p:spPr>
          <a:xfrm>
            <a:off x="0" y="586854"/>
            <a:ext cx="8966579" cy="5704764"/>
          </a:xfrm>
        </p:spPr>
        <p:txBody>
          <a:bodyPr>
            <a:normAutofit fontScale="85000" lnSpcReduction="20000"/>
          </a:bodyPr>
          <a:lstStyle/>
          <a:p>
            <a:pPr marL="0" indent="0">
              <a:buNone/>
            </a:pPr>
            <a:r>
              <a:rPr lang="pt-BR" sz="3600" dirty="0"/>
              <a:t>Admitido como Custo Atribuído o valor justo para o imobilizado</a:t>
            </a:r>
            <a:r>
              <a:rPr lang="pt-BR" sz="3600" dirty="0" smtClean="0"/>
              <a:t>:</a:t>
            </a:r>
          </a:p>
          <a:p>
            <a:pPr marL="0" indent="0">
              <a:buNone/>
            </a:pPr>
            <a:endParaRPr lang="pt-BR" sz="3600" dirty="0"/>
          </a:p>
          <a:p>
            <a:pPr lvl="0"/>
            <a:r>
              <a:rPr lang="pt-BR" sz="3600" dirty="0"/>
              <a:t>Bens ou conjunto de bens de valor contábil inferior ou superior ao seu valor justo.</a:t>
            </a:r>
          </a:p>
          <a:p>
            <a:pPr lvl="0"/>
            <a:r>
              <a:rPr lang="pt-BR" sz="3600" dirty="0"/>
              <a:t>Custo de manutenção pode determinar, de certa forma, a opção a um valor justo.</a:t>
            </a:r>
          </a:p>
          <a:p>
            <a:pPr lvl="0"/>
            <a:r>
              <a:rPr lang="pt-BR" sz="3600" dirty="0"/>
              <a:t>Período de tempo entre a data de aquisição e o atual, desvalorizado pela moeda</a:t>
            </a:r>
          </a:p>
          <a:p>
            <a:pPr lvl="0"/>
            <a:r>
              <a:rPr lang="pt-BR" sz="3600" dirty="0"/>
              <a:t>Condições de sua utilização e evolução tecnológica.</a:t>
            </a:r>
          </a:p>
          <a:p>
            <a:pPr lvl="0"/>
            <a:r>
              <a:rPr lang="pt-BR" sz="3600" dirty="0"/>
              <a:t>Falta de prática em estimar o valor residual e vida útil do bem</a:t>
            </a:r>
          </a:p>
          <a:p>
            <a:pPr marL="0" indent="0">
              <a:buNone/>
            </a:pPr>
            <a:endParaRPr lang="pt-BR" sz="3600" dirty="0"/>
          </a:p>
        </p:txBody>
      </p:sp>
    </p:spTree>
    <p:extLst>
      <p:ext uri="{BB962C8B-B14F-4D97-AF65-F5344CB8AC3E}">
        <p14:creationId xmlns:p14="http://schemas.microsoft.com/office/powerpoint/2010/main" val="1790698503"/>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ICPC 10 - Interpretação Sobre a Aplicação Inicial ao Ativo Imobilizado</a:t>
            </a:r>
          </a:p>
        </p:txBody>
      </p:sp>
      <p:sp>
        <p:nvSpPr>
          <p:cNvPr id="3" name="Espaço Reservado para Conteúdo 2"/>
          <p:cNvSpPr>
            <a:spLocks noGrp="1"/>
          </p:cNvSpPr>
          <p:nvPr>
            <p:ph idx="1"/>
          </p:nvPr>
        </p:nvSpPr>
        <p:spPr>
          <a:xfrm>
            <a:off x="0" y="586854"/>
            <a:ext cx="8966579" cy="5704764"/>
          </a:xfrm>
        </p:spPr>
        <p:txBody>
          <a:bodyPr>
            <a:normAutofit/>
          </a:bodyPr>
          <a:lstStyle/>
          <a:p>
            <a:pPr marL="0" indent="0">
              <a:buNone/>
            </a:pPr>
            <a:r>
              <a:rPr lang="pt-BR" sz="3600" dirty="0"/>
              <a:t>Contrapartida a conta do </a:t>
            </a:r>
            <a:r>
              <a:rPr lang="pt-BR" sz="3600" u="sng" dirty="0"/>
              <a:t>patrimônio líquido denominada de Ajustes de Avaliação Patrimonial</a:t>
            </a:r>
            <a:r>
              <a:rPr lang="pt-BR" sz="3600" dirty="0"/>
              <a:t>, conforme CPC 23 – Políticas Contábeis, Mudança de Estimativa e Retificação de Erro. </a:t>
            </a:r>
            <a:endParaRPr lang="pt-BR" sz="3600" dirty="0" smtClean="0"/>
          </a:p>
          <a:p>
            <a:pPr marL="0" indent="0">
              <a:buNone/>
            </a:pPr>
            <a:endParaRPr lang="pt-BR" sz="3600" dirty="0"/>
          </a:p>
          <a:p>
            <a:pPr marL="0" indent="0">
              <a:buNone/>
            </a:pPr>
            <a:r>
              <a:rPr lang="pt-BR" sz="3600" dirty="0" smtClean="0"/>
              <a:t>Depende </a:t>
            </a:r>
            <a:r>
              <a:rPr lang="pt-BR" sz="3600" dirty="0"/>
              <a:t>do julgamento da administração e aprovação em assembleia.</a:t>
            </a:r>
          </a:p>
        </p:txBody>
      </p:sp>
    </p:spTree>
    <p:extLst>
      <p:ext uri="{BB962C8B-B14F-4D97-AF65-F5344CB8AC3E}">
        <p14:creationId xmlns:p14="http://schemas.microsoft.com/office/powerpoint/2010/main" val="2659541606"/>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ICPC 10 - Interpretação Sobre a Aplicação Inicial ao Ativo Imobilizado</a:t>
            </a:r>
          </a:p>
        </p:txBody>
      </p:sp>
      <p:sp>
        <p:nvSpPr>
          <p:cNvPr id="3" name="Espaço Reservado para Conteúdo 2"/>
          <p:cNvSpPr>
            <a:spLocks noGrp="1"/>
          </p:cNvSpPr>
          <p:nvPr>
            <p:ph idx="1"/>
          </p:nvPr>
        </p:nvSpPr>
        <p:spPr>
          <a:xfrm>
            <a:off x="0" y="586854"/>
            <a:ext cx="8966579" cy="5704764"/>
          </a:xfrm>
        </p:spPr>
        <p:txBody>
          <a:bodyPr>
            <a:normAutofit/>
          </a:bodyPr>
          <a:lstStyle/>
          <a:p>
            <a:pPr marL="0" indent="0">
              <a:buNone/>
            </a:pPr>
            <a:endParaRPr lang="pt-BR" sz="3600" b="1" dirty="0" smtClean="0"/>
          </a:p>
          <a:p>
            <a:pPr marL="0" indent="0">
              <a:buNone/>
            </a:pPr>
            <a:r>
              <a:rPr lang="pt-BR" sz="3600" b="1" dirty="0" smtClean="0"/>
              <a:t>Revisão </a:t>
            </a:r>
            <a:r>
              <a:rPr lang="pt-BR" sz="3600" b="1" dirty="0"/>
              <a:t>inicial das vidas úteis</a:t>
            </a:r>
            <a:r>
              <a:rPr lang="pt-BR" sz="3600" dirty="0"/>
              <a:t> – Alteração a partir da data da revisão e seu ajuste será tratado como mudança de estimativa, sendo o reflexo somente na depreciação no resultado do exercício, anterior à data da revisão não serão recalculados. </a:t>
            </a:r>
          </a:p>
        </p:txBody>
      </p:sp>
    </p:spTree>
    <p:extLst>
      <p:ext uri="{BB962C8B-B14F-4D97-AF65-F5344CB8AC3E}">
        <p14:creationId xmlns:p14="http://schemas.microsoft.com/office/powerpoint/2010/main" val="1448318136"/>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ICPC 10 - Interpretação Sobre a Aplicação Inicial ao Ativo Imobilizado</a:t>
            </a:r>
          </a:p>
        </p:txBody>
      </p:sp>
      <p:sp>
        <p:nvSpPr>
          <p:cNvPr id="3" name="Espaço Reservado para Conteúdo 2"/>
          <p:cNvSpPr>
            <a:spLocks noGrp="1"/>
          </p:cNvSpPr>
          <p:nvPr>
            <p:ph idx="1"/>
          </p:nvPr>
        </p:nvSpPr>
        <p:spPr>
          <a:xfrm>
            <a:off x="0" y="586854"/>
            <a:ext cx="8966579" cy="5704764"/>
          </a:xfrm>
        </p:spPr>
        <p:txBody>
          <a:bodyPr>
            <a:normAutofit/>
          </a:bodyPr>
          <a:lstStyle/>
          <a:p>
            <a:pPr marL="0" indent="0">
              <a:buNone/>
            </a:pPr>
            <a:r>
              <a:rPr lang="pt-BR" sz="3600" b="1" dirty="0"/>
              <a:t>Avaliadores, laudos de avaliação e </a:t>
            </a:r>
            <a:r>
              <a:rPr lang="pt-BR" sz="3600" b="1" dirty="0" smtClean="0"/>
              <a:t>aprovação</a:t>
            </a:r>
          </a:p>
          <a:p>
            <a:pPr marL="0" indent="0">
              <a:buNone/>
            </a:pPr>
            <a:endParaRPr lang="pt-BR" sz="3600" b="1" dirty="0" smtClean="0"/>
          </a:p>
          <a:p>
            <a:r>
              <a:rPr lang="pt-BR" sz="3600" dirty="0" smtClean="0"/>
              <a:t>Para </a:t>
            </a:r>
            <a:r>
              <a:rPr lang="pt-BR" sz="3600" dirty="0"/>
              <a:t>fins de </a:t>
            </a:r>
            <a:r>
              <a:rPr lang="pt-BR" sz="3600" dirty="0" smtClean="0"/>
              <a:t>identificação:</a:t>
            </a:r>
          </a:p>
          <a:p>
            <a:pPr lvl="1"/>
            <a:r>
              <a:rPr lang="pt-BR" dirty="0" smtClean="0"/>
              <a:t>do </a:t>
            </a:r>
            <a:r>
              <a:rPr lang="pt-BR" dirty="0"/>
              <a:t>valor justo dos ativos </a:t>
            </a:r>
            <a:r>
              <a:rPr lang="pt-BR" dirty="0" smtClean="0"/>
              <a:t>imobilizados</a:t>
            </a:r>
          </a:p>
          <a:p>
            <a:pPr lvl="1"/>
            <a:r>
              <a:rPr lang="pt-BR" dirty="0" smtClean="0"/>
              <a:t>da </a:t>
            </a:r>
            <a:r>
              <a:rPr lang="pt-BR" dirty="0"/>
              <a:t>vida útil </a:t>
            </a:r>
            <a:r>
              <a:rPr lang="pt-BR" dirty="0" smtClean="0"/>
              <a:t>econômica</a:t>
            </a:r>
          </a:p>
          <a:p>
            <a:pPr lvl="1"/>
            <a:r>
              <a:rPr lang="pt-BR" dirty="0" smtClean="0"/>
              <a:t>e </a:t>
            </a:r>
            <a:r>
              <a:rPr lang="pt-BR" dirty="0"/>
              <a:t>do valor residual dos ativos imobilizados</a:t>
            </a:r>
            <a:r>
              <a:rPr lang="pt-BR" dirty="0" smtClean="0"/>
              <a:t>.</a:t>
            </a:r>
          </a:p>
          <a:p>
            <a:pPr marL="457200" lvl="1" indent="0">
              <a:buNone/>
            </a:pPr>
            <a:endParaRPr lang="pt-BR" dirty="0" smtClean="0"/>
          </a:p>
          <a:p>
            <a:pPr marL="457200" lvl="1" indent="0">
              <a:buNone/>
            </a:pPr>
            <a:r>
              <a:rPr lang="pt-BR" dirty="0" smtClean="0"/>
              <a:t>Poderão </a:t>
            </a:r>
            <a:r>
              <a:rPr lang="pt-BR" dirty="0"/>
              <a:t>consideram-se avaliadores, aqueles especialistas que tenham experiência, competência profissional, objetividade e conhecimento técnico dos bens. </a:t>
            </a:r>
          </a:p>
        </p:txBody>
      </p:sp>
    </p:spTree>
    <p:extLst>
      <p:ext uri="{BB962C8B-B14F-4D97-AF65-F5344CB8AC3E}">
        <p14:creationId xmlns:p14="http://schemas.microsoft.com/office/powerpoint/2010/main" val="1933719665"/>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ICPC 10 - Interpretação Sobre a Aplicação Inicial ao Ativo Imobilizado</a:t>
            </a:r>
          </a:p>
        </p:txBody>
      </p:sp>
      <p:sp>
        <p:nvSpPr>
          <p:cNvPr id="3" name="Espaço Reservado para Conteúdo 2"/>
          <p:cNvSpPr>
            <a:spLocks noGrp="1"/>
          </p:cNvSpPr>
          <p:nvPr>
            <p:ph idx="1"/>
          </p:nvPr>
        </p:nvSpPr>
        <p:spPr>
          <a:xfrm>
            <a:off x="0" y="586854"/>
            <a:ext cx="8966579" cy="5704764"/>
          </a:xfrm>
        </p:spPr>
        <p:txBody>
          <a:bodyPr>
            <a:normAutofit fontScale="92500" lnSpcReduction="10000"/>
          </a:bodyPr>
          <a:lstStyle/>
          <a:p>
            <a:pPr marL="0" indent="0">
              <a:buNone/>
            </a:pPr>
            <a:r>
              <a:rPr lang="pt-BR" sz="3600" b="1" dirty="0"/>
              <a:t>Avaliadores, laudos de avaliação e aprovação</a:t>
            </a:r>
          </a:p>
          <a:p>
            <a:pPr marL="0" indent="0">
              <a:buNone/>
            </a:pPr>
            <a:endParaRPr lang="pt-BR" sz="3600" dirty="0" smtClean="0"/>
          </a:p>
          <a:p>
            <a:pPr marL="0" indent="0">
              <a:buNone/>
            </a:pPr>
            <a:r>
              <a:rPr lang="pt-BR" sz="3600" dirty="0" smtClean="0"/>
              <a:t>Para </a:t>
            </a:r>
            <a:r>
              <a:rPr lang="pt-BR" sz="3600" dirty="0"/>
              <a:t>realizar seus trabalhos, os avaliadores devem conhecer ou buscar conhecimento a respeito de sua utilização, bem como das mudanças tecnológicas e do ambiente econômico onde ele opera, considerando o planejamento e outras peculiaridades do negócio da entidade. </a:t>
            </a:r>
            <a:endParaRPr lang="pt-BR" sz="3600" dirty="0" smtClean="0"/>
          </a:p>
          <a:p>
            <a:pPr marL="0" indent="0">
              <a:buNone/>
            </a:pPr>
            <a:endParaRPr lang="pt-BR" sz="3600" dirty="0"/>
          </a:p>
          <a:p>
            <a:pPr marL="0" indent="0">
              <a:buNone/>
            </a:pPr>
            <a:r>
              <a:rPr lang="pt-BR" sz="3600" dirty="0" smtClean="0"/>
              <a:t>Nesse </a:t>
            </a:r>
            <a:r>
              <a:rPr lang="pt-BR" sz="3600" dirty="0"/>
              <a:t>contexto, a avaliação pode ser efetuada por avaliadores internos ou externos à entidade.</a:t>
            </a:r>
          </a:p>
          <a:p>
            <a:pPr marL="0" indent="0">
              <a:buNone/>
            </a:pPr>
            <a:endParaRPr lang="pt-BR" sz="3600" dirty="0"/>
          </a:p>
        </p:txBody>
      </p:sp>
    </p:spTree>
    <p:extLst>
      <p:ext uri="{BB962C8B-B14F-4D97-AF65-F5344CB8AC3E}">
        <p14:creationId xmlns:p14="http://schemas.microsoft.com/office/powerpoint/2010/main" val="3152234514"/>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ICPC 10 - Interpretação Sobre a Aplicação Inicial ao Ativo Imobilizado</a:t>
            </a:r>
          </a:p>
        </p:txBody>
      </p:sp>
      <p:sp>
        <p:nvSpPr>
          <p:cNvPr id="3" name="Espaço Reservado para Conteúdo 2"/>
          <p:cNvSpPr>
            <a:spLocks noGrp="1"/>
          </p:cNvSpPr>
          <p:nvPr>
            <p:ph idx="1"/>
          </p:nvPr>
        </p:nvSpPr>
        <p:spPr>
          <a:xfrm>
            <a:off x="0" y="586854"/>
            <a:ext cx="8966579" cy="5704764"/>
          </a:xfrm>
        </p:spPr>
        <p:txBody>
          <a:bodyPr>
            <a:normAutofit fontScale="85000" lnSpcReduction="10000"/>
          </a:bodyPr>
          <a:lstStyle/>
          <a:p>
            <a:pPr marL="0" indent="0">
              <a:buNone/>
            </a:pPr>
            <a:r>
              <a:rPr lang="pt-BR" sz="3600" b="1" dirty="0" smtClean="0"/>
              <a:t>Relatório </a:t>
            </a:r>
            <a:r>
              <a:rPr lang="pt-BR" sz="3600" b="1" dirty="0"/>
              <a:t>de avaliação </a:t>
            </a:r>
            <a:r>
              <a:rPr lang="pt-BR" sz="3600" b="1" dirty="0" smtClean="0"/>
              <a:t>fundamentado</a:t>
            </a:r>
          </a:p>
          <a:p>
            <a:r>
              <a:rPr lang="pt-BR" sz="3600" dirty="0" smtClean="0"/>
              <a:t>Critérios </a:t>
            </a:r>
            <a:r>
              <a:rPr lang="pt-BR" sz="3600" dirty="0"/>
              <a:t>de </a:t>
            </a:r>
            <a:r>
              <a:rPr lang="pt-BR" sz="3600" dirty="0" smtClean="0"/>
              <a:t>avaliação </a:t>
            </a:r>
            <a:r>
              <a:rPr lang="pt-BR" sz="3600" dirty="0"/>
              <a:t>e </a:t>
            </a:r>
            <a:r>
              <a:rPr lang="pt-BR" sz="3600" dirty="0" smtClean="0"/>
              <a:t>elementos </a:t>
            </a:r>
            <a:r>
              <a:rPr lang="pt-BR" sz="3600" dirty="0"/>
              <a:t>de comparação adotados, tais como: </a:t>
            </a:r>
          </a:p>
          <a:p>
            <a:pPr marL="971550" lvl="1" indent="-514350">
              <a:buFont typeface="+mj-lt"/>
              <a:buAutoNum type="arabicPeriod"/>
            </a:pPr>
            <a:r>
              <a:rPr lang="pt-BR" dirty="0" smtClean="0"/>
              <a:t>antecedentes </a:t>
            </a:r>
            <a:r>
              <a:rPr lang="pt-BR" dirty="0"/>
              <a:t>internos</a:t>
            </a:r>
            <a:r>
              <a:rPr lang="pt-BR" dirty="0" smtClean="0"/>
              <a:t>:</a:t>
            </a:r>
          </a:p>
          <a:p>
            <a:pPr marL="1371600" lvl="2" indent="-457200">
              <a:buFont typeface="+mj-lt"/>
              <a:buAutoNum type="arabicPeriod"/>
            </a:pPr>
            <a:r>
              <a:rPr lang="pt-BR" dirty="0" smtClean="0"/>
              <a:t>investimentos </a:t>
            </a:r>
            <a:r>
              <a:rPr lang="pt-BR" dirty="0"/>
              <a:t>em substituições dos </a:t>
            </a:r>
            <a:r>
              <a:rPr lang="pt-BR" dirty="0" smtClean="0"/>
              <a:t>bens</a:t>
            </a:r>
          </a:p>
          <a:p>
            <a:pPr marL="1371600" lvl="2" indent="-457200">
              <a:buFont typeface="+mj-lt"/>
              <a:buAutoNum type="arabicPeriod"/>
            </a:pPr>
            <a:r>
              <a:rPr lang="pt-BR" dirty="0" smtClean="0"/>
              <a:t>informações </a:t>
            </a:r>
            <a:r>
              <a:rPr lang="pt-BR" dirty="0"/>
              <a:t>relacionadas à sobrevivência dos </a:t>
            </a:r>
            <a:r>
              <a:rPr lang="pt-BR" dirty="0" smtClean="0"/>
              <a:t>ativos</a:t>
            </a:r>
          </a:p>
          <a:p>
            <a:pPr marL="1371600" lvl="2" indent="-457200">
              <a:buFont typeface="+mj-lt"/>
              <a:buAutoNum type="arabicPeriod"/>
            </a:pPr>
            <a:r>
              <a:rPr lang="pt-BR" dirty="0" smtClean="0"/>
              <a:t>informações contábeis</a:t>
            </a:r>
          </a:p>
          <a:p>
            <a:pPr marL="1371600" lvl="2" indent="-457200">
              <a:buFont typeface="+mj-lt"/>
              <a:buAutoNum type="arabicPeriod"/>
            </a:pPr>
            <a:r>
              <a:rPr lang="pt-BR" dirty="0" smtClean="0"/>
              <a:t>especificações técnicas</a:t>
            </a:r>
          </a:p>
          <a:p>
            <a:pPr marL="1371600" lvl="2" indent="-457200">
              <a:buFont typeface="+mj-lt"/>
              <a:buAutoNum type="arabicPeriod"/>
            </a:pPr>
            <a:r>
              <a:rPr lang="pt-BR" dirty="0" smtClean="0"/>
              <a:t>inventários </a:t>
            </a:r>
            <a:r>
              <a:rPr lang="pt-BR" dirty="0"/>
              <a:t>físicos existentes; </a:t>
            </a:r>
          </a:p>
          <a:p>
            <a:pPr marL="971550" lvl="1" indent="-514350">
              <a:buFont typeface="+mj-lt"/>
              <a:buAutoNum type="arabicPeriod"/>
            </a:pPr>
            <a:r>
              <a:rPr lang="pt-BR" dirty="0" smtClean="0"/>
              <a:t>antecedentes </a:t>
            </a:r>
            <a:r>
              <a:rPr lang="pt-BR" dirty="0"/>
              <a:t>externos</a:t>
            </a:r>
            <a:r>
              <a:rPr lang="pt-BR" dirty="0" smtClean="0"/>
              <a:t>:</a:t>
            </a:r>
          </a:p>
          <a:p>
            <a:pPr marL="1371600" lvl="2" indent="-514350">
              <a:buFont typeface="+mj-lt"/>
              <a:buAutoNum type="arabicPeriod"/>
            </a:pPr>
            <a:r>
              <a:rPr lang="pt-BR" dirty="0" smtClean="0"/>
              <a:t>informações </a:t>
            </a:r>
            <a:r>
              <a:rPr lang="pt-BR" dirty="0"/>
              <a:t>referentes ao ambiente econômico onde a entidade </a:t>
            </a:r>
            <a:r>
              <a:rPr lang="pt-BR" dirty="0" smtClean="0"/>
              <a:t>opera</a:t>
            </a:r>
          </a:p>
          <a:p>
            <a:pPr marL="1371600" lvl="2" indent="-514350">
              <a:buFont typeface="+mj-lt"/>
              <a:buAutoNum type="arabicPeriod"/>
            </a:pPr>
            <a:r>
              <a:rPr lang="pt-BR" dirty="0" smtClean="0"/>
              <a:t>novas tecnologias</a:t>
            </a:r>
          </a:p>
          <a:p>
            <a:pPr marL="1371600" lvl="2" indent="-514350">
              <a:buFont typeface="+mj-lt"/>
              <a:buAutoNum type="arabicPeriod"/>
            </a:pPr>
            <a:r>
              <a:rPr lang="pt-BR" dirty="0" smtClean="0"/>
              <a:t>Benchmarking</a:t>
            </a:r>
          </a:p>
          <a:p>
            <a:pPr marL="1371600" lvl="2" indent="-514350">
              <a:buFont typeface="+mj-lt"/>
              <a:buAutoNum type="arabicPeriod"/>
            </a:pPr>
            <a:r>
              <a:rPr lang="pt-BR" dirty="0" smtClean="0"/>
              <a:t>recomendações </a:t>
            </a:r>
            <a:r>
              <a:rPr lang="pt-BR" dirty="0"/>
              <a:t>e manuais de </a:t>
            </a:r>
            <a:r>
              <a:rPr lang="pt-BR" dirty="0" smtClean="0"/>
              <a:t>fabricantes</a:t>
            </a:r>
          </a:p>
          <a:p>
            <a:pPr marL="1371600" lvl="2" indent="-514350">
              <a:buFont typeface="+mj-lt"/>
              <a:buAutoNum type="arabicPeriod"/>
            </a:pPr>
            <a:r>
              <a:rPr lang="pt-BR" dirty="0" smtClean="0"/>
              <a:t>e </a:t>
            </a:r>
            <a:r>
              <a:rPr lang="pt-BR" dirty="0"/>
              <a:t>taxas de vivência dos bens; </a:t>
            </a:r>
          </a:p>
          <a:p>
            <a:pPr marL="0" indent="0">
              <a:buNone/>
            </a:pPr>
            <a:endParaRPr lang="pt-BR" sz="3600" dirty="0"/>
          </a:p>
        </p:txBody>
      </p:sp>
    </p:spTree>
    <p:extLst>
      <p:ext uri="{BB962C8B-B14F-4D97-AF65-F5344CB8AC3E}">
        <p14:creationId xmlns:p14="http://schemas.microsoft.com/office/powerpoint/2010/main" val="280272831"/>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ICPC 10 - Interpretação Sobre a Aplicação Inicial ao Ativo Imobilizado</a:t>
            </a:r>
          </a:p>
        </p:txBody>
      </p:sp>
      <p:sp>
        <p:nvSpPr>
          <p:cNvPr id="3" name="Espaço Reservado para Conteúdo 2"/>
          <p:cNvSpPr>
            <a:spLocks noGrp="1"/>
          </p:cNvSpPr>
          <p:nvPr>
            <p:ph idx="1"/>
          </p:nvPr>
        </p:nvSpPr>
        <p:spPr>
          <a:xfrm>
            <a:off x="0" y="586854"/>
            <a:ext cx="8966579" cy="5704764"/>
          </a:xfrm>
        </p:spPr>
        <p:txBody>
          <a:bodyPr>
            <a:normAutofit fontScale="47500" lnSpcReduction="20000"/>
          </a:bodyPr>
          <a:lstStyle/>
          <a:p>
            <a:pPr marL="0" indent="0">
              <a:lnSpc>
                <a:spcPct val="110000"/>
              </a:lnSpc>
              <a:buNone/>
            </a:pPr>
            <a:r>
              <a:rPr lang="pt-BR" sz="5000" b="1" dirty="0"/>
              <a:t>Relatório de avaliação fundamentado</a:t>
            </a:r>
          </a:p>
          <a:p>
            <a:pPr marL="0" indent="0">
              <a:lnSpc>
                <a:spcPct val="110000"/>
              </a:lnSpc>
              <a:buNone/>
            </a:pPr>
            <a:endParaRPr lang="pt-BR" sz="5000" b="1" dirty="0"/>
          </a:p>
          <a:p>
            <a:pPr marL="1371600" lvl="1" indent="-914400">
              <a:lnSpc>
                <a:spcPct val="110000"/>
              </a:lnSpc>
              <a:buFont typeface="+mj-lt"/>
              <a:buAutoNum type="arabicPeriod" startAt="3"/>
            </a:pPr>
            <a:r>
              <a:rPr lang="pt-BR" sz="5100" dirty="0"/>
              <a:t>estado de conservação dos bens:</a:t>
            </a:r>
          </a:p>
          <a:p>
            <a:pPr marL="1371600" lvl="2" indent="-457200">
              <a:lnSpc>
                <a:spcPct val="110000"/>
              </a:lnSpc>
              <a:buFont typeface="+mj-lt"/>
              <a:buAutoNum type="arabicPeriod"/>
            </a:pPr>
            <a:r>
              <a:rPr lang="pt-BR" sz="4200" dirty="0"/>
              <a:t>informações referentes a manutenção</a:t>
            </a:r>
          </a:p>
          <a:p>
            <a:pPr marL="1371600" lvl="2" indent="-457200">
              <a:lnSpc>
                <a:spcPct val="110000"/>
              </a:lnSpc>
              <a:buFont typeface="+mj-lt"/>
              <a:buAutoNum type="arabicPeriod"/>
            </a:pPr>
            <a:r>
              <a:rPr lang="pt-BR" sz="4200" dirty="0"/>
              <a:t>falhas e eficiência dos bens</a:t>
            </a:r>
          </a:p>
          <a:p>
            <a:pPr marL="1371600" lvl="2" indent="-457200">
              <a:lnSpc>
                <a:spcPct val="110000"/>
              </a:lnSpc>
              <a:buFont typeface="+mj-lt"/>
              <a:buAutoNum type="arabicPeriod"/>
            </a:pPr>
            <a:r>
              <a:rPr lang="pt-BR" sz="4200" dirty="0"/>
              <a:t>e outros dados que possam servir de padrão de comparação, todos suportados, dentro do possível, pelos documentos relativos aos bens avaliados; </a:t>
            </a:r>
          </a:p>
          <a:p>
            <a:pPr marL="1314450" lvl="1" indent="-914400">
              <a:lnSpc>
                <a:spcPct val="110000"/>
              </a:lnSpc>
              <a:buFont typeface="+mj-lt"/>
              <a:buAutoNum type="arabicPeriod" startAt="3"/>
            </a:pPr>
            <a:r>
              <a:rPr lang="pt-BR" sz="5100" dirty="0"/>
              <a:t>localização física e correlação com os registros contábeis ou razões auxiliares; </a:t>
            </a:r>
          </a:p>
          <a:p>
            <a:pPr marL="1314450" lvl="1" indent="-914400">
              <a:lnSpc>
                <a:spcPct val="110000"/>
              </a:lnSpc>
              <a:buFont typeface="+mj-lt"/>
              <a:buAutoNum type="arabicPeriod" startAt="3"/>
            </a:pPr>
            <a:r>
              <a:rPr lang="pt-BR" sz="5100" dirty="0"/>
              <a:t>valor residual dos bens; e </a:t>
            </a:r>
          </a:p>
          <a:p>
            <a:pPr marL="1314450" lvl="1" indent="-914400">
              <a:lnSpc>
                <a:spcPct val="110000"/>
              </a:lnSpc>
              <a:buFont typeface="+mj-lt"/>
              <a:buAutoNum type="arabicPeriod" startAt="3"/>
            </a:pPr>
            <a:r>
              <a:rPr lang="pt-BR" sz="5100" dirty="0"/>
              <a:t>vida útil remanescente estimada.</a:t>
            </a:r>
          </a:p>
          <a:p>
            <a:pPr marL="0" indent="0">
              <a:lnSpc>
                <a:spcPct val="110000"/>
              </a:lnSpc>
              <a:buNone/>
            </a:pPr>
            <a:endParaRPr lang="pt-BR" sz="5000" dirty="0"/>
          </a:p>
          <a:p>
            <a:pPr marL="0" indent="0">
              <a:lnSpc>
                <a:spcPct val="110000"/>
              </a:lnSpc>
              <a:buNone/>
            </a:pPr>
            <a:r>
              <a:rPr lang="pt-BR" sz="5000" dirty="0" smtClean="0"/>
              <a:t>Incluo </a:t>
            </a:r>
            <a:r>
              <a:rPr lang="pt-BR" sz="5000" dirty="0"/>
              <a:t>nestes a identificação no relatório dos bens em arrendamento mercantil financeiro.</a:t>
            </a:r>
          </a:p>
          <a:p>
            <a:pPr marL="0" indent="0">
              <a:buNone/>
            </a:pPr>
            <a:endParaRPr lang="pt-BR" sz="3600" dirty="0"/>
          </a:p>
        </p:txBody>
      </p:sp>
    </p:spTree>
    <p:extLst>
      <p:ext uri="{BB962C8B-B14F-4D97-AF65-F5344CB8AC3E}">
        <p14:creationId xmlns:p14="http://schemas.microsoft.com/office/powerpoint/2010/main" val="343747021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Impairment</a:t>
            </a:r>
          </a:p>
        </p:txBody>
      </p:sp>
      <p:sp>
        <p:nvSpPr>
          <p:cNvPr id="3" name="Espaço Reservado para Conteúdo 2"/>
          <p:cNvSpPr>
            <a:spLocks noGrp="1"/>
          </p:cNvSpPr>
          <p:nvPr>
            <p:ph idx="1"/>
          </p:nvPr>
        </p:nvSpPr>
        <p:spPr>
          <a:xfrm>
            <a:off x="0" y="586854"/>
            <a:ext cx="8966579" cy="6271146"/>
          </a:xfrm>
        </p:spPr>
        <p:txBody>
          <a:bodyPr>
            <a:normAutofit fontScale="85000" lnSpcReduction="20000"/>
          </a:bodyPr>
          <a:lstStyle/>
          <a:p>
            <a:pPr marL="0" indent="0">
              <a:buNone/>
            </a:pPr>
            <a:r>
              <a:rPr lang="pt-BR" sz="3600" dirty="0" smtClean="0">
                <a:solidFill>
                  <a:srgbClr val="C00000"/>
                </a:solidFill>
              </a:rPr>
              <a:t>Exemplificando o conceito</a:t>
            </a:r>
          </a:p>
          <a:p>
            <a:pPr marL="0" indent="0">
              <a:buNone/>
            </a:pPr>
            <a:r>
              <a:rPr lang="pt-BR" sz="3600" u="sng" dirty="0" smtClean="0"/>
              <a:t>Valor contábil do imobilizado	R$750.000,00</a:t>
            </a:r>
            <a:r>
              <a:rPr lang="pt-BR" sz="3600" dirty="0" smtClean="0"/>
              <a:t>	</a:t>
            </a:r>
          </a:p>
          <a:p>
            <a:pPr marL="0" indent="0">
              <a:buNone/>
            </a:pPr>
            <a:r>
              <a:rPr lang="pt-BR" sz="3600" dirty="0" smtClean="0"/>
              <a:t>Teste do ativo ao valor recuperável</a:t>
            </a:r>
          </a:p>
          <a:p>
            <a:pPr marL="0" indent="0">
              <a:buNone/>
            </a:pPr>
            <a:r>
              <a:rPr lang="pt-BR" sz="3600" dirty="0" smtClean="0">
                <a:solidFill>
                  <a:srgbClr val="C00000"/>
                </a:solidFill>
              </a:rPr>
              <a:t>Valor de uso</a:t>
            </a:r>
            <a:r>
              <a:rPr lang="pt-BR" sz="3600" dirty="0" smtClean="0"/>
              <a:t>							R$600.000,00</a:t>
            </a:r>
          </a:p>
          <a:p>
            <a:pPr marL="0" indent="0">
              <a:buNone/>
            </a:pPr>
            <a:r>
              <a:rPr lang="pt-BR" sz="3600" dirty="0" smtClean="0">
                <a:solidFill>
                  <a:srgbClr val="C00000"/>
                </a:solidFill>
              </a:rPr>
              <a:t>Valor de venda</a:t>
            </a:r>
            <a:r>
              <a:rPr lang="pt-BR" sz="3600" dirty="0" smtClean="0"/>
              <a:t>						R$400.000,00</a:t>
            </a:r>
          </a:p>
          <a:p>
            <a:pPr marL="0" indent="0">
              <a:buNone/>
            </a:pPr>
            <a:endParaRPr lang="pt-BR" sz="3600" dirty="0"/>
          </a:p>
          <a:p>
            <a:pPr marL="0" indent="0">
              <a:buNone/>
            </a:pPr>
            <a:r>
              <a:rPr lang="pt-BR" sz="3600" dirty="0" err="1" smtClean="0"/>
              <a:t>Vr</a:t>
            </a:r>
            <a:r>
              <a:rPr lang="pt-BR" sz="3600" dirty="0" smtClean="0"/>
              <a:t>. do imobilizado &gt; o </a:t>
            </a:r>
            <a:r>
              <a:rPr lang="pt-BR" sz="3600" dirty="0" err="1" smtClean="0"/>
              <a:t>vr</a:t>
            </a:r>
            <a:r>
              <a:rPr lang="pt-BR" sz="3600" dirty="0" smtClean="0"/>
              <a:t>. recuperável</a:t>
            </a:r>
          </a:p>
          <a:p>
            <a:pPr marL="0" indent="0">
              <a:buNone/>
            </a:pPr>
            <a:r>
              <a:rPr lang="pt-BR" sz="3600" dirty="0" smtClean="0"/>
              <a:t>Perda de 150.000,00</a:t>
            </a:r>
          </a:p>
          <a:p>
            <a:pPr marL="0" indent="0">
              <a:buNone/>
            </a:pPr>
            <a:endParaRPr lang="pt-BR" sz="3600" dirty="0"/>
          </a:p>
          <a:p>
            <a:pPr marL="0" indent="0">
              <a:buNone/>
            </a:pPr>
            <a:r>
              <a:rPr lang="pt-BR" sz="3600" dirty="0" smtClean="0"/>
              <a:t>Debito – </a:t>
            </a:r>
            <a:r>
              <a:rPr lang="pt-BR" sz="3600" u="sng" dirty="0" smtClean="0"/>
              <a:t>Despesa</a:t>
            </a:r>
            <a:r>
              <a:rPr lang="pt-BR" sz="3600" dirty="0" smtClean="0"/>
              <a:t> – </a:t>
            </a:r>
            <a:r>
              <a:rPr lang="pt-BR" sz="3600" dirty="0"/>
              <a:t>Perdas Estimadas Decorrentes de Teste de Recuperabilidade (Impairment) 	</a:t>
            </a:r>
          </a:p>
          <a:p>
            <a:pPr marL="0" indent="0">
              <a:buNone/>
            </a:pPr>
            <a:r>
              <a:rPr lang="pt-BR" sz="3600" dirty="0" smtClean="0"/>
              <a:t>Credito – Subconta Ativo (-) </a:t>
            </a:r>
            <a:r>
              <a:rPr lang="pt-BR" sz="3600" dirty="0"/>
              <a:t>Perdas por Redução ao Valor Recuperável (Impairment) </a:t>
            </a:r>
            <a:r>
              <a:rPr lang="pt-BR" sz="3600" dirty="0" smtClean="0"/>
              <a:t>– Imobilizado</a:t>
            </a:r>
          </a:p>
        </p:txBody>
      </p:sp>
    </p:spTree>
    <p:extLst>
      <p:ext uri="{BB962C8B-B14F-4D97-AF65-F5344CB8AC3E}">
        <p14:creationId xmlns:p14="http://schemas.microsoft.com/office/powerpoint/2010/main" val="3638493079"/>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ICPC 10 - Interpretação Sobre a Aplicação Inicial ao Ativo Imobilizado</a:t>
            </a:r>
          </a:p>
        </p:txBody>
      </p:sp>
      <p:sp>
        <p:nvSpPr>
          <p:cNvPr id="3" name="Espaço Reservado para Conteúdo 2"/>
          <p:cNvSpPr>
            <a:spLocks noGrp="1"/>
          </p:cNvSpPr>
          <p:nvPr>
            <p:ph idx="1"/>
          </p:nvPr>
        </p:nvSpPr>
        <p:spPr>
          <a:xfrm>
            <a:off x="0" y="586854"/>
            <a:ext cx="8966579" cy="5704764"/>
          </a:xfrm>
        </p:spPr>
        <p:txBody>
          <a:bodyPr>
            <a:normAutofit/>
          </a:bodyPr>
          <a:lstStyle/>
          <a:p>
            <a:pPr marL="0" indent="0">
              <a:buNone/>
            </a:pPr>
            <a:r>
              <a:rPr lang="pt-BR" sz="3600" b="1" dirty="0"/>
              <a:t>Registro de tributos diferidos</a:t>
            </a:r>
            <a:endParaRPr lang="pt-BR" sz="3600" dirty="0"/>
          </a:p>
          <a:p>
            <a:pPr marL="0" indent="0">
              <a:buNone/>
            </a:pPr>
            <a:endParaRPr lang="pt-BR" sz="3600" dirty="0" smtClean="0"/>
          </a:p>
          <a:p>
            <a:pPr marL="0" indent="0">
              <a:buNone/>
            </a:pPr>
            <a:r>
              <a:rPr lang="pt-BR" sz="3600" dirty="0" smtClean="0"/>
              <a:t>Contabilização </a:t>
            </a:r>
            <a:r>
              <a:rPr lang="pt-BR" sz="3600" dirty="0"/>
              <a:t>dos efeitos fiscais atuais e futuros da recuperação do valor contábil dos ativos reconhecidos no balanço patrimonial da entidade.</a:t>
            </a:r>
          </a:p>
          <a:p>
            <a:pPr marL="0" indent="0">
              <a:buNone/>
            </a:pPr>
            <a:endParaRPr lang="pt-BR" sz="3600" dirty="0"/>
          </a:p>
        </p:txBody>
      </p:sp>
    </p:spTree>
    <p:extLst>
      <p:ext uri="{BB962C8B-B14F-4D97-AF65-F5344CB8AC3E}">
        <p14:creationId xmlns:p14="http://schemas.microsoft.com/office/powerpoint/2010/main" val="2981447143"/>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586854"/>
            <a:ext cx="8966579" cy="5704764"/>
          </a:xfrm>
        </p:spPr>
        <p:txBody>
          <a:bodyPr>
            <a:normAutofit/>
          </a:bodyPr>
          <a:lstStyle/>
          <a:p>
            <a:pPr marL="0" indent="0">
              <a:buNone/>
            </a:pPr>
            <a:endParaRPr lang="pt-BR" sz="3600" dirty="0" smtClean="0"/>
          </a:p>
          <a:p>
            <a:pPr marL="0" indent="0">
              <a:buNone/>
            </a:pPr>
            <a:endParaRPr lang="pt-BR" sz="3600" dirty="0"/>
          </a:p>
          <a:p>
            <a:pPr marL="0" indent="0">
              <a:buNone/>
            </a:pPr>
            <a:endParaRPr lang="pt-BR" sz="3600" dirty="0"/>
          </a:p>
          <a:p>
            <a:pPr marL="0" indent="0" algn="ctr">
              <a:buNone/>
            </a:pPr>
            <a:r>
              <a:rPr lang="pt-BR" sz="3600" b="1" dirty="0">
                <a:solidFill>
                  <a:srgbClr val="FF0000"/>
                </a:solidFill>
              </a:rPr>
              <a:t>CPC </a:t>
            </a:r>
            <a:r>
              <a:rPr lang="pt-BR" sz="3600" b="1" dirty="0" smtClean="0">
                <a:solidFill>
                  <a:srgbClr val="FF0000"/>
                </a:solidFill>
              </a:rPr>
              <a:t>06</a:t>
            </a:r>
          </a:p>
          <a:p>
            <a:pPr marL="0" indent="0" algn="ctr">
              <a:buNone/>
            </a:pPr>
            <a:r>
              <a:rPr lang="pt-BR" sz="3600" b="1" dirty="0" smtClean="0">
                <a:solidFill>
                  <a:srgbClr val="FF0000"/>
                </a:solidFill>
              </a:rPr>
              <a:t>Arrendamento mercantil</a:t>
            </a:r>
          </a:p>
          <a:p>
            <a:pPr marL="0" indent="0" algn="ctr">
              <a:buNone/>
            </a:pPr>
            <a:r>
              <a:rPr lang="pt-BR" sz="3600" b="1" dirty="0" smtClean="0">
                <a:solidFill>
                  <a:srgbClr val="FF0000"/>
                </a:solidFill>
              </a:rPr>
              <a:t> </a:t>
            </a:r>
            <a:r>
              <a:rPr lang="pt-BR" sz="3600" b="1" dirty="0">
                <a:solidFill>
                  <a:srgbClr val="FF0000"/>
                </a:solidFill>
              </a:rPr>
              <a:t>financeiro e operacional </a:t>
            </a:r>
            <a:endParaRPr lang="pt-BR" sz="3600" dirty="0">
              <a:solidFill>
                <a:srgbClr val="FF0000"/>
              </a:solidFill>
            </a:endParaRPr>
          </a:p>
          <a:p>
            <a:pPr marL="0" indent="0">
              <a:buNone/>
            </a:pPr>
            <a:endParaRPr lang="pt-BR" sz="3600" dirty="0"/>
          </a:p>
        </p:txBody>
      </p:sp>
    </p:spTree>
    <p:extLst>
      <p:ext uri="{BB962C8B-B14F-4D97-AF65-F5344CB8AC3E}">
        <p14:creationId xmlns:p14="http://schemas.microsoft.com/office/powerpoint/2010/main" val="2697625235"/>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83"/>
            <a:ext cx="8966579" cy="585171"/>
          </a:xfrm>
        </p:spPr>
        <p:txBody>
          <a:bodyPr>
            <a:normAutofit/>
          </a:bodyPr>
          <a:lstStyle/>
          <a:p>
            <a:r>
              <a:rPr lang="pt-BR" sz="2400" b="1" dirty="0">
                <a:solidFill>
                  <a:srgbClr val="FF0000"/>
                </a:solidFill>
              </a:rPr>
              <a:t>CPC </a:t>
            </a:r>
            <a:r>
              <a:rPr lang="pt-BR" sz="2400" b="1" dirty="0" smtClean="0">
                <a:solidFill>
                  <a:srgbClr val="FF0000"/>
                </a:solidFill>
              </a:rPr>
              <a:t>06 - Arrendamento mercantil financeiro </a:t>
            </a:r>
            <a:r>
              <a:rPr lang="pt-BR" sz="2400" b="1" dirty="0">
                <a:solidFill>
                  <a:srgbClr val="FF0000"/>
                </a:solidFill>
              </a:rPr>
              <a:t>e operacional</a:t>
            </a:r>
          </a:p>
        </p:txBody>
      </p:sp>
      <p:sp>
        <p:nvSpPr>
          <p:cNvPr id="3" name="Espaço Reservado para Conteúdo 2"/>
          <p:cNvSpPr>
            <a:spLocks noGrp="1"/>
          </p:cNvSpPr>
          <p:nvPr>
            <p:ph idx="1"/>
          </p:nvPr>
        </p:nvSpPr>
        <p:spPr>
          <a:xfrm>
            <a:off x="0" y="586854"/>
            <a:ext cx="8966579" cy="5704764"/>
          </a:xfrm>
        </p:spPr>
        <p:txBody>
          <a:bodyPr>
            <a:normAutofit/>
          </a:bodyPr>
          <a:lstStyle/>
          <a:p>
            <a:pPr marL="0" indent="0">
              <a:buNone/>
            </a:pPr>
            <a:endParaRPr lang="pt-BR" sz="3600" b="1" dirty="0" smtClean="0"/>
          </a:p>
          <a:p>
            <a:pPr marL="0" indent="0">
              <a:buNone/>
            </a:pPr>
            <a:endParaRPr lang="pt-BR" sz="3600" b="1" dirty="0"/>
          </a:p>
          <a:p>
            <a:pPr marL="0" indent="0">
              <a:buNone/>
            </a:pPr>
            <a:r>
              <a:rPr lang="pt-BR" sz="3600" b="1" dirty="0" smtClean="0"/>
              <a:t>Arrendamento </a:t>
            </a:r>
            <a:r>
              <a:rPr lang="pt-BR" sz="3600" b="1" dirty="0"/>
              <a:t>mercantil</a:t>
            </a:r>
            <a:r>
              <a:rPr lang="pt-BR" sz="3600" dirty="0"/>
              <a:t> é um acordo pelo qual o arrendador transmite ao arrendatário em troca de um pagamento ou série de pagamentos o direito de usar um ativo por um período de tempo acordado.</a:t>
            </a:r>
          </a:p>
          <a:p>
            <a:pPr marL="0" indent="0">
              <a:buNone/>
            </a:pPr>
            <a:endParaRPr lang="pt-BR" sz="3600" dirty="0"/>
          </a:p>
        </p:txBody>
      </p:sp>
    </p:spTree>
    <p:extLst>
      <p:ext uri="{BB962C8B-B14F-4D97-AF65-F5344CB8AC3E}">
        <p14:creationId xmlns:p14="http://schemas.microsoft.com/office/powerpoint/2010/main" val="426148395"/>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83"/>
            <a:ext cx="8966579" cy="585171"/>
          </a:xfrm>
        </p:spPr>
        <p:txBody>
          <a:bodyPr>
            <a:normAutofit/>
          </a:bodyPr>
          <a:lstStyle/>
          <a:p>
            <a:r>
              <a:rPr lang="pt-BR" sz="2400" b="1" dirty="0">
                <a:solidFill>
                  <a:srgbClr val="FF0000"/>
                </a:solidFill>
              </a:rPr>
              <a:t>CPC </a:t>
            </a:r>
            <a:r>
              <a:rPr lang="pt-BR" sz="2400" b="1" dirty="0" smtClean="0">
                <a:solidFill>
                  <a:srgbClr val="FF0000"/>
                </a:solidFill>
              </a:rPr>
              <a:t>06 - Arrendamento mercantil financeiro </a:t>
            </a:r>
            <a:r>
              <a:rPr lang="pt-BR" sz="2400" b="1" dirty="0">
                <a:solidFill>
                  <a:srgbClr val="FF0000"/>
                </a:solidFill>
              </a:rPr>
              <a:t>e operacional</a:t>
            </a:r>
          </a:p>
        </p:txBody>
      </p:sp>
      <p:sp>
        <p:nvSpPr>
          <p:cNvPr id="3" name="Espaço Reservado para Conteúdo 2"/>
          <p:cNvSpPr>
            <a:spLocks noGrp="1"/>
          </p:cNvSpPr>
          <p:nvPr>
            <p:ph idx="1"/>
          </p:nvPr>
        </p:nvSpPr>
        <p:spPr>
          <a:xfrm>
            <a:off x="0" y="586854"/>
            <a:ext cx="8966579" cy="5704764"/>
          </a:xfrm>
        </p:spPr>
        <p:txBody>
          <a:bodyPr>
            <a:normAutofit/>
          </a:bodyPr>
          <a:lstStyle/>
          <a:p>
            <a:r>
              <a:rPr lang="pt-BR" sz="3600" b="1" dirty="0" smtClean="0"/>
              <a:t>Arrendamento </a:t>
            </a:r>
            <a:r>
              <a:rPr lang="pt-BR" sz="3600" b="1" dirty="0"/>
              <a:t>mercantil financeiro</a:t>
            </a:r>
            <a:r>
              <a:rPr lang="pt-BR" sz="3600" dirty="0"/>
              <a:t> é aquele em que há transferência substancial dos riscos e benefícios inerentes à propriedade de um ativo. O título de propriedade pode ou não vir a ser transferido</a:t>
            </a:r>
            <a:r>
              <a:rPr lang="pt-BR" sz="3600" dirty="0" smtClean="0"/>
              <a:t>.</a:t>
            </a:r>
          </a:p>
          <a:p>
            <a:pPr marL="0" indent="0">
              <a:buNone/>
            </a:pPr>
            <a:endParaRPr lang="pt-BR" sz="3600" dirty="0"/>
          </a:p>
          <a:p>
            <a:r>
              <a:rPr lang="pt-BR" sz="3600" b="1" dirty="0"/>
              <a:t>Arrendamento mercantil operacional</a:t>
            </a:r>
            <a:r>
              <a:rPr lang="pt-BR" sz="3600" dirty="0"/>
              <a:t> é um arrendamento mercantil diferente de um arrendamento mercantil financeiro.</a:t>
            </a:r>
          </a:p>
          <a:p>
            <a:pPr marL="0" indent="0">
              <a:buNone/>
            </a:pPr>
            <a:endParaRPr lang="pt-BR" sz="3600" dirty="0"/>
          </a:p>
        </p:txBody>
      </p:sp>
    </p:spTree>
    <p:extLst>
      <p:ext uri="{BB962C8B-B14F-4D97-AF65-F5344CB8AC3E}">
        <p14:creationId xmlns:p14="http://schemas.microsoft.com/office/powerpoint/2010/main" val="1935519291"/>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83"/>
            <a:ext cx="8966579" cy="585171"/>
          </a:xfrm>
        </p:spPr>
        <p:txBody>
          <a:bodyPr>
            <a:normAutofit/>
          </a:bodyPr>
          <a:lstStyle/>
          <a:p>
            <a:r>
              <a:rPr lang="pt-BR" sz="2400" b="1" dirty="0">
                <a:solidFill>
                  <a:srgbClr val="FF0000"/>
                </a:solidFill>
              </a:rPr>
              <a:t>CPC </a:t>
            </a:r>
            <a:r>
              <a:rPr lang="pt-BR" sz="2400" b="1" dirty="0" smtClean="0">
                <a:solidFill>
                  <a:srgbClr val="FF0000"/>
                </a:solidFill>
              </a:rPr>
              <a:t>06 - Arrendamento mercantil financeiro </a:t>
            </a:r>
            <a:r>
              <a:rPr lang="pt-BR" sz="2400" b="1" dirty="0">
                <a:solidFill>
                  <a:srgbClr val="FF0000"/>
                </a:solidFill>
              </a:rPr>
              <a:t>e operacional</a:t>
            </a:r>
          </a:p>
        </p:txBody>
      </p:sp>
      <p:sp>
        <p:nvSpPr>
          <p:cNvPr id="3" name="Espaço Reservado para Conteúdo 2"/>
          <p:cNvSpPr>
            <a:spLocks noGrp="1"/>
          </p:cNvSpPr>
          <p:nvPr>
            <p:ph idx="1"/>
          </p:nvPr>
        </p:nvSpPr>
        <p:spPr>
          <a:xfrm>
            <a:off x="0" y="586854"/>
            <a:ext cx="8966579" cy="5704764"/>
          </a:xfrm>
        </p:spPr>
        <p:txBody>
          <a:bodyPr>
            <a:normAutofit fontScale="92500"/>
          </a:bodyPr>
          <a:lstStyle/>
          <a:p>
            <a:pPr marL="0" indent="0">
              <a:buNone/>
            </a:pPr>
            <a:r>
              <a:rPr lang="pt-BR" sz="3600" dirty="0" smtClean="0">
                <a:solidFill>
                  <a:srgbClr val="FF0000"/>
                </a:solidFill>
              </a:rPr>
              <a:t>Antes </a:t>
            </a:r>
            <a:r>
              <a:rPr lang="pt-BR" sz="3600" dirty="0">
                <a:solidFill>
                  <a:srgbClr val="FF0000"/>
                </a:solidFill>
              </a:rPr>
              <a:t>da Lei </a:t>
            </a:r>
            <a:r>
              <a:rPr lang="pt-BR" sz="3600" dirty="0" smtClean="0">
                <a:solidFill>
                  <a:srgbClr val="FF0000"/>
                </a:solidFill>
              </a:rPr>
              <a:t>11.638/07</a:t>
            </a:r>
          </a:p>
          <a:p>
            <a:pPr marL="0" indent="0">
              <a:buNone/>
            </a:pPr>
            <a:endParaRPr lang="pt-BR" sz="3600" dirty="0"/>
          </a:p>
          <a:p>
            <a:pPr marL="0" indent="0" algn="just">
              <a:buNone/>
            </a:pPr>
            <a:r>
              <a:rPr lang="pt-BR" sz="3600" dirty="0" smtClean="0"/>
              <a:t>Ambos </a:t>
            </a:r>
            <a:r>
              <a:rPr lang="pt-BR" sz="3600" dirty="0"/>
              <a:t>eram classificados </a:t>
            </a:r>
            <a:r>
              <a:rPr lang="pt-BR" sz="3600" u="sng" dirty="0"/>
              <a:t>como despesa na arrendatária</a:t>
            </a:r>
            <a:r>
              <a:rPr lang="pt-BR" sz="3600" dirty="0"/>
              <a:t> no momento do vencimento das respectivas prestações, o argumento, antes era o fato de a mesma não possuir o </a:t>
            </a:r>
            <a:r>
              <a:rPr lang="pt-BR" sz="3600" u="sng" dirty="0"/>
              <a:t>título de propriedade</a:t>
            </a:r>
            <a:r>
              <a:rPr lang="pt-BR" sz="3600" dirty="0" smtClean="0"/>
              <a:t>.</a:t>
            </a:r>
          </a:p>
          <a:p>
            <a:pPr marL="0" indent="0">
              <a:buNone/>
            </a:pPr>
            <a:endParaRPr lang="pt-BR" sz="3600" dirty="0"/>
          </a:p>
          <a:p>
            <a:r>
              <a:rPr lang="pt-BR" sz="3600" dirty="0"/>
              <a:t>Debito – Despesas com arrendamento mercantil</a:t>
            </a:r>
          </a:p>
          <a:p>
            <a:r>
              <a:rPr lang="pt-BR" sz="3600" dirty="0"/>
              <a:t>Credito – Financiamento Leasing (curto prazo)</a:t>
            </a:r>
          </a:p>
          <a:p>
            <a:pPr marL="0" indent="0">
              <a:buNone/>
            </a:pPr>
            <a:endParaRPr lang="pt-BR" sz="3600" dirty="0"/>
          </a:p>
        </p:txBody>
      </p:sp>
    </p:spTree>
    <p:extLst>
      <p:ext uri="{BB962C8B-B14F-4D97-AF65-F5344CB8AC3E}">
        <p14:creationId xmlns:p14="http://schemas.microsoft.com/office/powerpoint/2010/main" val="953251766"/>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83"/>
            <a:ext cx="8966579" cy="585171"/>
          </a:xfrm>
        </p:spPr>
        <p:txBody>
          <a:bodyPr>
            <a:normAutofit/>
          </a:bodyPr>
          <a:lstStyle/>
          <a:p>
            <a:r>
              <a:rPr lang="pt-BR" sz="2400" b="1" dirty="0">
                <a:solidFill>
                  <a:srgbClr val="FF0000"/>
                </a:solidFill>
              </a:rPr>
              <a:t>CPC </a:t>
            </a:r>
            <a:r>
              <a:rPr lang="pt-BR" sz="2400" b="1" dirty="0" smtClean="0">
                <a:solidFill>
                  <a:srgbClr val="FF0000"/>
                </a:solidFill>
              </a:rPr>
              <a:t>06 - Arrendamento mercantil financeiro </a:t>
            </a:r>
            <a:r>
              <a:rPr lang="pt-BR" sz="2400" b="1" dirty="0">
                <a:solidFill>
                  <a:srgbClr val="FF0000"/>
                </a:solidFill>
              </a:rPr>
              <a:t>e operacional</a:t>
            </a:r>
          </a:p>
        </p:txBody>
      </p:sp>
      <p:sp>
        <p:nvSpPr>
          <p:cNvPr id="3" name="Espaço Reservado para Conteúdo 2"/>
          <p:cNvSpPr>
            <a:spLocks noGrp="1"/>
          </p:cNvSpPr>
          <p:nvPr>
            <p:ph idx="1"/>
          </p:nvPr>
        </p:nvSpPr>
        <p:spPr>
          <a:xfrm>
            <a:off x="0" y="586854"/>
            <a:ext cx="8966579" cy="5704764"/>
          </a:xfrm>
        </p:spPr>
        <p:txBody>
          <a:bodyPr>
            <a:normAutofit/>
          </a:bodyPr>
          <a:lstStyle/>
          <a:p>
            <a:pPr marL="0" indent="0">
              <a:buNone/>
            </a:pPr>
            <a:r>
              <a:rPr lang="pt-BR" sz="3600" dirty="0" smtClean="0">
                <a:solidFill>
                  <a:srgbClr val="FF0000"/>
                </a:solidFill>
              </a:rPr>
              <a:t>A partir </a:t>
            </a:r>
            <a:r>
              <a:rPr lang="pt-BR" sz="3600" dirty="0">
                <a:solidFill>
                  <a:srgbClr val="FF0000"/>
                </a:solidFill>
              </a:rPr>
              <a:t>da Lei 11.638/07</a:t>
            </a:r>
          </a:p>
          <a:p>
            <a:pPr marL="0" indent="0">
              <a:buNone/>
            </a:pPr>
            <a:endParaRPr lang="pt-BR" sz="3600" dirty="0"/>
          </a:p>
          <a:p>
            <a:pPr marL="0" indent="0">
              <a:buNone/>
            </a:pPr>
            <a:r>
              <a:rPr lang="pt-BR" sz="3600" dirty="0" smtClean="0"/>
              <a:t>“</a:t>
            </a:r>
            <a:r>
              <a:rPr lang="pt-BR" sz="3600" i="1" dirty="0"/>
              <a:t>os direitos que tenham por objeto bens corpóreos destinados à manutenção das atividades da companhia ou da empresa ou exercidos com essa finalidade, inclusive os decorrentes de operações </a:t>
            </a:r>
            <a:r>
              <a:rPr lang="pt-BR" sz="3600" b="1" i="1" dirty="0"/>
              <a:t>que transfiram à companhia os benefícios, riscos e controle desses bens”.</a:t>
            </a:r>
            <a:endParaRPr lang="pt-BR" sz="3600" dirty="0"/>
          </a:p>
        </p:txBody>
      </p:sp>
    </p:spTree>
    <p:extLst>
      <p:ext uri="{BB962C8B-B14F-4D97-AF65-F5344CB8AC3E}">
        <p14:creationId xmlns:p14="http://schemas.microsoft.com/office/powerpoint/2010/main" val="522196564"/>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83"/>
            <a:ext cx="8966579" cy="585171"/>
          </a:xfrm>
        </p:spPr>
        <p:txBody>
          <a:bodyPr>
            <a:normAutofit/>
          </a:bodyPr>
          <a:lstStyle/>
          <a:p>
            <a:r>
              <a:rPr lang="pt-BR" sz="2400" b="1" dirty="0">
                <a:solidFill>
                  <a:srgbClr val="FF0000"/>
                </a:solidFill>
              </a:rPr>
              <a:t>CPC </a:t>
            </a:r>
            <a:r>
              <a:rPr lang="pt-BR" sz="2400" b="1" dirty="0" smtClean="0">
                <a:solidFill>
                  <a:srgbClr val="FF0000"/>
                </a:solidFill>
              </a:rPr>
              <a:t>06 </a:t>
            </a:r>
            <a:r>
              <a:rPr lang="pt-BR" sz="2400" b="1" dirty="0">
                <a:solidFill>
                  <a:srgbClr val="FF0000"/>
                </a:solidFill>
              </a:rPr>
              <a:t>- Classificação Arrendamento Mercantil </a:t>
            </a:r>
            <a:r>
              <a:rPr lang="pt-BR" sz="2400" b="1" dirty="0" smtClean="0">
                <a:solidFill>
                  <a:srgbClr val="FF0000"/>
                </a:solidFill>
              </a:rPr>
              <a:t>Financeiro</a:t>
            </a:r>
            <a:endParaRPr lang="pt-BR" sz="2400" b="1" dirty="0">
              <a:solidFill>
                <a:srgbClr val="FF0000"/>
              </a:solidFill>
            </a:endParaRPr>
          </a:p>
        </p:txBody>
      </p:sp>
      <p:sp>
        <p:nvSpPr>
          <p:cNvPr id="3" name="Espaço Reservado para Conteúdo 2"/>
          <p:cNvSpPr>
            <a:spLocks noGrp="1"/>
          </p:cNvSpPr>
          <p:nvPr>
            <p:ph idx="1"/>
          </p:nvPr>
        </p:nvSpPr>
        <p:spPr>
          <a:xfrm>
            <a:off x="0" y="586854"/>
            <a:ext cx="8966579" cy="6155140"/>
          </a:xfrm>
        </p:spPr>
        <p:txBody>
          <a:bodyPr>
            <a:normAutofit fontScale="70000" lnSpcReduction="20000"/>
          </a:bodyPr>
          <a:lstStyle/>
          <a:p>
            <a:pPr marL="0" indent="0">
              <a:buNone/>
            </a:pPr>
            <a:r>
              <a:rPr lang="pt-BR" sz="3600" dirty="0" smtClean="0"/>
              <a:t>CPC </a:t>
            </a:r>
            <a:r>
              <a:rPr lang="pt-BR" sz="3600" dirty="0"/>
              <a:t>06 item 4 e 11</a:t>
            </a:r>
          </a:p>
          <a:p>
            <a:pPr lvl="0"/>
            <a:r>
              <a:rPr lang="pt-BR" sz="3600" u="sng" dirty="0"/>
              <a:t>Transfere</a:t>
            </a:r>
            <a:r>
              <a:rPr lang="pt-BR" sz="3600" dirty="0"/>
              <a:t> a propriedade para o arrendatário no fim do prazo contratual</a:t>
            </a:r>
          </a:p>
          <a:p>
            <a:pPr lvl="0"/>
            <a:r>
              <a:rPr lang="pt-BR" sz="3600" dirty="0"/>
              <a:t>O arrendatário tem a opção de compra por um preço </a:t>
            </a:r>
            <a:r>
              <a:rPr lang="pt-BR" sz="3600" u="sng" dirty="0"/>
              <a:t>mais baixo</a:t>
            </a:r>
            <a:r>
              <a:rPr lang="pt-BR" sz="3600" dirty="0"/>
              <a:t> ao valor justo na época</a:t>
            </a:r>
          </a:p>
          <a:p>
            <a:pPr lvl="0"/>
            <a:r>
              <a:rPr lang="pt-BR" sz="3600" dirty="0"/>
              <a:t>O prazo do arrendamento refere-se à </a:t>
            </a:r>
            <a:r>
              <a:rPr lang="pt-BR" sz="3600" u="sng" dirty="0"/>
              <a:t>maior parte da vida econômica</a:t>
            </a:r>
            <a:r>
              <a:rPr lang="pt-BR" sz="3600" dirty="0"/>
              <a:t> do ativo mesmo que a propriedade não seja transferida</a:t>
            </a:r>
          </a:p>
          <a:p>
            <a:pPr lvl="0"/>
            <a:r>
              <a:rPr lang="pt-BR" sz="3600" u="sng" dirty="0"/>
              <a:t>O valor residual</a:t>
            </a:r>
            <a:r>
              <a:rPr lang="pt-BR" sz="3600" dirty="0"/>
              <a:t>, valor presente, é exercido no arrendamento no início do contrato</a:t>
            </a:r>
          </a:p>
          <a:p>
            <a:pPr lvl="0"/>
            <a:r>
              <a:rPr lang="pt-BR" sz="3600" dirty="0"/>
              <a:t>O ativo é </a:t>
            </a:r>
            <a:r>
              <a:rPr lang="pt-BR" sz="3600" u="sng" dirty="0"/>
              <a:t>específico</a:t>
            </a:r>
            <a:r>
              <a:rPr lang="pt-BR" sz="3600" dirty="0"/>
              <a:t> </a:t>
            </a:r>
            <a:r>
              <a:rPr lang="pt-BR" sz="3600" u="sng" dirty="0"/>
              <a:t>apenas para o arrendatário</a:t>
            </a:r>
            <a:endParaRPr lang="pt-BR" sz="3600" dirty="0"/>
          </a:p>
          <a:p>
            <a:pPr lvl="0"/>
            <a:r>
              <a:rPr lang="pt-BR" sz="3600" dirty="0"/>
              <a:t>As </a:t>
            </a:r>
            <a:r>
              <a:rPr lang="pt-BR" sz="3600" u="sng" dirty="0"/>
              <a:t>perdas do cancelamento</a:t>
            </a:r>
            <a:r>
              <a:rPr lang="pt-BR" sz="3600" dirty="0"/>
              <a:t> por parte do arrendatário serão suportadas por ele</a:t>
            </a:r>
          </a:p>
          <a:p>
            <a:pPr lvl="0"/>
            <a:r>
              <a:rPr lang="pt-BR" sz="3600" u="sng" dirty="0"/>
              <a:t>Os ganhos e perdas</a:t>
            </a:r>
            <a:r>
              <a:rPr lang="pt-BR" sz="3600" dirty="0"/>
              <a:t> da flutuação no valor justo </a:t>
            </a:r>
            <a:r>
              <a:rPr lang="pt-BR" sz="3600" u="sng" dirty="0"/>
              <a:t>são atribuídos ao arrendatário</a:t>
            </a:r>
            <a:endParaRPr lang="pt-BR" sz="3600" dirty="0"/>
          </a:p>
          <a:p>
            <a:r>
              <a:rPr lang="pt-BR" sz="3600" dirty="0"/>
              <a:t>O arrendatário poderá continuar com o arrendamento ao final por preço </a:t>
            </a:r>
            <a:r>
              <a:rPr lang="pt-BR" sz="3600" dirty="0" smtClean="0"/>
              <a:t>inferior </a:t>
            </a:r>
            <a:r>
              <a:rPr lang="pt-BR" sz="3600" dirty="0"/>
              <a:t>ao mercado</a:t>
            </a:r>
          </a:p>
        </p:txBody>
      </p:sp>
    </p:spTree>
    <p:extLst>
      <p:ext uri="{BB962C8B-B14F-4D97-AF65-F5344CB8AC3E}">
        <p14:creationId xmlns:p14="http://schemas.microsoft.com/office/powerpoint/2010/main" val="1111026564"/>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83"/>
            <a:ext cx="8966579" cy="585171"/>
          </a:xfrm>
        </p:spPr>
        <p:txBody>
          <a:bodyPr>
            <a:normAutofit/>
          </a:bodyPr>
          <a:lstStyle/>
          <a:p>
            <a:r>
              <a:rPr lang="pt-BR" sz="2400" b="1" dirty="0">
                <a:solidFill>
                  <a:srgbClr val="FF0000"/>
                </a:solidFill>
              </a:rPr>
              <a:t>CPC </a:t>
            </a:r>
            <a:r>
              <a:rPr lang="pt-BR" sz="2400" b="1" dirty="0" smtClean="0">
                <a:solidFill>
                  <a:srgbClr val="FF0000"/>
                </a:solidFill>
              </a:rPr>
              <a:t>06 </a:t>
            </a:r>
            <a:r>
              <a:rPr lang="pt-BR" sz="2400" b="1" dirty="0">
                <a:solidFill>
                  <a:srgbClr val="FF0000"/>
                </a:solidFill>
              </a:rPr>
              <a:t>- Classificação Arrendamento Mercantil </a:t>
            </a:r>
            <a:r>
              <a:rPr lang="pt-BR" sz="2400" b="1" dirty="0" smtClean="0">
                <a:solidFill>
                  <a:srgbClr val="FF0000"/>
                </a:solidFill>
              </a:rPr>
              <a:t>Financeiro</a:t>
            </a:r>
            <a:endParaRPr lang="pt-BR" sz="2400" b="1" dirty="0">
              <a:solidFill>
                <a:srgbClr val="FF0000"/>
              </a:solidFill>
            </a:endParaRPr>
          </a:p>
        </p:txBody>
      </p:sp>
      <p:sp>
        <p:nvSpPr>
          <p:cNvPr id="3" name="Espaço Reservado para Conteúdo 2"/>
          <p:cNvSpPr>
            <a:spLocks noGrp="1"/>
          </p:cNvSpPr>
          <p:nvPr>
            <p:ph idx="1"/>
          </p:nvPr>
        </p:nvSpPr>
        <p:spPr>
          <a:xfrm>
            <a:off x="0" y="586854"/>
            <a:ext cx="8966579" cy="6155140"/>
          </a:xfrm>
        </p:spPr>
        <p:txBody>
          <a:bodyPr>
            <a:normAutofit/>
          </a:bodyPr>
          <a:lstStyle/>
          <a:p>
            <a:pPr marL="0" indent="0">
              <a:buNone/>
            </a:pPr>
            <a:endParaRPr lang="pt-BR" sz="3600" dirty="0" smtClean="0"/>
          </a:p>
          <a:p>
            <a:pPr marL="0" indent="0">
              <a:buNone/>
            </a:pPr>
            <a:r>
              <a:rPr lang="pt-BR" sz="3600" dirty="0" smtClean="0"/>
              <a:t>IN 1515, Art. 87, </a:t>
            </a:r>
            <a:r>
              <a:rPr lang="pt-BR" sz="3600" b="1" dirty="0" smtClean="0"/>
              <a:t>IV</a:t>
            </a:r>
            <a:endParaRPr lang="pt-BR" sz="3600" u="sng" dirty="0" smtClean="0"/>
          </a:p>
          <a:p>
            <a:pPr marL="0" indent="0">
              <a:buNone/>
            </a:pPr>
            <a:endParaRPr lang="pt-BR" sz="3600" dirty="0" smtClean="0"/>
          </a:p>
          <a:p>
            <a:pPr marL="0" indent="0">
              <a:buNone/>
            </a:pPr>
            <a:r>
              <a:rPr lang="pt-BR" sz="3600" b="1" dirty="0" smtClean="0"/>
              <a:t>A norma veda o registro da depreciação em </a:t>
            </a:r>
            <a:r>
              <a:rPr lang="pt-BR" sz="3600" b="1" u="sng" dirty="0" smtClean="0">
                <a:solidFill>
                  <a:srgbClr val="FF0000"/>
                </a:solidFill>
              </a:rPr>
              <a:t>custo </a:t>
            </a:r>
            <a:r>
              <a:rPr lang="pt-BR" sz="3600" b="1" u="sng" dirty="0">
                <a:solidFill>
                  <a:srgbClr val="FF0000"/>
                </a:solidFill>
              </a:rPr>
              <a:t>de produção dos bens </a:t>
            </a:r>
            <a:r>
              <a:rPr lang="pt-BR" sz="3600" b="1" dirty="0"/>
              <a:t>ou </a:t>
            </a:r>
            <a:r>
              <a:rPr lang="pt-BR" sz="3600" b="1" dirty="0" smtClean="0"/>
              <a:t>serviços</a:t>
            </a:r>
            <a:r>
              <a:rPr lang="pt-BR" sz="3600" dirty="0" smtClean="0"/>
              <a:t>.</a:t>
            </a:r>
            <a:endParaRPr lang="pt-BR" sz="3600" u="sng" dirty="0"/>
          </a:p>
          <a:p>
            <a:pPr marL="0" indent="0">
              <a:buNone/>
            </a:pPr>
            <a:endParaRPr lang="pt-BR" sz="3600" dirty="0"/>
          </a:p>
          <a:p>
            <a:pPr marL="0" indent="0">
              <a:buNone/>
            </a:pPr>
            <a:endParaRPr lang="pt-BR" sz="3600" dirty="0"/>
          </a:p>
        </p:txBody>
      </p:sp>
    </p:spTree>
    <p:extLst>
      <p:ext uri="{BB962C8B-B14F-4D97-AF65-F5344CB8AC3E}">
        <p14:creationId xmlns:p14="http://schemas.microsoft.com/office/powerpoint/2010/main" val="4011891251"/>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83"/>
            <a:ext cx="8966579" cy="585171"/>
          </a:xfrm>
        </p:spPr>
        <p:txBody>
          <a:bodyPr>
            <a:normAutofit/>
          </a:bodyPr>
          <a:lstStyle/>
          <a:p>
            <a:r>
              <a:rPr lang="pt-BR" sz="2400" b="1" dirty="0">
                <a:solidFill>
                  <a:srgbClr val="FF0000"/>
                </a:solidFill>
              </a:rPr>
              <a:t>CPC </a:t>
            </a:r>
            <a:r>
              <a:rPr lang="pt-BR" sz="2400" b="1" dirty="0" smtClean="0">
                <a:solidFill>
                  <a:srgbClr val="FF0000"/>
                </a:solidFill>
              </a:rPr>
              <a:t>06 - Arrendamento operacional</a:t>
            </a:r>
            <a:endParaRPr lang="pt-BR" sz="2400" b="1" dirty="0">
              <a:solidFill>
                <a:srgbClr val="FF0000"/>
              </a:solidFill>
            </a:endParaRPr>
          </a:p>
        </p:txBody>
      </p:sp>
      <p:sp>
        <p:nvSpPr>
          <p:cNvPr id="3" name="Espaço Reservado para Conteúdo 2"/>
          <p:cNvSpPr>
            <a:spLocks noGrp="1"/>
          </p:cNvSpPr>
          <p:nvPr>
            <p:ph idx="1"/>
          </p:nvPr>
        </p:nvSpPr>
        <p:spPr>
          <a:xfrm>
            <a:off x="0" y="586854"/>
            <a:ext cx="8966579" cy="5704764"/>
          </a:xfrm>
        </p:spPr>
        <p:txBody>
          <a:bodyPr>
            <a:normAutofit/>
          </a:bodyPr>
          <a:lstStyle/>
          <a:p>
            <a:pPr marL="0" indent="0">
              <a:buNone/>
            </a:pPr>
            <a:r>
              <a:rPr lang="pt-BR" b="1" dirty="0"/>
              <a:t>Classificação Arrendamento Mercantil Operacional</a:t>
            </a:r>
            <a:endParaRPr lang="pt-BR" dirty="0"/>
          </a:p>
          <a:p>
            <a:pPr lvl="0"/>
            <a:r>
              <a:rPr lang="pt-BR" dirty="0"/>
              <a:t>Seus riscos e benefícios permanecem no arrendador (item 8)</a:t>
            </a:r>
          </a:p>
          <a:p>
            <a:pPr lvl="1"/>
            <a:r>
              <a:rPr lang="pt-BR" dirty="0"/>
              <a:t>Arrendamento de terrenos, vida útil indefinida, não sofre depreciação (item 15)</a:t>
            </a:r>
          </a:p>
          <a:p>
            <a:pPr lvl="1"/>
            <a:r>
              <a:rPr lang="pt-BR" dirty="0"/>
              <a:t>Edificações tem vida útil definida, arrendamento financeiro</a:t>
            </a:r>
          </a:p>
          <a:p>
            <a:pPr lvl="1"/>
            <a:r>
              <a:rPr lang="pt-BR" dirty="0"/>
              <a:t>Exceto os dois não ter separação pelo contrato</a:t>
            </a:r>
          </a:p>
          <a:p>
            <a:pPr lvl="1"/>
            <a:r>
              <a:rPr lang="pt-BR" dirty="0"/>
              <a:t>Houver a transmissão de propriedade ao final do contrato</a:t>
            </a:r>
          </a:p>
          <a:p>
            <a:pPr marL="0" indent="0">
              <a:buNone/>
            </a:pPr>
            <a:endParaRPr lang="pt-BR" sz="3600" dirty="0"/>
          </a:p>
        </p:txBody>
      </p:sp>
    </p:spTree>
    <p:extLst>
      <p:ext uri="{BB962C8B-B14F-4D97-AF65-F5344CB8AC3E}">
        <p14:creationId xmlns:p14="http://schemas.microsoft.com/office/powerpoint/2010/main" val="1557192270"/>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83"/>
            <a:ext cx="8966579" cy="585171"/>
          </a:xfrm>
        </p:spPr>
        <p:txBody>
          <a:bodyPr>
            <a:normAutofit/>
          </a:bodyPr>
          <a:lstStyle/>
          <a:p>
            <a:r>
              <a:rPr lang="pt-BR" sz="2400" b="1" dirty="0">
                <a:solidFill>
                  <a:srgbClr val="FF0000"/>
                </a:solidFill>
              </a:rPr>
              <a:t>CPC </a:t>
            </a:r>
            <a:r>
              <a:rPr lang="pt-BR" sz="2400" b="1" dirty="0" smtClean="0">
                <a:solidFill>
                  <a:srgbClr val="FF0000"/>
                </a:solidFill>
              </a:rPr>
              <a:t>06 - Arrendamento financeiro</a:t>
            </a:r>
            <a:endParaRPr lang="pt-BR" sz="2400" b="1" dirty="0">
              <a:solidFill>
                <a:srgbClr val="FF0000"/>
              </a:solidFill>
            </a:endParaRPr>
          </a:p>
        </p:txBody>
      </p:sp>
      <p:sp>
        <p:nvSpPr>
          <p:cNvPr id="3" name="Espaço Reservado para Conteúdo 2"/>
          <p:cNvSpPr>
            <a:spLocks noGrp="1"/>
          </p:cNvSpPr>
          <p:nvPr>
            <p:ph idx="1"/>
          </p:nvPr>
        </p:nvSpPr>
        <p:spPr>
          <a:xfrm>
            <a:off x="0" y="586854"/>
            <a:ext cx="8966579" cy="5854889"/>
          </a:xfrm>
        </p:spPr>
        <p:txBody>
          <a:bodyPr>
            <a:normAutofit fontScale="70000" lnSpcReduction="20000"/>
          </a:bodyPr>
          <a:lstStyle/>
          <a:p>
            <a:pPr marL="0" indent="0">
              <a:buNone/>
            </a:pPr>
            <a:r>
              <a:rPr lang="pt-BR" b="1" dirty="0"/>
              <a:t>Contabilização do arrendamento financeiro no arrendatário</a:t>
            </a:r>
            <a:endParaRPr lang="pt-BR" dirty="0"/>
          </a:p>
          <a:p>
            <a:pPr lvl="0"/>
            <a:r>
              <a:rPr lang="pt-BR" dirty="0" smtClean="0"/>
              <a:t>Contabilizar </a:t>
            </a:r>
            <a:r>
              <a:rPr lang="pt-BR" u="sng" dirty="0"/>
              <a:t>na data do início da transferência</a:t>
            </a:r>
            <a:r>
              <a:rPr lang="pt-BR" dirty="0"/>
              <a:t> do direito de uso do bem</a:t>
            </a:r>
          </a:p>
          <a:p>
            <a:pPr lvl="0"/>
            <a:r>
              <a:rPr lang="pt-BR" u="sng" dirty="0"/>
              <a:t>O valor</a:t>
            </a:r>
            <a:r>
              <a:rPr lang="pt-BR" dirty="0"/>
              <a:t> será </a:t>
            </a:r>
            <a:r>
              <a:rPr lang="pt-BR" dirty="0" smtClean="0"/>
              <a:t>o </a:t>
            </a:r>
            <a:r>
              <a:rPr lang="pt-BR" u="sng" dirty="0"/>
              <a:t>valor justo do bem</a:t>
            </a:r>
            <a:r>
              <a:rPr lang="pt-BR" dirty="0"/>
              <a:t> </a:t>
            </a:r>
            <a:r>
              <a:rPr lang="pt-BR" dirty="0" smtClean="0"/>
              <a:t>arrendado</a:t>
            </a:r>
            <a:endParaRPr lang="pt-BR" dirty="0"/>
          </a:p>
          <a:p>
            <a:pPr lvl="1"/>
            <a:r>
              <a:rPr lang="pt-BR" dirty="0"/>
              <a:t>Registrar o valor justo ou o valor presente, dos dois o menor</a:t>
            </a:r>
          </a:p>
          <a:p>
            <a:pPr lvl="1"/>
            <a:r>
              <a:rPr lang="pt-BR" dirty="0"/>
              <a:t>A </a:t>
            </a:r>
            <a:r>
              <a:rPr lang="pt-BR" u="sng" dirty="0"/>
              <a:t>taxa</a:t>
            </a:r>
            <a:r>
              <a:rPr lang="pt-BR" dirty="0"/>
              <a:t> para cálculo do valor presente é a taxa de juros implícita no contrato</a:t>
            </a:r>
          </a:p>
          <a:p>
            <a:pPr lvl="0"/>
            <a:r>
              <a:rPr lang="pt-BR" dirty="0"/>
              <a:t>Havendo outros custos diretos iniciais devem ser adicionados ao registro</a:t>
            </a:r>
          </a:p>
          <a:p>
            <a:pPr lvl="0"/>
            <a:r>
              <a:rPr lang="pt-BR" dirty="0"/>
              <a:t>No passivo, registrar no curto e longo prazo, conforme o prazo de pagamento</a:t>
            </a:r>
          </a:p>
          <a:p>
            <a:pPr lvl="1"/>
            <a:r>
              <a:rPr lang="pt-BR" dirty="0"/>
              <a:t>Separar no passivo o valor dos juros a transcorrer como conta redutora</a:t>
            </a:r>
          </a:p>
          <a:p>
            <a:pPr lvl="1"/>
            <a:r>
              <a:rPr lang="pt-BR" dirty="0"/>
              <a:t>Os encargos financeiros são reconhecidos pelo regime de competência como despesa financeira (item 25, CPC 06)</a:t>
            </a:r>
          </a:p>
          <a:p>
            <a:pPr lvl="1"/>
            <a:r>
              <a:rPr lang="pt-BR" dirty="0"/>
              <a:t>Taxa dos juros financeiros conf. Contrato pró rata, exponencial</a:t>
            </a:r>
          </a:p>
          <a:p>
            <a:pPr lvl="0"/>
            <a:r>
              <a:rPr lang="pt-BR" dirty="0"/>
              <a:t>Pagamentos contingentes lançados em despesas não alterando o passivo e ativo</a:t>
            </a:r>
          </a:p>
          <a:p>
            <a:pPr lvl="0"/>
            <a:r>
              <a:rPr lang="pt-BR" dirty="0"/>
              <a:t>Reconhecer a depreciação conforme CPC 06 item 27</a:t>
            </a:r>
          </a:p>
          <a:p>
            <a:pPr lvl="0"/>
            <a:r>
              <a:rPr lang="pt-BR" dirty="0"/>
              <a:t>Reconhecer o teste de Impairment para verificar se o mesmo está </a:t>
            </a:r>
            <a:r>
              <a:rPr lang="pt-BR" dirty="0" smtClean="0"/>
              <a:t>desvalorizado</a:t>
            </a:r>
            <a:endParaRPr lang="pt-BR" dirty="0"/>
          </a:p>
        </p:txBody>
      </p:sp>
    </p:spTree>
    <p:extLst>
      <p:ext uri="{BB962C8B-B14F-4D97-AF65-F5344CB8AC3E}">
        <p14:creationId xmlns:p14="http://schemas.microsoft.com/office/powerpoint/2010/main" val="115855058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Impairment</a:t>
            </a:r>
          </a:p>
        </p:txBody>
      </p:sp>
      <p:sp>
        <p:nvSpPr>
          <p:cNvPr id="3" name="Espaço Reservado para Conteúdo 2"/>
          <p:cNvSpPr>
            <a:spLocks noGrp="1"/>
          </p:cNvSpPr>
          <p:nvPr>
            <p:ph idx="1"/>
          </p:nvPr>
        </p:nvSpPr>
        <p:spPr>
          <a:xfrm>
            <a:off x="0" y="586854"/>
            <a:ext cx="8966579" cy="6271146"/>
          </a:xfrm>
        </p:spPr>
        <p:txBody>
          <a:bodyPr>
            <a:normAutofit/>
          </a:bodyPr>
          <a:lstStyle/>
          <a:p>
            <a:pPr marL="0" indent="0">
              <a:buNone/>
            </a:pPr>
            <a:r>
              <a:rPr lang="pt-BR" sz="3600" b="1" dirty="0" smtClean="0"/>
              <a:t>Quando esta avaliação de perda de valor de ativos deve ser feita?</a:t>
            </a:r>
          </a:p>
          <a:p>
            <a:pPr marL="0" indent="0">
              <a:buNone/>
            </a:pPr>
            <a:r>
              <a:rPr lang="pt-BR" sz="3600" dirty="0" smtClean="0"/>
              <a:t>Sempre que houver alguma indicação de que seus ativos perderam significativamente sua representatividade econômica.</a:t>
            </a:r>
          </a:p>
        </p:txBody>
      </p:sp>
    </p:spTree>
    <p:extLst>
      <p:ext uri="{BB962C8B-B14F-4D97-AF65-F5344CB8AC3E}">
        <p14:creationId xmlns:p14="http://schemas.microsoft.com/office/powerpoint/2010/main" val="2577764789"/>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83"/>
            <a:ext cx="8966579" cy="585171"/>
          </a:xfrm>
        </p:spPr>
        <p:txBody>
          <a:bodyPr>
            <a:normAutofit/>
          </a:bodyPr>
          <a:lstStyle/>
          <a:p>
            <a:r>
              <a:rPr lang="pt-BR" sz="2400" b="1" dirty="0">
                <a:solidFill>
                  <a:srgbClr val="FF0000"/>
                </a:solidFill>
              </a:rPr>
              <a:t>CPC </a:t>
            </a:r>
            <a:r>
              <a:rPr lang="pt-BR" sz="2400" b="1" dirty="0" smtClean="0">
                <a:solidFill>
                  <a:srgbClr val="FF0000"/>
                </a:solidFill>
              </a:rPr>
              <a:t>06 - Arrendamento financeiro</a:t>
            </a:r>
            <a:endParaRPr lang="pt-BR" sz="2400" b="1" dirty="0">
              <a:solidFill>
                <a:srgbClr val="FF0000"/>
              </a:solidFill>
            </a:endParaRPr>
          </a:p>
        </p:txBody>
      </p:sp>
      <p:sp>
        <p:nvSpPr>
          <p:cNvPr id="3" name="Espaço Reservado para Conteúdo 2"/>
          <p:cNvSpPr>
            <a:spLocks noGrp="1"/>
          </p:cNvSpPr>
          <p:nvPr>
            <p:ph idx="1"/>
          </p:nvPr>
        </p:nvSpPr>
        <p:spPr>
          <a:xfrm>
            <a:off x="0" y="586854"/>
            <a:ext cx="8966579" cy="5704764"/>
          </a:xfrm>
        </p:spPr>
        <p:txBody>
          <a:bodyPr>
            <a:normAutofit fontScale="77500" lnSpcReduction="20000"/>
          </a:bodyPr>
          <a:lstStyle/>
          <a:p>
            <a:pPr marL="0" indent="0">
              <a:buNone/>
            </a:pPr>
            <a:r>
              <a:rPr lang="pt-BR" b="1" dirty="0"/>
              <a:t>Contabilização do arrendamento financeiro no </a:t>
            </a:r>
            <a:r>
              <a:rPr lang="pt-BR" b="1" dirty="0" smtClean="0"/>
              <a:t>arrendatário</a:t>
            </a:r>
            <a:endParaRPr lang="pt-BR" dirty="0" smtClean="0"/>
          </a:p>
          <a:p>
            <a:endParaRPr lang="pt-BR" dirty="0" smtClean="0"/>
          </a:p>
          <a:p>
            <a:pPr marL="0" indent="0">
              <a:buNone/>
            </a:pPr>
            <a:r>
              <a:rPr lang="pt-BR" dirty="0" smtClean="0"/>
              <a:t>Exemplo</a:t>
            </a:r>
            <a:r>
              <a:rPr lang="pt-BR" dirty="0"/>
              <a:t>: A Cooperativa (arrendatária) arrendou, um veículo:</a:t>
            </a:r>
          </a:p>
          <a:p>
            <a:pPr marL="0" indent="0">
              <a:buNone/>
            </a:pPr>
            <a:r>
              <a:rPr lang="pt-BR" dirty="0"/>
              <a:t>Prestação mensal R$1.500,00 prazo de 36 meses, valor residual garantido em R$500,00, taxa de juros implícita no contrato de 1,5% ao mês. </a:t>
            </a:r>
          </a:p>
          <a:p>
            <a:pPr marL="0" indent="0">
              <a:buNone/>
            </a:pPr>
            <a:r>
              <a:rPr lang="pt-BR" dirty="0"/>
              <a:t>A vida útil do veículo é de 5 anos, o valor justo do veículo é de R$45.000,00 e o valor presente R$42.000,00. Portanto o valor presente é inferior e será registrado na contabilidade. Valor residual de R$4.500,00 no final do período de 5 anos.</a:t>
            </a:r>
          </a:p>
          <a:p>
            <a:pPr marL="0" indent="0">
              <a:buNone/>
            </a:pPr>
            <a:r>
              <a:rPr lang="pt-BR" dirty="0"/>
              <a:t> </a:t>
            </a:r>
          </a:p>
          <a:p>
            <a:pPr marL="0" indent="0">
              <a:buNone/>
            </a:pPr>
            <a:r>
              <a:rPr lang="pt-BR" dirty="0"/>
              <a:t>Valor presente líquido em Excel =VPL (C6;C7:C42) onde C6 é a taxa em % no período, C7 a C42 os valores líquidos do fluxo de caixa.</a:t>
            </a:r>
          </a:p>
          <a:p>
            <a:pPr marL="0" indent="0">
              <a:buNone/>
            </a:pPr>
            <a:r>
              <a:rPr lang="pt-BR" dirty="0"/>
              <a:t>Para descapitalizar em Excel = C7/ (1+B2) ^A7 onde C7 o valor a ser descapitalizado e B2 a taxa em % ^ elevado a A7 ao período</a:t>
            </a:r>
          </a:p>
          <a:p>
            <a:pPr marL="0" indent="0">
              <a:buNone/>
            </a:pPr>
            <a:endParaRPr lang="pt-BR" sz="3600" dirty="0"/>
          </a:p>
        </p:txBody>
      </p:sp>
    </p:spTree>
    <p:extLst>
      <p:ext uri="{BB962C8B-B14F-4D97-AF65-F5344CB8AC3E}">
        <p14:creationId xmlns:p14="http://schemas.microsoft.com/office/powerpoint/2010/main" val="2206981313"/>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83"/>
            <a:ext cx="8966579" cy="585171"/>
          </a:xfrm>
        </p:spPr>
        <p:txBody>
          <a:bodyPr>
            <a:normAutofit/>
          </a:bodyPr>
          <a:lstStyle/>
          <a:p>
            <a:r>
              <a:rPr lang="pt-BR" sz="2400" b="1" dirty="0">
                <a:solidFill>
                  <a:srgbClr val="FF0000"/>
                </a:solidFill>
              </a:rPr>
              <a:t>CPC </a:t>
            </a:r>
            <a:r>
              <a:rPr lang="pt-BR" sz="2400" b="1" dirty="0" smtClean="0">
                <a:solidFill>
                  <a:srgbClr val="FF0000"/>
                </a:solidFill>
              </a:rPr>
              <a:t>06 </a:t>
            </a:r>
            <a:r>
              <a:rPr lang="pt-BR" sz="2400" b="1" dirty="0">
                <a:solidFill>
                  <a:srgbClr val="FF0000"/>
                </a:solidFill>
              </a:rPr>
              <a:t>- Contabilização do arrendamento financeiro no </a:t>
            </a:r>
            <a:r>
              <a:rPr lang="pt-BR" sz="2400" b="1" dirty="0" smtClean="0">
                <a:solidFill>
                  <a:srgbClr val="FF0000"/>
                </a:solidFill>
              </a:rPr>
              <a:t>arrendatário</a:t>
            </a:r>
            <a:endParaRPr lang="pt-BR" sz="2400" b="1" dirty="0">
              <a:solidFill>
                <a:srgbClr val="FF0000"/>
              </a:solidFill>
            </a:endParaRPr>
          </a:p>
        </p:txBody>
      </p:sp>
      <p:sp>
        <p:nvSpPr>
          <p:cNvPr id="3" name="Espaço Reservado para Conteúdo 2"/>
          <p:cNvSpPr>
            <a:spLocks noGrp="1"/>
          </p:cNvSpPr>
          <p:nvPr>
            <p:ph idx="1"/>
          </p:nvPr>
        </p:nvSpPr>
        <p:spPr>
          <a:xfrm>
            <a:off x="0" y="586854"/>
            <a:ext cx="8966579" cy="5704764"/>
          </a:xfrm>
        </p:spPr>
        <p:txBody>
          <a:bodyPr>
            <a:normAutofit/>
          </a:bodyPr>
          <a:lstStyle/>
          <a:p>
            <a:pPr marL="0" indent="0">
              <a:buNone/>
            </a:pPr>
            <a:endParaRPr lang="pt-BR" dirty="0" smtClean="0"/>
          </a:p>
        </p:txBody>
      </p:sp>
      <p:graphicFrame>
        <p:nvGraphicFramePr>
          <p:cNvPr id="4" name="Tabela 3"/>
          <p:cNvGraphicFramePr>
            <a:graphicFrameLocks noGrp="1"/>
          </p:cNvGraphicFramePr>
          <p:nvPr>
            <p:extLst>
              <p:ext uri="{D42A27DB-BD31-4B8C-83A1-F6EECF244321}">
                <p14:modId xmlns:p14="http://schemas.microsoft.com/office/powerpoint/2010/main" val="2809756608"/>
              </p:ext>
            </p:extLst>
          </p:nvPr>
        </p:nvGraphicFramePr>
        <p:xfrm>
          <a:off x="1" y="614149"/>
          <a:ext cx="8966578" cy="5513697"/>
        </p:xfrm>
        <a:graphic>
          <a:graphicData uri="http://schemas.openxmlformats.org/drawingml/2006/table">
            <a:tbl>
              <a:tblPr firstRow="1" firstCol="1" bandRow="1">
                <a:tableStyleId>{5C22544A-7EE6-4342-B048-85BDC9FD1C3A}</a:tableStyleId>
              </a:tblPr>
              <a:tblGrid>
                <a:gridCol w="6384288"/>
                <a:gridCol w="1222584"/>
                <a:gridCol w="1359706"/>
              </a:tblGrid>
              <a:tr h="243024">
                <a:tc>
                  <a:txBody>
                    <a:bodyPr/>
                    <a:lstStyle/>
                    <a:p>
                      <a:pPr>
                        <a:spcAft>
                          <a:spcPts val="0"/>
                        </a:spcAft>
                      </a:pPr>
                      <a:r>
                        <a:rPr lang="pt-BR" sz="1000" dirty="0">
                          <a:effectLst/>
                        </a:rPr>
                        <a:t> </a:t>
                      </a:r>
                      <a:endParaRPr lang="pt-BR"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1000">
                          <a:effectLst/>
                        </a:rPr>
                        <a:t>Débito</a:t>
                      </a:r>
                      <a:endParaRPr lang="pt-BR"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1000">
                          <a:effectLst/>
                        </a:rPr>
                        <a:t>Crédito</a:t>
                      </a:r>
                      <a:endParaRPr lang="pt-BR"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1317668">
                <a:tc>
                  <a:txBody>
                    <a:bodyPr/>
                    <a:lstStyle/>
                    <a:p>
                      <a:pPr>
                        <a:spcAft>
                          <a:spcPts val="0"/>
                        </a:spcAft>
                      </a:pPr>
                      <a:r>
                        <a:rPr lang="pt-BR" sz="1600" dirty="0">
                          <a:effectLst/>
                        </a:rPr>
                        <a:t>Veículo arrendado (arrendamento financeiro) - Ativo</a:t>
                      </a:r>
                    </a:p>
                    <a:p>
                      <a:pPr>
                        <a:spcAft>
                          <a:spcPts val="0"/>
                        </a:spcAft>
                      </a:pPr>
                      <a:r>
                        <a:rPr lang="pt-BR" sz="1600" dirty="0">
                          <a:effectLst/>
                        </a:rPr>
                        <a:t>Encargos Financeiros a Transcorrer – Passivo Circulante</a:t>
                      </a:r>
                    </a:p>
                    <a:p>
                      <a:pPr>
                        <a:spcAft>
                          <a:spcPts val="0"/>
                        </a:spcAft>
                      </a:pPr>
                      <a:r>
                        <a:rPr lang="pt-BR" sz="1600" dirty="0">
                          <a:effectLst/>
                        </a:rPr>
                        <a:t>Encargos Financeiros a Transcorrer – Passivo não Circulante</a:t>
                      </a:r>
                    </a:p>
                    <a:p>
                      <a:pPr>
                        <a:spcAft>
                          <a:spcPts val="0"/>
                        </a:spcAft>
                      </a:pPr>
                      <a:r>
                        <a:rPr lang="pt-BR" sz="1600" dirty="0">
                          <a:effectLst/>
                        </a:rPr>
                        <a:t>a Financiamento por Arrendamento Financeiro – Passivo Circulante</a:t>
                      </a:r>
                    </a:p>
                    <a:p>
                      <a:pPr>
                        <a:spcAft>
                          <a:spcPts val="0"/>
                        </a:spcAft>
                      </a:pPr>
                      <a:r>
                        <a:rPr lang="pt-BR" sz="1600" dirty="0">
                          <a:effectLst/>
                        </a:rPr>
                        <a:t>a Financiamento por Arrendamento Financeiro – Passivo não Circulante</a:t>
                      </a:r>
                      <a:endParaRPr lang="pt-B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pt-BR" sz="1600">
                          <a:effectLst/>
                        </a:rPr>
                        <a:t>42.000,00</a:t>
                      </a:r>
                    </a:p>
                    <a:p>
                      <a:pPr algn="r">
                        <a:spcAft>
                          <a:spcPts val="0"/>
                        </a:spcAft>
                      </a:pPr>
                      <a:r>
                        <a:rPr lang="pt-BR" sz="1600">
                          <a:effectLst/>
                        </a:rPr>
                        <a:t>1.638,74</a:t>
                      </a:r>
                    </a:p>
                    <a:p>
                      <a:pPr algn="r">
                        <a:spcAft>
                          <a:spcPts val="0"/>
                        </a:spcAft>
                      </a:pPr>
                      <a:r>
                        <a:rPr lang="pt-BR" sz="1600">
                          <a:effectLst/>
                        </a:rPr>
                        <a:t>10.361,26</a:t>
                      </a:r>
                      <a:endParaRPr lang="pt-BR"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pt-BR" sz="1600">
                          <a:effectLst/>
                        </a:rPr>
                        <a:t> </a:t>
                      </a:r>
                    </a:p>
                    <a:p>
                      <a:pPr algn="r">
                        <a:spcAft>
                          <a:spcPts val="0"/>
                        </a:spcAft>
                      </a:pPr>
                      <a:r>
                        <a:rPr lang="pt-BR" sz="1600">
                          <a:effectLst/>
                        </a:rPr>
                        <a:t> </a:t>
                      </a:r>
                    </a:p>
                    <a:p>
                      <a:pPr algn="r">
                        <a:spcAft>
                          <a:spcPts val="0"/>
                        </a:spcAft>
                      </a:pPr>
                      <a:r>
                        <a:rPr lang="pt-BR" sz="1600">
                          <a:effectLst/>
                        </a:rPr>
                        <a:t> </a:t>
                      </a:r>
                    </a:p>
                    <a:p>
                      <a:pPr algn="r">
                        <a:spcAft>
                          <a:spcPts val="0"/>
                        </a:spcAft>
                      </a:pPr>
                      <a:r>
                        <a:rPr lang="pt-BR" sz="1600">
                          <a:effectLst/>
                        </a:rPr>
                        <a:t>18.000,00</a:t>
                      </a:r>
                    </a:p>
                    <a:p>
                      <a:pPr algn="r">
                        <a:spcAft>
                          <a:spcPts val="0"/>
                        </a:spcAft>
                      </a:pPr>
                      <a:r>
                        <a:rPr lang="pt-BR" sz="1600">
                          <a:effectLst/>
                        </a:rPr>
                        <a:t>36.000,00</a:t>
                      </a:r>
                      <a:endParaRPr lang="pt-BR"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790601">
                <a:tc>
                  <a:txBody>
                    <a:bodyPr/>
                    <a:lstStyle/>
                    <a:p>
                      <a:pPr>
                        <a:spcAft>
                          <a:spcPts val="0"/>
                        </a:spcAft>
                      </a:pPr>
                      <a:r>
                        <a:rPr lang="pt-BR" sz="1600" dirty="0">
                          <a:effectLst/>
                        </a:rPr>
                        <a:t>Financiamento por Arrendamento Financeiro – Passivo Circulante</a:t>
                      </a:r>
                    </a:p>
                    <a:p>
                      <a:pPr>
                        <a:spcAft>
                          <a:spcPts val="0"/>
                        </a:spcAft>
                      </a:pPr>
                      <a:r>
                        <a:rPr lang="pt-BR" sz="1600" dirty="0">
                          <a:effectLst/>
                        </a:rPr>
                        <a:t>a Caixa / Bancos – Ativo</a:t>
                      </a:r>
                    </a:p>
                    <a:p>
                      <a:pPr>
                        <a:spcAft>
                          <a:spcPts val="0"/>
                        </a:spcAft>
                      </a:pPr>
                      <a:r>
                        <a:rPr lang="pt-BR" sz="1600" dirty="0">
                          <a:effectLst/>
                        </a:rPr>
                        <a:t>Pelo pagamento da primeira parcela</a:t>
                      </a:r>
                      <a:endParaRPr lang="pt-B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pt-BR" sz="1600">
                          <a:effectLst/>
                        </a:rPr>
                        <a:t>1.500,00</a:t>
                      </a:r>
                      <a:endParaRPr lang="pt-BR"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pt-BR" sz="1600">
                          <a:effectLst/>
                        </a:rPr>
                        <a:t> </a:t>
                      </a:r>
                    </a:p>
                    <a:p>
                      <a:pPr algn="r">
                        <a:spcAft>
                          <a:spcPts val="0"/>
                        </a:spcAft>
                      </a:pPr>
                      <a:r>
                        <a:rPr lang="pt-BR" sz="1600">
                          <a:effectLst/>
                        </a:rPr>
                        <a:t>1.500,00</a:t>
                      </a:r>
                      <a:endParaRPr lang="pt-BR"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790601">
                <a:tc>
                  <a:txBody>
                    <a:bodyPr/>
                    <a:lstStyle/>
                    <a:p>
                      <a:pPr>
                        <a:spcAft>
                          <a:spcPts val="0"/>
                        </a:spcAft>
                      </a:pPr>
                      <a:r>
                        <a:rPr lang="pt-BR" sz="1600" dirty="0">
                          <a:effectLst/>
                        </a:rPr>
                        <a:t>Financiamento por Arrendamento Financeiro – Passivo não Circulante</a:t>
                      </a:r>
                    </a:p>
                    <a:p>
                      <a:pPr>
                        <a:spcAft>
                          <a:spcPts val="0"/>
                        </a:spcAft>
                      </a:pPr>
                      <a:r>
                        <a:rPr lang="pt-BR" sz="1600" dirty="0">
                          <a:effectLst/>
                        </a:rPr>
                        <a:t>a Financiamento por Arrendamento Financeiro – Passivo Circulante</a:t>
                      </a:r>
                    </a:p>
                    <a:p>
                      <a:pPr>
                        <a:spcAft>
                          <a:spcPts val="0"/>
                        </a:spcAft>
                      </a:pPr>
                      <a:r>
                        <a:rPr lang="pt-BR" sz="1600" dirty="0">
                          <a:effectLst/>
                        </a:rPr>
                        <a:t>Pela transferência do longo para o curto prazo</a:t>
                      </a:r>
                      <a:endParaRPr lang="pt-B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pt-BR" sz="1600">
                          <a:effectLst/>
                        </a:rPr>
                        <a:t>1.500,00</a:t>
                      </a:r>
                      <a:endParaRPr lang="pt-BR"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pt-BR" sz="1600">
                          <a:effectLst/>
                        </a:rPr>
                        <a:t> </a:t>
                      </a:r>
                    </a:p>
                    <a:p>
                      <a:pPr algn="r">
                        <a:spcAft>
                          <a:spcPts val="0"/>
                        </a:spcAft>
                      </a:pPr>
                      <a:r>
                        <a:rPr lang="pt-BR" sz="1600">
                          <a:effectLst/>
                        </a:rPr>
                        <a:t>1.500,00</a:t>
                      </a:r>
                      <a:endParaRPr lang="pt-BR"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790601">
                <a:tc>
                  <a:txBody>
                    <a:bodyPr/>
                    <a:lstStyle/>
                    <a:p>
                      <a:pPr>
                        <a:spcAft>
                          <a:spcPts val="0"/>
                        </a:spcAft>
                      </a:pPr>
                      <a:r>
                        <a:rPr lang="pt-BR" sz="1600" dirty="0">
                          <a:effectLst/>
                        </a:rPr>
                        <a:t>Despesa Financeira</a:t>
                      </a:r>
                    </a:p>
                    <a:p>
                      <a:pPr>
                        <a:spcAft>
                          <a:spcPts val="0"/>
                        </a:spcAft>
                      </a:pPr>
                      <a:r>
                        <a:rPr lang="pt-BR" sz="1600" dirty="0">
                          <a:effectLst/>
                        </a:rPr>
                        <a:t>a Encargos Financeiros a Transcorrer – Passivo Circulante</a:t>
                      </a:r>
                    </a:p>
                    <a:p>
                      <a:pPr>
                        <a:spcAft>
                          <a:spcPts val="0"/>
                        </a:spcAft>
                      </a:pPr>
                      <a:r>
                        <a:rPr lang="pt-BR" sz="1600" dirty="0">
                          <a:effectLst/>
                        </a:rPr>
                        <a:t>Pelo reconhecimento da despesa financeira por competência</a:t>
                      </a:r>
                      <a:endParaRPr lang="pt-B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pt-BR" sz="1600">
                          <a:effectLst/>
                        </a:rPr>
                        <a:t>22,17</a:t>
                      </a:r>
                      <a:endParaRPr lang="pt-BR"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pt-BR" sz="1600">
                          <a:effectLst/>
                        </a:rPr>
                        <a:t> </a:t>
                      </a:r>
                    </a:p>
                    <a:p>
                      <a:pPr algn="r">
                        <a:spcAft>
                          <a:spcPts val="0"/>
                        </a:spcAft>
                      </a:pPr>
                      <a:r>
                        <a:rPr lang="pt-BR" sz="1600">
                          <a:effectLst/>
                        </a:rPr>
                        <a:t>22,17</a:t>
                      </a:r>
                      <a:endParaRPr lang="pt-BR"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790601">
                <a:tc>
                  <a:txBody>
                    <a:bodyPr/>
                    <a:lstStyle/>
                    <a:p>
                      <a:pPr>
                        <a:spcAft>
                          <a:spcPts val="0"/>
                        </a:spcAft>
                      </a:pPr>
                      <a:r>
                        <a:rPr lang="pt-BR" sz="1600" dirty="0">
                          <a:effectLst/>
                        </a:rPr>
                        <a:t>Financiamento por Arrendamento Financeiro – Passivo não Circulante</a:t>
                      </a:r>
                    </a:p>
                    <a:p>
                      <a:pPr>
                        <a:spcAft>
                          <a:spcPts val="0"/>
                        </a:spcAft>
                      </a:pPr>
                      <a:r>
                        <a:rPr lang="pt-BR" sz="1600" dirty="0">
                          <a:effectLst/>
                        </a:rPr>
                        <a:t>a Financiamento por Arrendamento Financeiro – Passivo Circulante</a:t>
                      </a:r>
                    </a:p>
                    <a:p>
                      <a:pPr>
                        <a:spcAft>
                          <a:spcPts val="0"/>
                        </a:spcAft>
                      </a:pPr>
                      <a:r>
                        <a:rPr lang="pt-BR" sz="1600" dirty="0">
                          <a:effectLst/>
                        </a:rPr>
                        <a:t>Pela transferência do longo para o curto prazo</a:t>
                      </a:r>
                      <a:endParaRPr lang="pt-B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pt-BR" sz="1600">
                          <a:effectLst/>
                        </a:rPr>
                        <a:t>263,96</a:t>
                      </a:r>
                      <a:endParaRPr lang="pt-BR"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pt-BR" sz="1600">
                          <a:effectLst/>
                        </a:rPr>
                        <a:t> </a:t>
                      </a:r>
                    </a:p>
                    <a:p>
                      <a:pPr algn="r">
                        <a:spcAft>
                          <a:spcPts val="0"/>
                        </a:spcAft>
                      </a:pPr>
                      <a:r>
                        <a:rPr lang="pt-BR" sz="1600">
                          <a:effectLst/>
                        </a:rPr>
                        <a:t>263,96</a:t>
                      </a:r>
                      <a:endParaRPr lang="pt-BR"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790601">
                <a:tc>
                  <a:txBody>
                    <a:bodyPr/>
                    <a:lstStyle/>
                    <a:p>
                      <a:pPr>
                        <a:spcAft>
                          <a:spcPts val="0"/>
                        </a:spcAft>
                      </a:pPr>
                      <a:r>
                        <a:rPr lang="pt-BR" sz="1600" dirty="0">
                          <a:effectLst/>
                        </a:rPr>
                        <a:t>Despesa de Depreciação</a:t>
                      </a:r>
                    </a:p>
                    <a:p>
                      <a:pPr>
                        <a:spcAft>
                          <a:spcPts val="0"/>
                        </a:spcAft>
                      </a:pPr>
                      <a:r>
                        <a:rPr lang="pt-BR" sz="1600" dirty="0">
                          <a:effectLst/>
                        </a:rPr>
                        <a:t>a Depreciação Acumulada de Veículos Arrendados</a:t>
                      </a:r>
                    </a:p>
                    <a:p>
                      <a:pPr>
                        <a:spcAft>
                          <a:spcPts val="0"/>
                        </a:spcAft>
                      </a:pPr>
                      <a:r>
                        <a:rPr lang="pt-BR" sz="1600" dirty="0">
                          <a:effectLst/>
                        </a:rPr>
                        <a:t>Pela depreciação no período de veículos arrendados</a:t>
                      </a:r>
                      <a:endParaRPr lang="pt-B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pt-BR" sz="1600" dirty="0">
                          <a:effectLst/>
                        </a:rPr>
                        <a:t>625,00</a:t>
                      </a:r>
                      <a:endParaRPr lang="pt-B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pt-BR" sz="1600" dirty="0">
                          <a:effectLst/>
                        </a:rPr>
                        <a:t> </a:t>
                      </a:r>
                    </a:p>
                    <a:p>
                      <a:pPr algn="r">
                        <a:spcAft>
                          <a:spcPts val="0"/>
                        </a:spcAft>
                      </a:pPr>
                      <a:r>
                        <a:rPr lang="pt-BR" sz="1600" dirty="0">
                          <a:effectLst/>
                        </a:rPr>
                        <a:t>625,00</a:t>
                      </a:r>
                      <a:endParaRPr lang="pt-BR"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924608968"/>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83"/>
            <a:ext cx="8966579" cy="585171"/>
          </a:xfrm>
        </p:spPr>
        <p:txBody>
          <a:bodyPr>
            <a:normAutofit/>
          </a:bodyPr>
          <a:lstStyle/>
          <a:p>
            <a:r>
              <a:rPr lang="pt-BR" sz="2400" b="1" dirty="0">
                <a:solidFill>
                  <a:srgbClr val="FF0000"/>
                </a:solidFill>
              </a:rPr>
              <a:t>CPC </a:t>
            </a:r>
            <a:r>
              <a:rPr lang="pt-BR" sz="2400" b="1" dirty="0" smtClean="0">
                <a:solidFill>
                  <a:srgbClr val="FF0000"/>
                </a:solidFill>
              </a:rPr>
              <a:t>06 </a:t>
            </a:r>
            <a:r>
              <a:rPr lang="pt-BR" sz="2400" b="1" dirty="0">
                <a:solidFill>
                  <a:srgbClr val="FF0000"/>
                </a:solidFill>
              </a:rPr>
              <a:t>- Reflexos tributários da utilização do </a:t>
            </a:r>
            <a:r>
              <a:rPr lang="pt-BR" sz="2400" b="1" dirty="0" smtClean="0">
                <a:solidFill>
                  <a:srgbClr val="FF0000"/>
                </a:solidFill>
              </a:rPr>
              <a:t>arrendamento</a:t>
            </a:r>
            <a:endParaRPr lang="pt-BR" sz="2400" b="1" dirty="0">
              <a:solidFill>
                <a:srgbClr val="FF0000"/>
              </a:solidFill>
            </a:endParaRPr>
          </a:p>
        </p:txBody>
      </p:sp>
      <p:sp>
        <p:nvSpPr>
          <p:cNvPr id="3" name="Espaço Reservado para Conteúdo 2"/>
          <p:cNvSpPr>
            <a:spLocks noGrp="1"/>
          </p:cNvSpPr>
          <p:nvPr>
            <p:ph idx="1"/>
          </p:nvPr>
        </p:nvSpPr>
        <p:spPr>
          <a:xfrm>
            <a:off x="0" y="586854"/>
            <a:ext cx="8966579" cy="6271146"/>
          </a:xfrm>
        </p:spPr>
        <p:txBody>
          <a:bodyPr>
            <a:normAutofit fontScale="77500" lnSpcReduction="20000"/>
          </a:bodyPr>
          <a:lstStyle/>
          <a:p>
            <a:r>
              <a:rPr lang="pt-BR" dirty="0" smtClean="0"/>
              <a:t>Das </a:t>
            </a:r>
            <a:r>
              <a:rPr lang="pt-BR" u="sng" dirty="0"/>
              <a:t>despesas com Leasing</a:t>
            </a:r>
            <a:r>
              <a:rPr lang="pt-BR" dirty="0"/>
              <a:t>, são gerados créditos de PIS e COFINS, independente do setor da empresa que o bem será utilizado, os quais são calculados sobre o valor da despesa prevista no contrato de leasing.</a:t>
            </a:r>
          </a:p>
          <a:p>
            <a:endParaRPr lang="pt-BR" dirty="0"/>
          </a:p>
          <a:p>
            <a:r>
              <a:rPr lang="pt-BR" dirty="0"/>
              <a:t>O leasing financeiro, assim entendido no CPC tem tratamento diferenciado no LALUR, será ajustado, adicionando o valor da depreciação referente ao bem contabilizado com Ativo Imobilizado e o valor do pagamento mensal como exclusão no LALUR. A partir deste registro é reconhecido o credito do PIS e da CONFIS para o regime não cumulativo. </a:t>
            </a:r>
          </a:p>
          <a:p>
            <a:endParaRPr lang="pt-BR" dirty="0"/>
          </a:p>
          <a:p>
            <a:pPr marL="0" indent="0">
              <a:buNone/>
            </a:pPr>
            <a:r>
              <a:rPr lang="pt-BR" dirty="0"/>
              <a:t>Lei 10.833, de 2003. Art. 3 Do valor apurado na forma do art. 2o a pessoa jurídica poderá descontar créditos calculados em relação a:</a:t>
            </a:r>
          </a:p>
          <a:p>
            <a:pPr marL="0" indent="0">
              <a:buNone/>
            </a:pPr>
            <a:r>
              <a:rPr lang="pt-BR" dirty="0" smtClean="0"/>
              <a:t>V </a:t>
            </a:r>
            <a:r>
              <a:rPr lang="pt-BR" dirty="0"/>
              <a:t>- valor das contraprestações de operações de arrendamento mercantil de pessoa </a:t>
            </a:r>
            <a:r>
              <a:rPr lang="pt-BR" dirty="0" smtClean="0"/>
              <a:t>jurídica.</a:t>
            </a:r>
            <a:endParaRPr lang="pt-BR" dirty="0"/>
          </a:p>
        </p:txBody>
      </p:sp>
    </p:spTree>
    <p:extLst>
      <p:ext uri="{BB962C8B-B14F-4D97-AF65-F5344CB8AC3E}">
        <p14:creationId xmlns:p14="http://schemas.microsoft.com/office/powerpoint/2010/main" val="3940123789"/>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83"/>
            <a:ext cx="8966579" cy="585171"/>
          </a:xfrm>
        </p:spPr>
        <p:txBody>
          <a:bodyPr>
            <a:normAutofit/>
          </a:bodyPr>
          <a:lstStyle/>
          <a:p>
            <a:r>
              <a:rPr lang="pt-BR" sz="2400" b="1" dirty="0">
                <a:solidFill>
                  <a:srgbClr val="FF0000"/>
                </a:solidFill>
              </a:rPr>
              <a:t>CPC </a:t>
            </a:r>
            <a:r>
              <a:rPr lang="pt-BR" sz="2400" b="1" dirty="0" smtClean="0">
                <a:solidFill>
                  <a:srgbClr val="FF0000"/>
                </a:solidFill>
              </a:rPr>
              <a:t>06 </a:t>
            </a:r>
            <a:r>
              <a:rPr lang="pt-BR" sz="2400" b="1" dirty="0">
                <a:solidFill>
                  <a:srgbClr val="FF0000"/>
                </a:solidFill>
              </a:rPr>
              <a:t>- Reflexos tributários da utilização do </a:t>
            </a:r>
            <a:r>
              <a:rPr lang="pt-BR" sz="2400" b="1" dirty="0" smtClean="0">
                <a:solidFill>
                  <a:srgbClr val="FF0000"/>
                </a:solidFill>
              </a:rPr>
              <a:t>arrendamento</a:t>
            </a:r>
            <a:endParaRPr lang="pt-BR" sz="2400" b="1" dirty="0">
              <a:solidFill>
                <a:srgbClr val="FF0000"/>
              </a:solidFill>
            </a:endParaRPr>
          </a:p>
        </p:txBody>
      </p:sp>
      <p:sp>
        <p:nvSpPr>
          <p:cNvPr id="3" name="Espaço Reservado para Conteúdo 2"/>
          <p:cNvSpPr>
            <a:spLocks noGrp="1"/>
          </p:cNvSpPr>
          <p:nvPr>
            <p:ph idx="1"/>
          </p:nvPr>
        </p:nvSpPr>
        <p:spPr>
          <a:xfrm>
            <a:off x="0" y="586854"/>
            <a:ext cx="8966579" cy="6271146"/>
          </a:xfrm>
        </p:spPr>
        <p:txBody>
          <a:bodyPr>
            <a:normAutofit/>
          </a:bodyPr>
          <a:lstStyle/>
          <a:p>
            <a:pPr marL="0" indent="0">
              <a:buNone/>
            </a:pPr>
            <a:r>
              <a:rPr lang="pt-BR" b="1" dirty="0"/>
              <a:t>Tratamento para as pequenas e médias empresa no </a:t>
            </a:r>
            <a:r>
              <a:rPr lang="pt-BR" b="1" dirty="0" err="1"/>
              <a:t>CPC’s</a:t>
            </a:r>
            <a:r>
              <a:rPr lang="pt-BR" b="1" dirty="0"/>
              <a:t> </a:t>
            </a:r>
            <a:r>
              <a:rPr lang="pt-BR" b="1" dirty="0" smtClean="0"/>
              <a:t>27</a:t>
            </a:r>
          </a:p>
          <a:p>
            <a:pPr marL="0" indent="0">
              <a:buNone/>
            </a:pPr>
            <a:endParaRPr lang="pt-BR" dirty="0"/>
          </a:p>
          <a:p>
            <a:pPr marL="0" indent="0">
              <a:buNone/>
            </a:pPr>
            <a:r>
              <a:rPr lang="pt-BR" dirty="0"/>
              <a:t>É o mesmo para todas as empresas exceto para:</a:t>
            </a:r>
          </a:p>
          <a:p>
            <a:pPr marL="0" indent="0">
              <a:buNone/>
            </a:pPr>
            <a:r>
              <a:rPr lang="pt-BR" dirty="0" smtClean="0"/>
              <a:t>Valor </a:t>
            </a:r>
            <a:r>
              <a:rPr lang="pt-BR" dirty="0"/>
              <a:t>residual, a vida útil e o método de depreciação ser revisto apenas quando existir uma indicação relevante de alteração, isto é, não necessitar ser revisto anualmente.</a:t>
            </a:r>
          </a:p>
        </p:txBody>
      </p:sp>
    </p:spTree>
    <p:extLst>
      <p:ext uri="{BB962C8B-B14F-4D97-AF65-F5344CB8AC3E}">
        <p14:creationId xmlns:p14="http://schemas.microsoft.com/office/powerpoint/2010/main" val="2060883226"/>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83"/>
            <a:ext cx="8966579" cy="585171"/>
          </a:xfrm>
        </p:spPr>
        <p:txBody>
          <a:bodyPr>
            <a:normAutofit/>
          </a:bodyPr>
          <a:lstStyle/>
          <a:p>
            <a:r>
              <a:rPr lang="pt-BR" sz="2400" b="1" dirty="0" smtClean="0">
                <a:solidFill>
                  <a:srgbClr val="FF0000"/>
                </a:solidFill>
              </a:rPr>
              <a:t>Credito de impostos</a:t>
            </a:r>
            <a:endParaRPr lang="pt-BR" sz="2400" b="1" dirty="0">
              <a:solidFill>
                <a:srgbClr val="FF0000"/>
              </a:solidFill>
            </a:endParaRPr>
          </a:p>
        </p:txBody>
      </p:sp>
      <p:sp>
        <p:nvSpPr>
          <p:cNvPr id="3" name="Espaço Reservado para Conteúdo 2"/>
          <p:cNvSpPr>
            <a:spLocks noGrp="1"/>
          </p:cNvSpPr>
          <p:nvPr>
            <p:ph idx="1"/>
          </p:nvPr>
        </p:nvSpPr>
        <p:spPr>
          <a:xfrm>
            <a:off x="0" y="586854"/>
            <a:ext cx="8966579" cy="6271146"/>
          </a:xfrm>
        </p:spPr>
        <p:txBody>
          <a:bodyPr>
            <a:normAutofit/>
          </a:bodyPr>
          <a:lstStyle/>
          <a:p>
            <a:pPr marL="0" indent="0">
              <a:buNone/>
            </a:pPr>
            <a:endParaRPr lang="pt-BR" dirty="0" smtClean="0"/>
          </a:p>
          <a:p>
            <a:pPr marL="0" indent="0" algn="ctr">
              <a:buNone/>
            </a:pPr>
            <a:r>
              <a:rPr lang="pt-BR" sz="4000" dirty="0" smtClean="0">
                <a:solidFill>
                  <a:srgbClr val="FF0000"/>
                </a:solidFill>
              </a:rPr>
              <a:t>ICMS</a:t>
            </a:r>
          </a:p>
          <a:p>
            <a:pPr marL="0" indent="0" algn="ctr">
              <a:buNone/>
            </a:pPr>
            <a:endParaRPr lang="pt-BR" sz="4000" dirty="0">
              <a:solidFill>
                <a:srgbClr val="FF0000"/>
              </a:solidFill>
            </a:endParaRPr>
          </a:p>
          <a:p>
            <a:pPr marL="0" indent="0" algn="ctr">
              <a:buNone/>
            </a:pPr>
            <a:r>
              <a:rPr lang="pt-BR" sz="4000" dirty="0" smtClean="0">
                <a:solidFill>
                  <a:srgbClr val="FF0000"/>
                </a:solidFill>
              </a:rPr>
              <a:t>PIS e COFINS</a:t>
            </a:r>
            <a:endParaRPr lang="pt-BR" sz="4000" dirty="0">
              <a:solidFill>
                <a:srgbClr val="FF0000"/>
              </a:solidFill>
            </a:endParaRPr>
          </a:p>
        </p:txBody>
      </p:sp>
    </p:spTree>
    <p:extLst>
      <p:ext uri="{BB962C8B-B14F-4D97-AF65-F5344CB8AC3E}">
        <p14:creationId xmlns:p14="http://schemas.microsoft.com/office/powerpoint/2010/main" val="2844446728"/>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83"/>
            <a:ext cx="8966579" cy="585171"/>
          </a:xfrm>
        </p:spPr>
        <p:txBody>
          <a:bodyPr>
            <a:normAutofit/>
          </a:bodyPr>
          <a:lstStyle/>
          <a:p>
            <a:r>
              <a:rPr lang="pt-BR" sz="2400" b="1" dirty="0" smtClean="0">
                <a:solidFill>
                  <a:srgbClr val="FF0000"/>
                </a:solidFill>
              </a:rPr>
              <a:t>ICMS Lei Kandir</a:t>
            </a:r>
            <a:endParaRPr lang="pt-BR" sz="2400" b="1" dirty="0">
              <a:solidFill>
                <a:srgbClr val="FF0000"/>
              </a:solidFill>
            </a:endParaRPr>
          </a:p>
        </p:txBody>
      </p:sp>
      <p:sp>
        <p:nvSpPr>
          <p:cNvPr id="3" name="Espaço Reservado para Conteúdo 2"/>
          <p:cNvSpPr>
            <a:spLocks noGrp="1"/>
          </p:cNvSpPr>
          <p:nvPr>
            <p:ph idx="1"/>
          </p:nvPr>
        </p:nvSpPr>
        <p:spPr>
          <a:xfrm>
            <a:off x="0" y="586854"/>
            <a:ext cx="8966579" cy="6271146"/>
          </a:xfrm>
        </p:spPr>
        <p:txBody>
          <a:bodyPr>
            <a:normAutofit fontScale="92500" lnSpcReduction="20000"/>
          </a:bodyPr>
          <a:lstStyle/>
          <a:p>
            <a:r>
              <a:rPr lang="pt-BR" dirty="0"/>
              <a:t>D</a:t>
            </a:r>
            <a:r>
              <a:rPr lang="pt-BR" dirty="0" smtClean="0"/>
              <a:t>ireito </a:t>
            </a:r>
            <a:r>
              <a:rPr lang="pt-BR" dirty="0"/>
              <a:t>ao crédito do valor do </a:t>
            </a:r>
            <a:r>
              <a:rPr lang="pt-BR" dirty="0" smtClean="0"/>
              <a:t>ICMS:</a:t>
            </a:r>
          </a:p>
          <a:p>
            <a:pPr marL="0" indent="0">
              <a:buNone/>
            </a:pPr>
            <a:r>
              <a:rPr lang="pt-BR" dirty="0" smtClean="0"/>
              <a:t>Aquisição </a:t>
            </a:r>
            <a:r>
              <a:rPr lang="pt-BR" dirty="0"/>
              <a:t>de bens destinados ao ativo imobilizado está condicionado sua efetiva utilização na produção e/ou comercialização de mercadorias ou à prestação de serviços </a:t>
            </a:r>
            <a:r>
              <a:rPr lang="pt-BR" u="sng" dirty="0"/>
              <a:t>tributada pelo ICMS</a:t>
            </a:r>
            <a:r>
              <a:rPr lang="pt-BR" dirty="0"/>
              <a:t>.</a:t>
            </a:r>
          </a:p>
          <a:p>
            <a:endParaRPr lang="pt-BR" dirty="0"/>
          </a:p>
          <a:p>
            <a:r>
              <a:rPr lang="pt-BR" dirty="0" smtClean="0"/>
              <a:t>Aquisição </a:t>
            </a:r>
            <a:r>
              <a:rPr lang="pt-BR" dirty="0"/>
              <a:t>de partes e peças </a:t>
            </a:r>
            <a:r>
              <a:rPr lang="pt-BR" u="sng" dirty="0"/>
              <a:t>destinadas ao ativo </a:t>
            </a:r>
            <a:r>
              <a:rPr lang="pt-BR" u="sng" dirty="0" smtClean="0"/>
              <a:t>imobilizado</a:t>
            </a:r>
            <a:r>
              <a:rPr lang="pt-BR" dirty="0" smtClean="0"/>
              <a:t>. </a:t>
            </a:r>
          </a:p>
          <a:p>
            <a:pPr marL="0" indent="0">
              <a:buNone/>
            </a:pPr>
            <a:r>
              <a:rPr lang="pt-BR" dirty="0" smtClean="0"/>
              <a:t>A </a:t>
            </a:r>
            <a:r>
              <a:rPr lang="pt-BR" dirty="0"/>
              <a:t>possibilidade do crédito está na distinção entre peças que se caracterizam como </a:t>
            </a:r>
            <a:r>
              <a:rPr lang="pt-BR" dirty="0" smtClean="0"/>
              <a:t>ativo.</a:t>
            </a:r>
          </a:p>
          <a:p>
            <a:pPr marL="0" indent="0">
              <a:buNone/>
            </a:pPr>
            <a:r>
              <a:rPr lang="pt-BR" dirty="0" smtClean="0"/>
              <a:t>Peças </a:t>
            </a:r>
            <a:r>
              <a:rPr lang="pt-BR" dirty="0"/>
              <a:t>que, embora destinadas ao ativo, </a:t>
            </a:r>
            <a:r>
              <a:rPr lang="pt-BR" dirty="0" smtClean="0"/>
              <a:t>mas </a:t>
            </a:r>
            <a:r>
              <a:rPr lang="pt-BR" dirty="0"/>
              <a:t>consideradas despesas ou custo do produto. </a:t>
            </a:r>
            <a:r>
              <a:rPr lang="pt-BR" dirty="0" smtClean="0"/>
              <a:t>Não </a:t>
            </a:r>
            <a:r>
              <a:rPr lang="pt-BR" dirty="0"/>
              <a:t>caracteriza como ativo imobilizado e sim para o tributo como uso e consumo, não terá o direito ao credito do ICMS</a:t>
            </a:r>
            <a:r>
              <a:rPr lang="pt-BR" dirty="0" smtClean="0"/>
              <a:t>.</a:t>
            </a:r>
            <a:endParaRPr lang="pt-BR" dirty="0"/>
          </a:p>
        </p:txBody>
      </p:sp>
    </p:spTree>
    <p:extLst>
      <p:ext uri="{BB962C8B-B14F-4D97-AF65-F5344CB8AC3E}">
        <p14:creationId xmlns:p14="http://schemas.microsoft.com/office/powerpoint/2010/main" val="2018668428"/>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83"/>
            <a:ext cx="8966579" cy="585171"/>
          </a:xfrm>
        </p:spPr>
        <p:txBody>
          <a:bodyPr>
            <a:normAutofit/>
          </a:bodyPr>
          <a:lstStyle/>
          <a:p>
            <a:r>
              <a:rPr lang="pt-BR" sz="2400" b="1" dirty="0">
                <a:solidFill>
                  <a:srgbClr val="FF0000"/>
                </a:solidFill>
              </a:rPr>
              <a:t>Apuração do ICMS do ativo imobilizado</a:t>
            </a:r>
          </a:p>
        </p:txBody>
      </p:sp>
      <p:sp>
        <p:nvSpPr>
          <p:cNvPr id="3" name="Espaço Reservado para Conteúdo 2"/>
          <p:cNvSpPr>
            <a:spLocks noGrp="1"/>
          </p:cNvSpPr>
          <p:nvPr>
            <p:ph idx="1"/>
          </p:nvPr>
        </p:nvSpPr>
        <p:spPr>
          <a:xfrm>
            <a:off x="0" y="586854"/>
            <a:ext cx="8966579" cy="6271146"/>
          </a:xfrm>
        </p:spPr>
        <p:txBody>
          <a:bodyPr>
            <a:normAutofit/>
          </a:bodyPr>
          <a:lstStyle/>
          <a:p>
            <a:pPr lvl="0"/>
            <a:r>
              <a:rPr lang="pt-BR" dirty="0" smtClean="0"/>
              <a:t>O </a:t>
            </a:r>
            <a:r>
              <a:rPr lang="pt-BR" dirty="0"/>
              <a:t>valor do credito será acumulado mensalmente e registrado para aproveitamento</a:t>
            </a:r>
          </a:p>
          <a:p>
            <a:pPr lvl="0"/>
            <a:r>
              <a:rPr lang="pt-BR" dirty="0"/>
              <a:t>O ICMS do Ativo Imobilizado será creditado na apuração na proporção de 1/48 por mês.</a:t>
            </a:r>
          </a:p>
          <a:p>
            <a:pPr lvl="1"/>
            <a:r>
              <a:rPr lang="pt-BR" dirty="0"/>
              <a:t>Proporcional às saídas tributadas o valor do credito</a:t>
            </a:r>
          </a:p>
          <a:p>
            <a:pPr lvl="1"/>
            <a:r>
              <a:rPr lang="pt-BR" dirty="0"/>
              <a:t>E, estornado na proporção das saídas isentas ou não tributadas</a:t>
            </a:r>
          </a:p>
          <a:p>
            <a:r>
              <a:rPr lang="pt-BR" dirty="0"/>
              <a:t> Na baixa do imobilizado o excedente de ICMS é estornado</a:t>
            </a:r>
            <a:endParaRPr lang="pt-BR" dirty="0" smtClean="0"/>
          </a:p>
        </p:txBody>
      </p:sp>
    </p:spTree>
    <p:extLst>
      <p:ext uri="{BB962C8B-B14F-4D97-AF65-F5344CB8AC3E}">
        <p14:creationId xmlns:p14="http://schemas.microsoft.com/office/powerpoint/2010/main" val="2655645867"/>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83"/>
            <a:ext cx="8966579" cy="585171"/>
          </a:xfrm>
        </p:spPr>
        <p:txBody>
          <a:bodyPr>
            <a:normAutofit/>
          </a:bodyPr>
          <a:lstStyle/>
          <a:p>
            <a:r>
              <a:rPr lang="pt-BR" sz="2400" b="1" dirty="0">
                <a:solidFill>
                  <a:srgbClr val="FF0000"/>
                </a:solidFill>
              </a:rPr>
              <a:t>Crédito PIS/</a:t>
            </a:r>
            <a:r>
              <a:rPr lang="pt-BR" sz="2400" b="1" dirty="0" err="1">
                <a:solidFill>
                  <a:srgbClr val="FF0000"/>
                </a:solidFill>
              </a:rPr>
              <a:t>Cofins</a:t>
            </a:r>
            <a:endParaRPr lang="pt-BR" sz="2400" b="1" dirty="0">
              <a:solidFill>
                <a:srgbClr val="FF0000"/>
              </a:solidFill>
            </a:endParaRPr>
          </a:p>
        </p:txBody>
      </p:sp>
      <p:sp>
        <p:nvSpPr>
          <p:cNvPr id="3" name="Espaço Reservado para Conteúdo 2"/>
          <p:cNvSpPr>
            <a:spLocks noGrp="1"/>
          </p:cNvSpPr>
          <p:nvPr>
            <p:ph idx="1"/>
          </p:nvPr>
        </p:nvSpPr>
        <p:spPr>
          <a:xfrm>
            <a:off x="0" y="586854"/>
            <a:ext cx="8966579" cy="6271146"/>
          </a:xfrm>
        </p:spPr>
        <p:txBody>
          <a:bodyPr>
            <a:normAutofit lnSpcReduction="10000"/>
          </a:bodyPr>
          <a:lstStyle/>
          <a:p>
            <a:pPr marL="0" indent="0">
              <a:buNone/>
            </a:pPr>
            <a:r>
              <a:rPr lang="pt-BR" dirty="0"/>
              <a:t>O inciso VI do art. 3º das Leis nº 10.833 de 2003 e 10.637 de </a:t>
            </a:r>
            <a:r>
              <a:rPr lang="pt-BR" dirty="0" smtClean="0"/>
              <a:t>2002</a:t>
            </a:r>
          </a:p>
          <a:p>
            <a:pPr marL="0" indent="0">
              <a:buNone/>
            </a:pPr>
            <a:endParaRPr lang="pt-BR" dirty="0"/>
          </a:p>
          <a:p>
            <a:pPr marL="0" indent="0">
              <a:buNone/>
            </a:pPr>
            <a:r>
              <a:rPr lang="pt-BR" dirty="0" smtClean="0"/>
              <a:t>Autorizam </a:t>
            </a:r>
            <a:r>
              <a:rPr lang="pt-BR" dirty="0"/>
              <a:t>à </a:t>
            </a:r>
            <a:r>
              <a:rPr lang="pt-BR" dirty="0" smtClean="0"/>
              <a:t>PJ com apuração </a:t>
            </a:r>
            <a:r>
              <a:rPr lang="pt-BR" dirty="0"/>
              <a:t>pelo regime </a:t>
            </a:r>
            <a:r>
              <a:rPr lang="pt-BR" dirty="0" smtClean="0"/>
              <a:t>não-cumulativo (Lucro Real);</a:t>
            </a:r>
          </a:p>
          <a:p>
            <a:pPr marL="0" indent="0">
              <a:buNone/>
            </a:pPr>
            <a:endParaRPr lang="pt-BR" dirty="0" smtClean="0"/>
          </a:p>
          <a:p>
            <a:pPr marL="0" indent="0">
              <a:buNone/>
            </a:pPr>
            <a:r>
              <a:rPr lang="pt-BR" dirty="0" smtClean="0"/>
              <a:t>Constituir crédito </a:t>
            </a:r>
            <a:r>
              <a:rPr lang="pt-BR" dirty="0"/>
              <a:t>sobre a depreciação ou amortização de máquinas, equipamentos e outros bens incorporados ao ativo imobilizado, adquiridos ou fabricados para locação a terceiros, ou </a:t>
            </a:r>
            <a:r>
              <a:rPr lang="pt-BR" u="sng" dirty="0"/>
              <a:t>para utilização na produção de bens</a:t>
            </a:r>
            <a:r>
              <a:rPr lang="pt-BR" dirty="0"/>
              <a:t> destinados à venda, ou na prestação de serviços.</a:t>
            </a:r>
          </a:p>
          <a:p>
            <a:pPr marL="0" indent="0">
              <a:buNone/>
            </a:pPr>
            <a:endParaRPr lang="pt-BR" dirty="0" smtClean="0"/>
          </a:p>
        </p:txBody>
      </p:sp>
    </p:spTree>
    <p:extLst>
      <p:ext uri="{BB962C8B-B14F-4D97-AF65-F5344CB8AC3E}">
        <p14:creationId xmlns:p14="http://schemas.microsoft.com/office/powerpoint/2010/main" val="2254281923"/>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83"/>
            <a:ext cx="8966579" cy="585171"/>
          </a:xfrm>
        </p:spPr>
        <p:txBody>
          <a:bodyPr>
            <a:normAutofit/>
          </a:bodyPr>
          <a:lstStyle/>
          <a:p>
            <a:r>
              <a:rPr lang="pt-BR" sz="2400" b="1" dirty="0">
                <a:solidFill>
                  <a:srgbClr val="FF0000"/>
                </a:solidFill>
              </a:rPr>
              <a:t>Crédito PIS/</a:t>
            </a:r>
            <a:r>
              <a:rPr lang="pt-BR" sz="2400" b="1" dirty="0" err="1">
                <a:solidFill>
                  <a:srgbClr val="FF0000"/>
                </a:solidFill>
              </a:rPr>
              <a:t>Cofins</a:t>
            </a:r>
            <a:endParaRPr lang="pt-BR" sz="2400" b="1" dirty="0">
              <a:solidFill>
                <a:srgbClr val="FF0000"/>
              </a:solidFill>
            </a:endParaRPr>
          </a:p>
        </p:txBody>
      </p:sp>
      <p:sp>
        <p:nvSpPr>
          <p:cNvPr id="3" name="Espaço Reservado para Conteúdo 2"/>
          <p:cNvSpPr>
            <a:spLocks noGrp="1"/>
          </p:cNvSpPr>
          <p:nvPr>
            <p:ph idx="1"/>
          </p:nvPr>
        </p:nvSpPr>
        <p:spPr>
          <a:xfrm>
            <a:off x="0" y="586854"/>
            <a:ext cx="8966579" cy="6271146"/>
          </a:xfrm>
        </p:spPr>
        <p:txBody>
          <a:bodyPr>
            <a:normAutofit fontScale="85000" lnSpcReduction="10000"/>
          </a:bodyPr>
          <a:lstStyle/>
          <a:p>
            <a:r>
              <a:rPr lang="pt-BR" dirty="0" smtClean="0"/>
              <a:t>Crédito de PIS e COFINS deve </a:t>
            </a:r>
            <a:r>
              <a:rPr lang="pt-BR" dirty="0"/>
              <a:t>ser tomado </a:t>
            </a:r>
            <a:r>
              <a:rPr lang="pt-BR" dirty="0" smtClean="0"/>
              <a:t>mensalmente</a:t>
            </a:r>
          </a:p>
          <a:p>
            <a:endParaRPr lang="pt-BR" dirty="0"/>
          </a:p>
          <a:p>
            <a:r>
              <a:rPr lang="pt-BR" dirty="0" smtClean="0"/>
              <a:t>A </a:t>
            </a:r>
            <a:r>
              <a:rPr lang="pt-BR" dirty="0"/>
              <a:t>aquisição de bens para o ativo imobilizado, por si só, não gera o direito ao crédito de PIS/PASEP e COFINS</a:t>
            </a:r>
            <a:r>
              <a:rPr lang="pt-BR" dirty="0" smtClean="0"/>
              <a:t>.</a:t>
            </a:r>
          </a:p>
          <a:p>
            <a:endParaRPr lang="pt-BR" dirty="0"/>
          </a:p>
          <a:p>
            <a:r>
              <a:rPr lang="pt-BR" dirty="0" smtClean="0"/>
              <a:t>A </a:t>
            </a:r>
            <a:r>
              <a:rPr lang="pt-BR" dirty="0"/>
              <a:t>tomada de créditos é a depreciação ou a amortização desses bens incorrida no </a:t>
            </a:r>
            <a:r>
              <a:rPr lang="pt-BR" dirty="0" smtClean="0"/>
              <a:t>mês (§ </a:t>
            </a:r>
            <a:r>
              <a:rPr lang="pt-BR" dirty="0"/>
              <a:t>1º inciso III do art. 3º das Leis 10833 de 2003 e 10637 de 2002). </a:t>
            </a:r>
            <a:endParaRPr lang="pt-BR" dirty="0" smtClean="0"/>
          </a:p>
          <a:p>
            <a:pPr marL="0" indent="0">
              <a:buNone/>
            </a:pPr>
            <a:endParaRPr lang="pt-BR" dirty="0"/>
          </a:p>
          <a:p>
            <a:r>
              <a:rPr lang="pt-BR" dirty="0" smtClean="0"/>
              <a:t>A </a:t>
            </a:r>
            <a:r>
              <a:rPr lang="pt-BR" dirty="0"/>
              <a:t>depreciação de bens do ativo de empresa cuja atividade seja comercial, também não dá direito ao crédito, pois a legislação abrange somente as atividades de fabricação de produtos destinados à venda (indústria), a prestação de serviços, e a locação de bens a terceiros.</a:t>
            </a:r>
          </a:p>
          <a:p>
            <a:pPr marL="0" indent="0">
              <a:buNone/>
            </a:pPr>
            <a:endParaRPr lang="pt-BR" dirty="0" smtClean="0"/>
          </a:p>
        </p:txBody>
      </p:sp>
    </p:spTree>
    <p:extLst>
      <p:ext uri="{BB962C8B-B14F-4D97-AF65-F5344CB8AC3E}">
        <p14:creationId xmlns:p14="http://schemas.microsoft.com/office/powerpoint/2010/main" val="83431336"/>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83"/>
            <a:ext cx="8966579" cy="585171"/>
          </a:xfrm>
        </p:spPr>
        <p:txBody>
          <a:bodyPr>
            <a:normAutofit/>
          </a:bodyPr>
          <a:lstStyle/>
          <a:p>
            <a:r>
              <a:rPr lang="pt-BR" sz="2400" b="1" dirty="0">
                <a:solidFill>
                  <a:srgbClr val="FF0000"/>
                </a:solidFill>
              </a:rPr>
              <a:t>Crédito PIS/</a:t>
            </a:r>
            <a:r>
              <a:rPr lang="pt-BR" sz="2400" b="1" dirty="0" err="1">
                <a:solidFill>
                  <a:srgbClr val="FF0000"/>
                </a:solidFill>
              </a:rPr>
              <a:t>Cofins</a:t>
            </a:r>
            <a:endParaRPr lang="pt-BR" sz="2400" b="1" dirty="0">
              <a:solidFill>
                <a:srgbClr val="FF0000"/>
              </a:solidFill>
            </a:endParaRPr>
          </a:p>
        </p:txBody>
      </p:sp>
      <p:sp>
        <p:nvSpPr>
          <p:cNvPr id="3" name="Espaço Reservado para Conteúdo 2"/>
          <p:cNvSpPr>
            <a:spLocks noGrp="1"/>
          </p:cNvSpPr>
          <p:nvPr>
            <p:ph idx="1"/>
          </p:nvPr>
        </p:nvSpPr>
        <p:spPr>
          <a:xfrm>
            <a:off x="0" y="586854"/>
            <a:ext cx="8966579" cy="6271146"/>
          </a:xfrm>
        </p:spPr>
        <p:txBody>
          <a:bodyPr>
            <a:normAutofit/>
          </a:bodyPr>
          <a:lstStyle/>
          <a:p>
            <a:pPr marL="0" indent="0">
              <a:buNone/>
            </a:pPr>
            <a:r>
              <a:rPr lang="pt-BR" dirty="0" smtClean="0"/>
              <a:t>Opcionalmente:</a:t>
            </a:r>
          </a:p>
          <a:p>
            <a:r>
              <a:rPr lang="pt-BR" dirty="0" smtClean="0"/>
              <a:t>O crédito </a:t>
            </a:r>
            <a:r>
              <a:rPr lang="pt-BR" dirty="0"/>
              <a:t>poderá ser calculado no prazo </a:t>
            </a:r>
            <a:r>
              <a:rPr lang="pt-BR" b="1" u="sng" dirty="0"/>
              <a:t>de quatro </a:t>
            </a:r>
            <a:r>
              <a:rPr lang="pt-BR" b="1" u="sng" dirty="0" smtClean="0"/>
              <a:t>anos</a:t>
            </a:r>
          </a:p>
          <a:p>
            <a:r>
              <a:rPr lang="pt-BR" dirty="0" smtClean="0"/>
              <a:t>A </a:t>
            </a:r>
            <a:r>
              <a:rPr lang="pt-BR" dirty="0"/>
              <a:t>cada </a:t>
            </a:r>
            <a:r>
              <a:rPr lang="pt-BR" dirty="0" smtClean="0"/>
              <a:t>mês referentes </a:t>
            </a:r>
            <a:r>
              <a:rPr lang="pt-BR" dirty="0"/>
              <a:t>ao crédito (normalmente 1,65% e 7,6%) sobre o valor correspondente a 1/48 do valor de aquisição do bem. </a:t>
            </a:r>
            <a:endParaRPr lang="pt-BR" dirty="0" smtClean="0"/>
          </a:p>
          <a:p>
            <a:r>
              <a:rPr lang="pt-BR" dirty="0" smtClean="0"/>
              <a:t>Lei 11.774, Art. 1, XII </a:t>
            </a:r>
            <a:r>
              <a:rPr lang="pt-BR" dirty="0"/>
              <a:t>– imediatamente, no caso de aquisições ocorridas a partir de julho de 2012</a:t>
            </a:r>
            <a:r>
              <a:rPr lang="pt-BR" dirty="0" smtClean="0"/>
              <a:t>.</a:t>
            </a:r>
            <a:endParaRPr lang="pt-BR" dirty="0" smtClean="0"/>
          </a:p>
        </p:txBody>
      </p:sp>
    </p:spTree>
    <p:extLst>
      <p:ext uri="{BB962C8B-B14F-4D97-AF65-F5344CB8AC3E}">
        <p14:creationId xmlns:p14="http://schemas.microsoft.com/office/powerpoint/2010/main" val="243219941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Impairment</a:t>
            </a:r>
          </a:p>
        </p:txBody>
      </p:sp>
      <p:sp>
        <p:nvSpPr>
          <p:cNvPr id="3" name="Espaço Reservado para Conteúdo 2"/>
          <p:cNvSpPr>
            <a:spLocks noGrp="1"/>
          </p:cNvSpPr>
          <p:nvPr>
            <p:ph idx="1"/>
          </p:nvPr>
        </p:nvSpPr>
        <p:spPr>
          <a:xfrm>
            <a:off x="0" y="586854"/>
            <a:ext cx="8966579" cy="6271146"/>
          </a:xfrm>
        </p:spPr>
        <p:txBody>
          <a:bodyPr>
            <a:normAutofit fontScale="70000" lnSpcReduction="20000"/>
          </a:bodyPr>
          <a:lstStyle/>
          <a:p>
            <a:pPr marL="0" indent="0">
              <a:buNone/>
            </a:pPr>
            <a:r>
              <a:rPr lang="pt-BR" sz="3600" b="1" dirty="0"/>
              <a:t>Valor justo</a:t>
            </a:r>
            <a:r>
              <a:rPr lang="pt-BR" sz="3600" dirty="0"/>
              <a:t> </a:t>
            </a:r>
            <a:r>
              <a:rPr lang="pt-BR" sz="3600" b="1" dirty="0"/>
              <a:t>(</a:t>
            </a:r>
            <a:r>
              <a:rPr lang="pt-BR" sz="3600" b="1" i="1" dirty="0"/>
              <a:t>fair </a:t>
            </a:r>
            <a:r>
              <a:rPr lang="pt-BR" sz="3600" b="1" i="1" dirty="0" err="1"/>
              <a:t>value</a:t>
            </a:r>
            <a:r>
              <a:rPr lang="pt-BR" sz="3600" b="1" dirty="0"/>
              <a:t>) </a:t>
            </a:r>
            <a:r>
              <a:rPr lang="pt-BR" sz="3600" dirty="0"/>
              <a:t>é o preço que </a:t>
            </a:r>
            <a:r>
              <a:rPr lang="pt-BR" sz="3600" u="sng" dirty="0"/>
              <a:t>seria recebido pela venda de um ativo</a:t>
            </a:r>
            <a:r>
              <a:rPr lang="pt-BR" sz="3600" dirty="0"/>
              <a:t> </a:t>
            </a:r>
            <a:r>
              <a:rPr lang="pt-BR" sz="3600" dirty="0" smtClean="0"/>
              <a:t>em </a:t>
            </a:r>
            <a:r>
              <a:rPr lang="pt-BR" sz="3600" dirty="0"/>
              <a:t>uma transação </a:t>
            </a:r>
            <a:r>
              <a:rPr lang="pt-BR" sz="3600" b="1" u="sng" dirty="0"/>
              <a:t>não forçada</a:t>
            </a:r>
            <a:r>
              <a:rPr lang="pt-BR" sz="3600" b="1" dirty="0"/>
              <a:t> </a:t>
            </a:r>
            <a:r>
              <a:rPr lang="pt-BR" sz="3600" dirty="0"/>
              <a:t>entre participantes do mercado </a:t>
            </a:r>
            <a:r>
              <a:rPr lang="pt-BR" sz="3600" b="1" u="sng" dirty="0">
                <a:solidFill>
                  <a:schemeClr val="tx2"/>
                </a:solidFill>
              </a:rPr>
              <a:t>na data de </a:t>
            </a:r>
            <a:r>
              <a:rPr lang="pt-BR" sz="3600" b="1" u="sng" dirty="0" smtClean="0">
                <a:solidFill>
                  <a:schemeClr val="tx2"/>
                </a:solidFill>
              </a:rPr>
              <a:t>mensuração.</a:t>
            </a:r>
          </a:p>
          <a:p>
            <a:pPr marL="0" indent="0">
              <a:buNone/>
            </a:pPr>
            <a:r>
              <a:rPr lang="pt-BR" sz="3600" b="1" dirty="0" smtClean="0"/>
              <a:t>Valor </a:t>
            </a:r>
            <a:r>
              <a:rPr lang="pt-BR" sz="3600" b="1" dirty="0"/>
              <a:t>específico para a entidade</a:t>
            </a:r>
            <a:r>
              <a:rPr lang="pt-BR" sz="3600" dirty="0"/>
              <a:t> (</a:t>
            </a:r>
            <a:r>
              <a:rPr lang="pt-BR" sz="3600" b="1" u="sng" dirty="0"/>
              <a:t>valor em uso</a:t>
            </a:r>
            <a:r>
              <a:rPr lang="pt-BR" sz="3600" dirty="0"/>
              <a:t>) é o </a:t>
            </a:r>
            <a:r>
              <a:rPr lang="pt-BR" sz="3600" u="sng" dirty="0">
                <a:solidFill>
                  <a:schemeClr val="tx2">
                    <a:lumMod val="50000"/>
                  </a:schemeClr>
                </a:solidFill>
              </a:rPr>
              <a:t>valor presente dos fluxos de caixa </a:t>
            </a:r>
            <a:r>
              <a:rPr lang="pt-BR" sz="3600" u="sng" dirty="0" smtClean="0">
                <a:solidFill>
                  <a:schemeClr val="tx2">
                    <a:lumMod val="50000"/>
                  </a:schemeClr>
                </a:solidFill>
              </a:rPr>
              <a:t>orçado </a:t>
            </a:r>
            <a:r>
              <a:rPr lang="pt-BR" sz="3600" dirty="0" smtClean="0"/>
              <a:t>que </a:t>
            </a:r>
            <a:r>
              <a:rPr lang="pt-BR" sz="3600" dirty="0"/>
              <a:t>a entidade espera (i) obter com o uso contínuo de um ativo e com a alienação ao final da sua vida útil ou (</a:t>
            </a:r>
            <a:r>
              <a:rPr lang="pt-BR" sz="3600" dirty="0" err="1"/>
              <a:t>ii</a:t>
            </a:r>
            <a:r>
              <a:rPr lang="pt-BR" sz="3600" dirty="0"/>
              <a:t>) incorrer para a liquidação de um passivo</a:t>
            </a:r>
            <a:r>
              <a:rPr lang="pt-BR" sz="3600" dirty="0" smtClean="0"/>
              <a:t>.</a:t>
            </a:r>
          </a:p>
          <a:p>
            <a:pPr marL="0" indent="0">
              <a:buNone/>
            </a:pPr>
            <a:endParaRPr lang="pt-BR" sz="3600" b="1" dirty="0" smtClean="0"/>
          </a:p>
          <a:p>
            <a:pPr marL="0" indent="0">
              <a:buNone/>
            </a:pPr>
            <a:r>
              <a:rPr lang="pt-BR" sz="3600" b="1" dirty="0" smtClean="0"/>
              <a:t>= Valor </a:t>
            </a:r>
            <a:r>
              <a:rPr lang="pt-BR" sz="3600" b="1" dirty="0"/>
              <a:t>recuperável</a:t>
            </a:r>
            <a:r>
              <a:rPr lang="pt-BR" sz="3600" dirty="0"/>
              <a:t> é o </a:t>
            </a:r>
            <a:r>
              <a:rPr lang="pt-BR" sz="3600" u="sng" dirty="0"/>
              <a:t>maior valor</a:t>
            </a:r>
            <a:r>
              <a:rPr lang="pt-BR" sz="3600" dirty="0"/>
              <a:t> entre o </a:t>
            </a:r>
            <a:r>
              <a:rPr lang="pt-BR" sz="3600" u="sng" dirty="0"/>
              <a:t>valor justo menos os custos de venda</a:t>
            </a:r>
            <a:r>
              <a:rPr lang="pt-BR" sz="3600" dirty="0"/>
              <a:t> de um ativo e seu </a:t>
            </a:r>
            <a:r>
              <a:rPr lang="pt-BR" sz="3600" u="sng" dirty="0"/>
              <a:t>valor em uso (</a:t>
            </a:r>
            <a:r>
              <a:rPr lang="pt-BR" sz="3600" dirty="0"/>
              <a:t>valor específico para a entidade</a:t>
            </a:r>
            <a:r>
              <a:rPr lang="pt-BR" sz="3600" dirty="0" smtClean="0"/>
              <a:t>).</a:t>
            </a:r>
          </a:p>
          <a:p>
            <a:pPr marL="0" indent="0">
              <a:buNone/>
            </a:pPr>
            <a:endParaRPr lang="pt-BR" sz="3600" dirty="0"/>
          </a:p>
          <a:p>
            <a:pPr marL="0" indent="0">
              <a:buNone/>
            </a:pPr>
            <a:r>
              <a:rPr lang="pt-BR" sz="3600" b="1" dirty="0" smtClean="0"/>
              <a:t>Perda = Valor contábil &gt; Valor recuperável</a:t>
            </a:r>
          </a:p>
          <a:p>
            <a:pPr marL="0" indent="0">
              <a:buNone/>
            </a:pPr>
            <a:endParaRPr lang="pt-BR" sz="3600" b="1" dirty="0"/>
          </a:p>
          <a:p>
            <a:pPr marL="0" indent="0">
              <a:buNone/>
            </a:pPr>
            <a:r>
              <a:rPr lang="pt-BR" sz="3600" b="1" dirty="0" smtClean="0"/>
              <a:t>Caso um desses valores exceder ao valor contábil do ativo, </a:t>
            </a:r>
            <a:r>
              <a:rPr lang="pt-BR" sz="3600" b="1" dirty="0" smtClean="0">
                <a:solidFill>
                  <a:srgbClr val="C00000"/>
                </a:solidFill>
              </a:rPr>
              <a:t>não </a:t>
            </a:r>
            <a:r>
              <a:rPr lang="pt-BR" sz="3600" b="1" dirty="0" smtClean="0"/>
              <a:t>haverá desvalorização e nem a necessidade de estimar o outro valor.</a:t>
            </a:r>
            <a:endParaRPr lang="pt-BR" sz="3600" b="1" dirty="0"/>
          </a:p>
          <a:p>
            <a:pPr marL="0" indent="0">
              <a:buNone/>
            </a:pPr>
            <a:endParaRPr lang="pt-BR" sz="3600" dirty="0"/>
          </a:p>
          <a:p>
            <a:pPr marL="0" indent="0">
              <a:buNone/>
            </a:pPr>
            <a:endParaRPr lang="pt-BR" sz="3600" dirty="0" smtClean="0"/>
          </a:p>
        </p:txBody>
      </p:sp>
    </p:spTree>
    <p:extLst>
      <p:ext uri="{BB962C8B-B14F-4D97-AF65-F5344CB8AC3E}">
        <p14:creationId xmlns:p14="http://schemas.microsoft.com/office/powerpoint/2010/main" val="3342057150"/>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83"/>
            <a:ext cx="8966579" cy="585171"/>
          </a:xfrm>
        </p:spPr>
        <p:txBody>
          <a:bodyPr>
            <a:normAutofit/>
          </a:bodyPr>
          <a:lstStyle/>
          <a:p>
            <a:r>
              <a:rPr lang="pt-BR" sz="2400" b="1" dirty="0">
                <a:solidFill>
                  <a:srgbClr val="FF0000"/>
                </a:solidFill>
              </a:rPr>
              <a:t>IN 1515 - Seção </a:t>
            </a:r>
            <a:r>
              <a:rPr lang="pt-BR" sz="2400" b="1" dirty="0" smtClean="0">
                <a:solidFill>
                  <a:srgbClr val="FF0000"/>
                </a:solidFill>
              </a:rPr>
              <a:t>IX - </a:t>
            </a:r>
            <a:r>
              <a:rPr lang="pt-BR" sz="2400" b="1" dirty="0">
                <a:solidFill>
                  <a:srgbClr val="FF0000"/>
                </a:solidFill>
              </a:rPr>
              <a:t>Das Disposições Relativas a AVP e AVJ</a:t>
            </a:r>
          </a:p>
        </p:txBody>
      </p:sp>
      <p:sp>
        <p:nvSpPr>
          <p:cNvPr id="3" name="Espaço Reservado para Conteúdo 2"/>
          <p:cNvSpPr>
            <a:spLocks noGrp="1"/>
          </p:cNvSpPr>
          <p:nvPr>
            <p:ph idx="1"/>
          </p:nvPr>
        </p:nvSpPr>
        <p:spPr>
          <a:xfrm>
            <a:off x="0" y="586854"/>
            <a:ext cx="8966579" cy="6086901"/>
          </a:xfrm>
        </p:spPr>
        <p:txBody>
          <a:bodyPr>
            <a:normAutofit lnSpcReduction="10000"/>
          </a:bodyPr>
          <a:lstStyle/>
          <a:p>
            <a:r>
              <a:rPr lang="pt-BR" dirty="0" smtClean="0"/>
              <a:t>Subseção I - Do </a:t>
            </a:r>
            <a:r>
              <a:rPr lang="pt-BR" dirty="0"/>
              <a:t>Controle por </a:t>
            </a:r>
            <a:r>
              <a:rPr lang="pt-BR" dirty="0" smtClean="0"/>
              <a:t>Subcontas - </a:t>
            </a:r>
            <a:r>
              <a:rPr lang="pt-BR" dirty="0"/>
              <a:t>Art. </a:t>
            </a:r>
            <a:r>
              <a:rPr lang="pt-BR" dirty="0" smtClean="0"/>
              <a:t>33, § 2º - o </a:t>
            </a:r>
            <a:r>
              <a:rPr lang="pt-BR" dirty="0"/>
              <a:t>controle deverá ser feito com a utilização de uma subconta para cada </a:t>
            </a:r>
            <a:r>
              <a:rPr lang="pt-BR" dirty="0" smtClean="0"/>
              <a:t>conta, ou através de razão auxiliar.</a:t>
            </a:r>
          </a:p>
          <a:p>
            <a:pPr marL="0" indent="0">
              <a:buNone/>
            </a:pPr>
            <a:r>
              <a:rPr lang="pt-BR" dirty="0"/>
              <a:t>§ 6º O controle </a:t>
            </a:r>
            <a:r>
              <a:rPr lang="pt-BR" dirty="0" smtClean="0"/>
              <a:t>em subcontas dispensa dos mesmos na </a:t>
            </a:r>
            <a:r>
              <a:rPr lang="pt-BR" dirty="0"/>
              <a:t>Parte B do </a:t>
            </a:r>
            <a:r>
              <a:rPr lang="pt-BR" dirty="0" err="1"/>
              <a:t>Lalur</a:t>
            </a:r>
            <a:r>
              <a:rPr lang="pt-BR" dirty="0"/>
              <a:t>.</a:t>
            </a:r>
            <a:endParaRPr lang="pt-BR" dirty="0" smtClean="0"/>
          </a:p>
          <a:p>
            <a:endParaRPr lang="pt-BR" dirty="0" smtClean="0"/>
          </a:p>
          <a:p>
            <a:r>
              <a:rPr lang="pt-BR" dirty="0"/>
              <a:t>Subseção </a:t>
            </a:r>
            <a:r>
              <a:rPr lang="pt-BR" dirty="0" smtClean="0"/>
              <a:t>II - Do </a:t>
            </a:r>
            <a:r>
              <a:rPr lang="pt-BR" dirty="0"/>
              <a:t>Ajuste a Valor </a:t>
            </a:r>
            <a:r>
              <a:rPr lang="pt-BR" dirty="0" smtClean="0"/>
              <a:t>Presente - Art</a:t>
            </a:r>
            <a:r>
              <a:rPr lang="pt-BR" dirty="0"/>
              <a:t>. </a:t>
            </a:r>
            <a:r>
              <a:rPr lang="pt-BR" dirty="0" smtClean="0"/>
              <a:t>36 – Registro no resultado ou </a:t>
            </a:r>
            <a:r>
              <a:rPr lang="pt-BR" dirty="0" smtClean="0"/>
              <a:t>PL</a:t>
            </a:r>
            <a:endParaRPr lang="pt-BR" dirty="0" smtClean="0"/>
          </a:p>
          <a:p>
            <a:r>
              <a:rPr lang="pt-BR" dirty="0"/>
              <a:t>§ </a:t>
            </a:r>
            <a:r>
              <a:rPr lang="pt-BR" dirty="0" smtClean="0"/>
              <a:t>3º, I, II e III realizado na baixa, ou depreciação deverá ser oferecido à tributação e anulado no </a:t>
            </a:r>
            <a:r>
              <a:rPr lang="pt-BR" dirty="0" err="1" smtClean="0"/>
              <a:t>Lalur</a:t>
            </a:r>
            <a:r>
              <a:rPr lang="pt-BR" dirty="0" smtClean="0"/>
              <a:t>. Pedi controle na parte B. </a:t>
            </a:r>
            <a:r>
              <a:rPr lang="pt-BR" dirty="0"/>
              <a:t>§ </a:t>
            </a:r>
            <a:r>
              <a:rPr lang="pt-BR" dirty="0" smtClean="0"/>
              <a:t>4º</a:t>
            </a:r>
          </a:p>
        </p:txBody>
      </p:sp>
    </p:spTree>
    <p:extLst>
      <p:ext uri="{BB962C8B-B14F-4D97-AF65-F5344CB8AC3E}">
        <p14:creationId xmlns:p14="http://schemas.microsoft.com/office/powerpoint/2010/main" val="809563461"/>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83"/>
            <a:ext cx="8966579" cy="585171"/>
          </a:xfrm>
        </p:spPr>
        <p:txBody>
          <a:bodyPr>
            <a:normAutofit/>
          </a:bodyPr>
          <a:lstStyle/>
          <a:p>
            <a:r>
              <a:rPr lang="pt-BR" sz="2400" b="1" dirty="0">
                <a:solidFill>
                  <a:srgbClr val="FF0000"/>
                </a:solidFill>
              </a:rPr>
              <a:t>IN 1515 - Seção </a:t>
            </a:r>
            <a:r>
              <a:rPr lang="pt-BR" sz="2400" b="1" dirty="0" smtClean="0">
                <a:solidFill>
                  <a:srgbClr val="FF0000"/>
                </a:solidFill>
              </a:rPr>
              <a:t>IX - </a:t>
            </a:r>
            <a:r>
              <a:rPr lang="pt-BR" sz="2400" b="1" dirty="0">
                <a:solidFill>
                  <a:srgbClr val="FF0000"/>
                </a:solidFill>
              </a:rPr>
              <a:t>Das Disposições Relativas a AVP e AVJ</a:t>
            </a:r>
          </a:p>
        </p:txBody>
      </p:sp>
      <p:sp>
        <p:nvSpPr>
          <p:cNvPr id="3" name="Espaço Reservado para Conteúdo 2"/>
          <p:cNvSpPr>
            <a:spLocks noGrp="1"/>
          </p:cNvSpPr>
          <p:nvPr>
            <p:ph idx="1"/>
          </p:nvPr>
        </p:nvSpPr>
        <p:spPr>
          <a:xfrm>
            <a:off x="0" y="586854"/>
            <a:ext cx="8966579" cy="6086901"/>
          </a:xfrm>
        </p:spPr>
        <p:txBody>
          <a:bodyPr>
            <a:normAutofit lnSpcReduction="10000"/>
          </a:bodyPr>
          <a:lstStyle/>
          <a:p>
            <a:r>
              <a:rPr lang="pt-BR" dirty="0" smtClean="0"/>
              <a:t>Subseção III - Da </a:t>
            </a:r>
            <a:r>
              <a:rPr lang="pt-BR" dirty="0"/>
              <a:t>Avaliação a Valor Justo </a:t>
            </a:r>
            <a:r>
              <a:rPr lang="pt-BR" u="sng" dirty="0" smtClean="0"/>
              <a:t>Ganho</a:t>
            </a:r>
            <a:r>
              <a:rPr lang="pt-BR" dirty="0" smtClean="0"/>
              <a:t>, </a:t>
            </a:r>
            <a:r>
              <a:rPr lang="pt-BR" dirty="0"/>
              <a:t>Art. </a:t>
            </a:r>
            <a:r>
              <a:rPr lang="pt-BR" dirty="0" smtClean="0"/>
              <a:t>41</a:t>
            </a:r>
            <a:r>
              <a:rPr lang="pt-BR" dirty="0"/>
              <a:t> e 42</a:t>
            </a:r>
            <a:r>
              <a:rPr lang="pt-BR" dirty="0" smtClean="0"/>
              <a:t> – O ganho da AVJ será tributado mediante a depreciação ou baixa.</a:t>
            </a:r>
          </a:p>
          <a:p>
            <a:endParaRPr lang="pt-BR" dirty="0" smtClean="0"/>
          </a:p>
          <a:p>
            <a:r>
              <a:rPr lang="pt-BR" dirty="0" smtClean="0"/>
              <a:t>Art</a:t>
            </a:r>
            <a:r>
              <a:rPr lang="pt-BR" dirty="0"/>
              <a:t>. 43 </a:t>
            </a:r>
            <a:r>
              <a:rPr lang="pt-BR" dirty="0" smtClean="0"/>
              <a:t>- Avaliação a VJ </a:t>
            </a:r>
            <a:r>
              <a:rPr lang="pt-BR" dirty="0"/>
              <a:t>na Permuta de </a:t>
            </a:r>
            <a:r>
              <a:rPr lang="pt-BR" dirty="0" smtClean="0"/>
              <a:t>Ativos </a:t>
            </a:r>
          </a:p>
          <a:p>
            <a:pPr marL="0" indent="0">
              <a:buNone/>
            </a:pPr>
            <a:r>
              <a:rPr lang="pt-BR" dirty="0" smtClean="0"/>
              <a:t>Lançado a credito em receita ou PL à subconta ativo.</a:t>
            </a:r>
          </a:p>
          <a:p>
            <a:pPr marL="0" indent="0">
              <a:buNone/>
            </a:pPr>
            <a:endParaRPr lang="pt-BR" dirty="0" smtClean="0"/>
          </a:p>
          <a:p>
            <a:pPr marL="0" indent="0">
              <a:buNone/>
            </a:pPr>
            <a:r>
              <a:rPr lang="pt-BR" dirty="0" smtClean="0"/>
              <a:t>O ganho excluído no </a:t>
            </a:r>
            <a:r>
              <a:rPr lang="pt-BR" dirty="0" err="1" smtClean="0"/>
              <a:t>Lalur</a:t>
            </a:r>
            <a:r>
              <a:rPr lang="pt-BR" dirty="0" smtClean="0"/>
              <a:t> como a baixa pela permuta.</a:t>
            </a:r>
          </a:p>
          <a:p>
            <a:pPr marL="0" indent="0">
              <a:buNone/>
            </a:pPr>
            <a:endParaRPr lang="pt-BR" dirty="0"/>
          </a:p>
          <a:p>
            <a:pPr marL="0" indent="0">
              <a:buNone/>
            </a:pPr>
            <a:r>
              <a:rPr lang="pt-BR" dirty="0" smtClean="0"/>
              <a:t>Operação anulada na tributação.</a:t>
            </a:r>
          </a:p>
          <a:p>
            <a:pPr marL="0" indent="0">
              <a:buNone/>
            </a:pPr>
            <a:endParaRPr lang="pt-BR" dirty="0"/>
          </a:p>
        </p:txBody>
      </p:sp>
    </p:spTree>
    <p:extLst>
      <p:ext uri="{BB962C8B-B14F-4D97-AF65-F5344CB8AC3E}">
        <p14:creationId xmlns:p14="http://schemas.microsoft.com/office/powerpoint/2010/main" val="2999813975"/>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83"/>
            <a:ext cx="8966579" cy="585171"/>
          </a:xfrm>
        </p:spPr>
        <p:txBody>
          <a:bodyPr>
            <a:normAutofit/>
          </a:bodyPr>
          <a:lstStyle/>
          <a:p>
            <a:r>
              <a:rPr lang="pt-BR" sz="2400" b="1" dirty="0">
                <a:solidFill>
                  <a:srgbClr val="FF0000"/>
                </a:solidFill>
              </a:rPr>
              <a:t>IN 1515 - Seção </a:t>
            </a:r>
            <a:r>
              <a:rPr lang="pt-BR" sz="2400" b="1" dirty="0" smtClean="0">
                <a:solidFill>
                  <a:srgbClr val="FF0000"/>
                </a:solidFill>
              </a:rPr>
              <a:t>IX - </a:t>
            </a:r>
            <a:r>
              <a:rPr lang="pt-BR" sz="2400" b="1" dirty="0">
                <a:solidFill>
                  <a:srgbClr val="FF0000"/>
                </a:solidFill>
              </a:rPr>
              <a:t>Das Disposições Relativas a AVP e AVJ</a:t>
            </a:r>
          </a:p>
        </p:txBody>
      </p:sp>
      <p:sp>
        <p:nvSpPr>
          <p:cNvPr id="3" name="Espaço Reservado para Conteúdo 2"/>
          <p:cNvSpPr>
            <a:spLocks noGrp="1"/>
          </p:cNvSpPr>
          <p:nvPr>
            <p:ph idx="1"/>
          </p:nvPr>
        </p:nvSpPr>
        <p:spPr>
          <a:xfrm>
            <a:off x="0" y="586854"/>
            <a:ext cx="8966579" cy="6086901"/>
          </a:xfrm>
        </p:spPr>
        <p:txBody>
          <a:bodyPr>
            <a:normAutofit/>
          </a:bodyPr>
          <a:lstStyle/>
          <a:p>
            <a:r>
              <a:rPr lang="pt-BR" dirty="0"/>
              <a:t>Subseção </a:t>
            </a:r>
            <a:r>
              <a:rPr lang="pt-BR" dirty="0" smtClean="0"/>
              <a:t>IV - Da Avaliação </a:t>
            </a:r>
            <a:r>
              <a:rPr lang="pt-BR" dirty="0"/>
              <a:t>a </a:t>
            </a:r>
            <a:r>
              <a:rPr lang="pt-BR" dirty="0" smtClean="0"/>
              <a:t>VJ </a:t>
            </a:r>
            <a:r>
              <a:rPr lang="pt-BR" u="sng" dirty="0" smtClean="0"/>
              <a:t>Perda. </a:t>
            </a:r>
            <a:r>
              <a:rPr lang="pt-BR" dirty="0"/>
              <a:t>Art. </a:t>
            </a:r>
            <a:r>
              <a:rPr lang="pt-BR" dirty="0" smtClean="0"/>
              <a:t>46, tributado somente pela baixa ou depreciação, evidenciado em subconta. Dedutível.</a:t>
            </a:r>
          </a:p>
          <a:p>
            <a:r>
              <a:rPr lang="pt-BR" dirty="0"/>
              <a:t>Art. </a:t>
            </a:r>
            <a:r>
              <a:rPr lang="pt-BR" dirty="0" smtClean="0"/>
              <a:t>47, Avaliação </a:t>
            </a:r>
            <a:r>
              <a:rPr lang="pt-BR" dirty="0"/>
              <a:t>a </a:t>
            </a:r>
            <a:r>
              <a:rPr lang="pt-BR" dirty="0" smtClean="0"/>
              <a:t>VJ de Ativo a perda</a:t>
            </a:r>
          </a:p>
          <a:p>
            <a:pPr marL="0" indent="0">
              <a:buNone/>
            </a:pPr>
            <a:r>
              <a:rPr lang="pt-BR" dirty="0" smtClean="0"/>
              <a:t>§ 1º A perda será registrada em despesa ou PL; e</a:t>
            </a:r>
          </a:p>
          <a:p>
            <a:pPr marL="0" indent="0">
              <a:buNone/>
            </a:pPr>
            <a:r>
              <a:rPr lang="pt-BR" dirty="0"/>
              <a:t>§ </a:t>
            </a:r>
            <a:r>
              <a:rPr lang="pt-BR" dirty="0" smtClean="0"/>
              <a:t>2º será adicionada no LALUR a perda do </a:t>
            </a:r>
            <a:r>
              <a:rPr lang="pt-BR" dirty="0"/>
              <a:t>§ 1º </a:t>
            </a:r>
            <a:endParaRPr lang="pt-BR" dirty="0" smtClean="0"/>
          </a:p>
          <a:p>
            <a:pPr marL="0" indent="0">
              <a:buNone/>
            </a:pPr>
            <a:r>
              <a:rPr lang="pt-BR" dirty="0"/>
              <a:t>§ </a:t>
            </a:r>
            <a:r>
              <a:rPr lang="pt-BR" dirty="0" smtClean="0"/>
              <a:t>3º Realização do </a:t>
            </a:r>
            <a:r>
              <a:rPr lang="pt-BR" dirty="0"/>
              <a:t>§ 1º </a:t>
            </a:r>
            <a:r>
              <a:rPr lang="pt-BR" dirty="0" smtClean="0"/>
              <a:t>pela baixa ou depreciação</a:t>
            </a:r>
          </a:p>
          <a:p>
            <a:pPr marL="0" indent="0">
              <a:buNone/>
            </a:pPr>
            <a:r>
              <a:rPr lang="pt-BR" dirty="0"/>
              <a:t>§ </a:t>
            </a:r>
            <a:r>
              <a:rPr lang="pt-BR" dirty="0" smtClean="0"/>
              <a:t>5º e 6º </a:t>
            </a:r>
            <a:r>
              <a:rPr lang="pt-BR" dirty="0" err="1" smtClean="0"/>
              <a:t>Dedutivel</a:t>
            </a:r>
            <a:r>
              <a:rPr lang="pt-BR" dirty="0" smtClean="0"/>
              <a:t> ou </a:t>
            </a:r>
            <a:r>
              <a:rPr lang="pt-BR" dirty="0" err="1" smtClean="0"/>
              <a:t>indedutível</a:t>
            </a:r>
            <a:r>
              <a:rPr lang="pt-BR" dirty="0" smtClean="0"/>
              <a:t>  a baixa será excluído</a:t>
            </a:r>
          </a:p>
          <a:p>
            <a:pPr marL="0" indent="0">
              <a:buNone/>
            </a:pPr>
            <a:endParaRPr lang="pt-BR" dirty="0"/>
          </a:p>
          <a:p>
            <a:endParaRPr lang="pt-BR" dirty="0" smtClean="0"/>
          </a:p>
          <a:p>
            <a:endParaRPr lang="pt-BR" dirty="0"/>
          </a:p>
        </p:txBody>
      </p:sp>
    </p:spTree>
    <p:extLst>
      <p:ext uri="{BB962C8B-B14F-4D97-AF65-F5344CB8AC3E}">
        <p14:creationId xmlns:p14="http://schemas.microsoft.com/office/powerpoint/2010/main" val="990347224"/>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83"/>
            <a:ext cx="8966579" cy="585171"/>
          </a:xfrm>
        </p:spPr>
        <p:txBody>
          <a:bodyPr>
            <a:normAutofit/>
          </a:bodyPr>
          <a:lstStyle/>
          <a:p>
            <a:r>
              <a:rPr lang="pt-BR" sz="2400" b="1" dirty="0" smtClean="0">
                <a:solidFill>
                  <a:srgbClr val="FF0000"/>
                </a:solidFill>
              </a:rPr>
              <a:t>Depreciação dedutível IN 1515 / 12973 de 2014</a:t>
            </a:r>
            <a:endParaRPr lang="pt-BR" sz="2400" b="1" dirty="0">
              <a:solidFill>
                <a:srgbClr val="FF0000"/>
              </a:solidFill>
            </a:endParaRPr>
          </a:p>
        </p:txBody>
      </p:sp>
      <p:sp>
        <p:nvSpPr>
          <p:cNvPr id="3" name="Espaço Reservado para Conteúdo 2"/>
          <p:cNvSpPr>
            <a:spLocks noGrp="1"/>
          </p:cNvSpPr>
          <p:nvPr>
            <p:ph idx="1"/>
          </p:nvPr>
        </p:nvSpPr>
        <p:spPr>
          <a:xfrm>
            <a:off x="0" y="586854"/>
            <a:ext cx="8966579" cy="6086901"/>
          </a:xfrm>
        </p:spPr>
        <p:txBody>
          <a:bodyPr>
            <a:normAutofit fontScale="55000" lnSpcReduction="20000"/>
          </a:bodyPr>
          <a:lstStyle/>
          <a:p>
            <a:pPr marL="0" indent="0">
              <a:buNone/>
            </a:pPr>
            <a:r>
              <a:rPr lang="pt-BR" dirty="0" smtClean="0"/>
              <a:t>Art</a:t>
            </a:r>
            <a:r>
              <a:rPr lang="pt-BR" dirty="0"/>
              <a:t>. 65. </a:t>
            </a:r>
            <a:r>
              <a:rPr lang="pt-BR" dirty="0" smtClean="0"/>
              <a:t>Custo </a:t>
            </a:r>
            <a:r>
              <a:rPr lang="pt-BR" dirty="0"/>
              <a:t>ou encargo, </a:t>
            </a:r>
            <a:r>
              <a:rPr lang="pt-BR" u="sng" dirty="0"/>
              <a:t>em cada exercício</a:t>
            </a:r>
            <a:r>
              <a:rPr lang="pt-BR" dirty="0"/>
              <a:t>, </a:t>
            </a:r>
            <a:r>
              <a:rPr lang="pt-BR" dirty="0" smtClean="0"/>
              <a:t>a </a:t>
            </a:r>
            <a:r>
              <a:rPr lang="pt-BR" dirty="0"/>
              <a:t>diminuição do valor dos bens do </a:t>
            </a:r>
            <a:r>
              <a:rPr lang="pt-BR" dirty="0" smtClean="0"/>
              <a:t>imobilizado </a:t>
            </a:r>
            <a:r>
              <a:rPr lang="pt-BR" dirty="0"/>
              <a:t>resultante </a:t>
            </a:r>
            <a:r>
              <a:rPr lang="pt-BR" dirty="0" smtClean="0"/>
              <a:t>do desgaste </a:t>
            </a:r>
            <a:r>
              <a:rPr lang="pt-BR" dirty="0"/>
              <a:t>pelo uso, ação da natureza e </a:t>
            </a:r>
            <a:r>
              <a:rPr lang="pt-BR" u="sng" dirty="0"/>
              <a:t>obsolescência normal</a:t>
            </a:r>
            <a:r>
              <a:rPr lang="pt-BR" dirty="0" smtClean="0"/>
              <a:t>.</a:t>
            </a:r>
          </a:p>
          <a:p>
            <a:pPr marL="0" indent="0">
              <a:buNone/>
            </a:pPr>
            <a:endParaRPr lang="pt-BR" dirty="0"/>
          </a:p>
          <a:p>
            <a:pPr marL="0" indent="0">
              <a:buNone/>
            </a:pPr>
            <a:r>
              <a:rPr lang="pt-BR" dirty="0"/>
              <a:t>§ 1º </a:t>
            </a:r>
            <a:r>
              <a:rPr lang="pt-BR" dirty="0" smtClean="0"/>
              <a:t>Será </a:t>
            </a:r>
            <a:r>
              <a:rPr lang="pt-BR" dirty="0"/>
              <a:t>deduzida </a:t>
            </a:r>
            <a:r>
              <a:rPr lang="pt-BR" dirty="0" smtClean="0"/>
              <a:t>de </a:t>
            </a:r>
            <a:r>
              <a:rPr lang="pt-BR" dirty="0"/>
              <a:t>acordo com </a:t>
            </a:r>
            <a:r>
              <a:rPr lang="pt-BR" dirty="0" smtClean="0"/>
              <a:t>a propriedade</a:t>
            </a:r>
            <a:r>
              <a:rPr lang="pt-BR" dirty="0"/>
              <a:t>, posse ou uso do bem</a:t>
            </a:r>
            <a:r>
              <a:rPr lang="pt-BR" dirty="0" smtClean="0"/>
              <a:t>.</a:t>
            </a:r>
          </a:p>
          <a:p>
            <a:pPr marL="0" indent="0">
              <a:buNone/>
            </a:pPr>
            <a:endParaRPr lang="pt-BR" dirty="0"/>
          </a:p>
          <a:p>
            <a:pPr marL="0" indent="0">
              <a:buNone/>
            </a:pPr>
            <a:r>
              <a:rPr lang="pt-BR" dirty="0"/>
              <a:t>§ 2º </a:t>
            </a:r>
            <a:r>
              <a:rPr lang="pt-BR" dirty="0" smtClean="0"/>
              <a:t>É </a:t>
            </a:r>
            <a:r>
              <a:rPr lang="pt-BR" dirty="0"/>
              <a:t>dedutível a partir </a:t>
            </a:r>
            <a:r>
              <a:rPr lang="pt-BR" dirty="0" smtClean="0"/>
              <a:t>da instalação, posto em </a:t>
            </a:r>
            <a:r>
              <a:rPr lang="pt-BR" dirty="0"/>
              <a:t>serviço ou em condições de produzir</a:t>
            </a:r>
            <a:r>
              <a:rPr lang="pt-BR" dirty="0" smtClean="0"/>
              <a:t>.</a:t>
            </a:r>
          </a:p>
          <a:p>
            <a:pPr marL="0" indent="0">
              <a:buNone/>
            </a:pPr>
            <a:endParaRPr lang="pt-BR" dirty="0"/>
          </a:p>
          <a:p>
            <a:pPr marL="0" indent="0">
              <a:buNone/>
            </a:pPr>
            <a:r>
              <a:rPr lang="pt-BR" dirty="0"/>
              <a:t>§ 3º Em qualquer hipótese, </a:t>
            </a:r>
            <a:r>
              <a:rPr lang="pt-BR" dirty="0" smtClean="0"/>
              <a:t>a </a:t>
            </a:r>
            <a:r>
              <a:rPr lang="pt-BR" dirty="0"/>
              <a:t>depreciação não </a:t>
            </a:r>
            <a:r>
              <a:rPr lang="pt-BR" dirty="0" smtClean="0"/>
              <a:t>poderá ultrapassar </a:t>
            </a:r>
            <a:r>
              <a:rPr lang="pt-BR" dirty="0"/>
              <a:t>o custo de </a:t>
            </a:r>
            <a:r>
              <a:rPr lang="pt-BR" dirty="0" smtClean="0"/>
              <a:t>aquisição.</a:t>
            </a:r>
          </a:p>
          <a:p>
            <a:pPr marL="0" indent="0">
              <a:buNone/>
            </a:pPr>
            <a:endParaRPr lang="pt-BR" dirty="0"/>
          </a:p>
          <a:p>
            <a:pPr marL="0" indent="0">
              <a:buNone/>
            </a:pPr>
            <a:r>
              <a:rPr lang="pt-BR" dirty="0"/>
              <a:t>§ 4º O valor não depreciado dos </a:t>
            </a:r>
            <a:r>
              <a:rPr lang="pt-BR" dirty="0" smtClean="0"/>
              <a:t>bens, </a:t>
            </a:r>
            <a:r>
              <a:rPr lang="pt-BR" dirty="0"/>
              <a:t>que se tornarem </a:t>
            </a:r>
            <a:r>
              <a:rPr lang="pt-BR" dirty="0" smtClean="0"/>
              <a:t>imprestáveis ou </a:t>
            </a:r>
            <a:r>
              <a:rPr lang="pt-BR" dirty="0"/>
              <a:t>caírem em desuso, importará redução do ativo imobilizado</a:t>
            </a:r>
            <a:r>
              <a:rPr lang="pt-BR" dirty="0" smtClean="0"/>
              <a:t>.</a:t>
            </a:r>
          </a:p>
          <a:p>
            <a:endParaRPr lang="pt-BR" dirty="0" smtClean="0"/>
          </a:p>
          <a:p>
            <a:pPr marL="0" indent="0">
              <a:buNone/>
            </a:pPr>
            <a:r>
              <a:rPr lang="pt-BR" dirty="0" smtClean="0"/>
              <a:t>§ </a:t>
            </a:r>
            <a:r>
              <a:rPr lang="pt-BR" dirty="0"/>
              <a:t>5º Somente será permitida depreciação de bens móveis e imóveis </a:t>
            </a:r>
            <a:r>
              <a:rPr lang="pt-BR" dirty="0" smtClean="0"/>
              <a:t>intrinsecamente relacionados </a:t>
            </a:r>
            <a:r>
              <a:rPr lang="pt-BR" dirty="0"/>
              <a:t>com a produção ou comercialização dos bens e serviços</a:t>
            </a:r>
            <a:r>
              <a:rPr lang="pt-BR" dirty="0" smtClean="0"/>
              <a:t>.</a:t>
            </a:r>
          </a:p>
          <a:p>
            <a:pPr marL="0" indent="0">
              <a:buNone/>
            </a:pPr>
            <a:endParaRPr lang="pt-BR" dirty="0"/>
          </a:p>
          <a:p>
            <a:pPr marL="0" indent="0">
              <a:buNone/>
            </a:pPr>
            <a:r>
              <a:rPr lang="pt-BR" dirty="0"/>
              <a:t>§ 6º Se o contribuinte deixar de deduzir a depreciação de um bem depreciável do </a:t>
            </a:r>
            <a:r>
              <a:rPr lang="pt-BR" dirty="0" smtClean="0"/>
              <a:t>ativo imobilizado </a:t>
            </a:r>
            <a:r>
              <a:rPr lang="pt-BR" dirty="0"/>
              <a:t>em determinado período de apuração, não poderá </a:t>
            </a:r>
            <a:r>
              <a:rPr lang="pt-BR" dirty="0" smtClean="0"/>
              <a:t>fazê-lo acumuladamente </a:t>
            </a:r>
            <a:r>
              <a:rPr lang="pt-BR" dirty="0"/>
              <a:t>fora do </a:t>
            </a:r>
            <a:r>
              <a:rPr lang="pt-BR" dirty="0" smtClean="0"/>
              <a:t>período em </a:t>
            </a:r>
            <a:r>
              <a:rPr lang="pt-BR" dirty="0"/>
              <a:t>que ocorreu a utilização desse bem, tampouco os valores não deduzidos poderão ser </a:t>
            </a:r>
            <a:r>
              <a:rPr lang="pt-BR" dirty="0" smtClean="0"/>
              <a:t>recuperados posteriormente </a:t>
            </a:r>
            <a:r>
              <a:rPr lang="pt-BR" dirty="0"/>
              <a:t>através da utilização de taxas superiores às máximas permitidas. (Incluído(a) pelo(a</a:t>
            </a:r>
            <a:r>
              <a:rPr lang="pt-BR" dirty="0" smtClean="0"/>
              <a:t>) Instrução </a:t>
            </a:r>
            <a:r>
              <a:rPr lang="pt-BR" dirty="0"/>
              <a:t>Normativa RFB nº </a:t>
            </a:r>
            <a:r>
              <a:rPr lang="pt-BR" dirty="0" smtClean="0"/>
              <a:t>1556/2015</a:t>
            </a:r>
            <a:r>
              <a:rPr lang="pt-BR" dirty="0"/>
              <a:t>)</a:t>
            </a:r>
          </a:p>
        </p:txBody>
      </p:sp>
    </p:spTree>
    <p:extLst>
      <p:ext uri="{BB962C8B-B14F-4D97-AF65-F5344CB8AC3E}">
        <p14:creationId xmlns:p14="http://schemas.microsoft.com/office/powerpoint/2010/main" val="1899147240"/>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83"/>
            <a:ext cx="8966579" cy="585171"/>
          </a:xfrm>
        </p:spPr>
        <p:txBody>
          <a:bodyPr>
            <a:normAutofit/>
          </a:bodyPr>
          <a:lstStyle/>
          <a:p>
            <a:r>
              <a:rPr lang="pt-BR" sz="2400" b="1" dirty="0">
                <a:solidFill>
                  <a:srgbClr val="FF0000"/>
                </a:solidFill>
              </a:rPr>
              <a:t>IN 1515 - Seção </a:t>
            </a:r>
            <a:r>
              <a:rPr lang="pt-BR" sz="2400" b="1" dirty="0" smtClean="0">
                <a:solidFill>
                  <a:srgbClr val="FF0000"/>
                </a:solidFill>
              </a:rPr>
              <a:t>IX - </a:t>
            </a:r>
            <a:r>
              <a:rPr lang="pt-BR" sz="2400" b="1" dirty="0">
                <a:solidFill>
                  <a:srgbClr val="FF0000"/>
                </a:solidFill>
              </a:rPr>
              <a:t>Das Disposições Relativas a AVP e AVJ</a:t>
            </a:r>
          </a:p>
        </p:txBody>
      </p:sp>
      <p:sp>
        <p:nvSpPr>
          <p:cNvPr id="3" name="Espaço Reservado para Conteúdo 2"/>
          <p:cNvSpPr>
            <a:spLocks noGrp="1"/>
          </p:cNvSpPr>
          <p:nvPr>
            <p:ph idx="1"/>
          </p:nvPr>
        </p:nvSpPr>
        <p:spPr>
          <a:xfrm>
            <a:off x="0" y="586854"/>
            <a:ext cx="8966579" cy="6086901"/>
          </a:xfrm>
        </p:spPr>
        <p:txBody>
          <a:bodyPr>
            <a:normAutofit lnSpcReduction="10000"/>
          </a:bodyPr>
          <a:lstStyle/>
          <a:p>
            <a:r>
              <a:rPr lang="pt-BR" dirty="0"/>
              <a:t>Subseção </a:t>
            </a:r>
            <a:r>
              <a:rPr lang="pt-BR" dirty="0" smtClean="0"/>
              <a:t>I - Dos </a:t>
            </a:r>
            <a:r>
              <a:rPr lang="pt-BR" dirty="0"/>
              <a:t>Bens </a:t>
            </a:r>
            <a:r>
              <a:rPr lang="pt-BR" dirty="0" smtClean="0"/>
              <a:t>Depreciáveis, </a:t>
            </a:r>
            <a:r>
              <a:rPr lang="pt-BR" dirty="0"/>
              <a:t>Art. </a:t>
            </a:r>
            <a:r>
              <a:rPr lang="pt-BR" dirty="0" smtClean="0"/>
              <a:t>66. </a:t>
            </a:r>
            <a:r>
              <a:rPr lang="pt-BR" u="sng" dirty="0" smtClean="0"/>
              <a:t>Conceito de depreciação</a:t>
            </a:r>
            <a:r>
              <a:rPr lang="pt-BR" dirty="0" smtClean="0"/>
              <a:t>; bens </a:t>
            </a:r>
            <a:r>
              <a:rPr lang="pt-BR" dirty="0"/>
              <a:t>sujeitos a desgaste pelo uso </a:t>
            </a:r>
            <a:r>
              <a:rPr lang="pt-BR" dirty="0" smtClean="0"/>
              <a:t>ou por </a:t>
            </a:r>
            <a:r>
              <a:rPr lang="pt-BR" dirty="0"/>
              <a:t>causas naturais ou obsolescência </a:t>
            </a:r>
            <a:r>
              <a:rPr lang="pt-BR" dirty="0" smtClean="0"/>
              <a:t>normal. </a:t>
            </a:r>
            <a:endParaRPr lang="pt-BR" dirty="0"/>
          </a:p>
          <a:p>
            <a:endParaRPr lang="pt-BR" dirty="0" smtClean="0"/>
          </a:p>
          <a:p>
            <a:pPr marL="0" indent="0">
              <a:buNone/>
            </a:pPr>
            <a:r>
              <a:rPr lang="pt-BR" dirty="0"/>
              <a:t>Parágrafo único. Não </a:t>
            </a:r>
            <a:r>
              <a:rPr lang="pt-BR" dirty="0" smtClean="0"/>
              <a:t>é depreciado:</a:t>
            </a:r>
          </a:p>
          <a:p>
            <a:r>
              <a:rPr lang="pt-BR" dirty="0"/>
              <a:t>I </a:t>
            </a:r>
            <a:r>
              <a:rPr lang="pt-BR" dirty="0" smtClean="0"/>
              <a:t>- terrenos, salvo </a:t>
            </a:r>
            <a:r>
              <a:rPr lang="pt-BR" dirty="0"/>
              <a:t>em relação aos melhoramentos ou construções; </a:t>
            </a:r>
            <a:endParaRPr lang="pt-BR" dirty="0" smtClean="0"/>
          </a:p>
          <a:p>
            <a:r>
              <a:rPr lang="pt-BR" dirty="0"/>
              <a:t>II </a:t>
            </a:r>
            <a:r>
              <a:rPr lang="pt-BR" dirty="0" smtClean="0"/>
              <a:t>- prédios ou </a:t>
            </a:r>
            <a:r>
              <a:rPr lang="pt-BR" dirty="0"/>
              <a:t>construções não alugados nem utilizados pelo </a:t>
            </a:r>
            <a:r>
              <a:rPr lang="pt-BR" dirty="0" smtClean="0"/>
              <a:t>proprietário</a:t>
            </a:r>
            <a:endParaRPr lang="pt-BR" dirty="0"/>
          </a:p>
          <a:p>
            <a:r>
              <a:rPr lang="pt-BR" dirty="0"/>
              <a:t>III </a:t>
            </a:r>
            <a:r>
              <a:rPr lang="pt-BR" dirty="0" smtClean="0"/>
              <a:t>– bens para investimento</a:t>
            </a:r>
            <a:endParaRPr lang="pt-BR" dirty="0"/>
          </a:p>
          <a:p>
            <a:r>
              <a:rPr lang="pt-BR" dirty="0"/>
              <a:t>IV </a:t>
            </a:r>
            <a:r>
              <a:rPr lang="pt-BR" dirty="0" smtClean="0"/>
              <a:t>– bens para exaustão.</a:t>
            </a:r>
          </a:p>
        </p:txBody>
      </p:sp>
    </p:spTree>
    <p:extLst>
      <p:ext uri="{BB962C8B-B14F-4D97-AF65-F5344CB8AC3E}">
        <p14:creationId xmlns:p14="http://schemas.microsoft.com/office/powerpoint/2010/main" val="1437653682"/>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83"/>
            <a:ext cx="8966579" cy="585171"/>
          </a:xfrm>
        </p:spPr>
        <p:txBody>
          <a:bodyPr>
            <a:normAutofit/>
          </a:bodyPr>
          <a:lstStyle/>
          <a:p>
            <a:r>
              <a:rPr lang="pt-BR" sz="2400" b="1" dirty="0">
                <a:solidFill>
                  <a:srgbClr val="FF0000"/>
                </a:solidFill>
              </a:rPr>
              <a:t>IN 1515 - Seção </a:t>
            </a:r>
            <a:r>
              <a:rPr lang="pt-BR" sz="2400" b="1" dirty="0" smtClean="0">
                <a:solidFill>
                  <a:srgbClr val="FF0000"/>
                </a:solidFill>
              </a:rPr>
              <a:t>IX - </a:t>
            </a:r>
            <a:r>
              <a:rPr lang="pt-BR" sz="2400" b="1" dirty="0">
                <a:solidFill>
                  <a:srgbClr val="FF0000"/>
                </a:solidFill>
              </a:rPr>
              <a:t>Das Disposições Relativas a AVP e AVJ</a:t>
            </a:r>
          </a:p>
        </p:txBody>
      </p:sp>
      <p:sp>
        <p:nvSpPr>
          <p:cNvPr id="3" name="Espaço Reservado para Conteúdo 2"/>
          <p:cNvSpPr>
            <a:spLocks noGrp="1"/>
          </p:cNvSpPr>
          <p:nvPr>
            <p:ph idx="1"/>
          </p:nvPr>
        </p:nvSpPr>
        <p:spPr>
          <a:xfrm>
            <a:off x="0" y="586854"/>
            <a:ext cx="8966579" cy="6086901"/>
          </a:xfrm>
        </p:spPr>
        <p:txBody>
          <a:bodyPr>
            <a:normAutofit/>
          </a:bodyPr>
          <a:lstStyle/>
          <a:p>
            <a:r>
              <a:rPr lang="pt-BR" dirty="0" smtClean="0"/>
              <a:t>Subseção II - Da </a:t>
            </a:r>
            <a:r>
              <a:rPr lang="pt-BR" dirty="0"/>
              <a:t>Quota de </a:t>
            </a:r>
            <a:r>
              <a:rPr lang="pt-BR" dirty="0" smtClean="0"/>
              <a:t>Depreciação, Art</a:t>
            </a:r>
            <a:r>
              <a:rPr lang="pt-BR" dirty="0"/>
              <a:t>. </a:t>
            </a:r>
            <a:r>
              <a:rPr lang="pt-BR" dirty="0" smtClean="0"/>
              <a:t>67, a depreciação será dedutível mediante a taxa anual aplicada sobre o </a:t>
            </a:r>
            <a:r>
              <a:rPr lang="pt-BR" u="sng" dirty="0" smtClean="0">
                <a:solidFill>
                  <a:srgbClr val="FF0000"/>
                </a:solidFill>
              </a:rPr>
              <a:t>custo de aquisição</a:t>
            </a:r>
            <a:r>
              <a:rPr lang="pt-BR" dirty="0" smtClean="0"/>
              <a:t>;</a:t>
            </a:r>
          </a:p>
          <a:p>
            <a:pPr marL="0" indent="0">
              <a:buNone/>
            </a:pPr>
            <a:r>
              <a:rPr lang="pt-BR" dirty="0"/>
              <a:t>§ </a:t>
            </a:r>
            <a:r>
              <a:rPr lang="pt-BR" dirty="0" smtClean="0"/>
              <a:t>1º e </a:t>
            </a:r>
            <a:r>
              <a:rPr lang="pt-BR" dirty="0"/>
              <a:t>§ </a:t>
            </a:r>
            <a:r>
              <a:rPr lang="pt-BR" dirty="0" smtClean="0"/>
              <a:t>2º - poderá ser alterada mensal com o acrescimento ou baixa de bens, admitindo registro mensal.</a:t>
            </a:r>
          </a:p>
          <a:p>
            <a:pPr marL="0" indent="0">
              <a:buNone/>
            </a:pPr>
            <a:r>
              <a:rPr lang="pt-BR" dirty="0"/>
              <a:t>§ </a:t>
            </a:r>
            <a:r>
              <a:rPr lang="pt-BR" dirty="0" smtClean="0"/>
              <a:t>3º - depreciação de bens utilizado na exploração de jazida, minas ou florestas, em que o prazo de exploração seja inferior aos bens, o quota de depreciação poderá ser em função do contrato de exploração ou produção.</a:t>
            </a:r>
          </a:p>
        </p:txBody>
      </p:sp>
    </p:spTree>
    <p:extLst>
      <p:ext uri="{BB962C8B-B14F-4D97-AF65-F5344CB8AC3E}">
        <p14:creationId xmlns:p14="http://schemas.microsoft.com/office/powerpoint/2010/main" val="897702109"/>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83"/>
            <a:ext cx="8966579" cy="585171"/>
          </a:xfrm>
        </p:spPr>
        <p:txBody>
          <a:bodyPr>
            <a:normAutofit/>
          </a:bodyPr>
          <a:lstStyle/>
          <a:p>
            <a:r>
              <a:rPr lang="pt-BR" sz="2400" b="1" dirty="0">
                <a:solidFill>
                  <a:srgbClr val="FF0000"/>
                </a:solidFill>
              </a:rPr>
              <a:t>IN 1515 - </a:t>
            </a:r>
            <a:r>
              <a:rPr lang="pt-BR" sz="2400" b="1" dirty="0" smtClean="0">
                <a:solidFill>
                  <a:srgbClr val="FF0000"/>
                </a:solidFill>
              </a:rPr>
              <a:t>Depreciação</a:t>
            </a:r>
            <a:endParaRPr lang="pt-BR" sz="2400" b="1" dirty="0">
              <a:solidFill>
                <a:srgbClr val="FF0000"/>
              </a:solidFill>
            </a:endParaRPr>
          </a:p>
        </p:txBody>
      </p:sp>
      <p:sp>
        <p:nvSpPr>
          <p:cNvPr id="3" name="Espaço Reservado para Conteúdo 2"/>
          <p:cNvSpPr>
            <a:spLocks noGrp="1"/>
          </p:cNvSpPr>
          <p:nvPr>
            <p:ph idx="1"/>
          </p:nvPr>
        </p:nvSpPr>
        <p:spPr>
          <a:xfrm>
            <a:off x="0" y="586854"/>
            <a:ext cx="8966579" cy="6086901"/>
          </a:xfrm>
        </p:spPr>
        <p:txBody>
          <a:bodyPr>
            <a:normAutofit/>
          </a:bodyPr>
          <a:lstStyle/>
          <a:p>
            <a:r>
              <a:rPr lang="pt-BR" dirty="0" smtClean="0"/>
              <a:t>Art. 68, </a:t>
            </a:r>
            <a:r>
              <a:rPr lang="pt-BR" dirty="0"/>
              <a:t>§ </a:t>
            </a:r>
            <a:r>
              <a:rPr lang="pt-BR" dirty="0" smtClean="0"/>
              <a:t>1º - Estabelecido </a:t>
            </a:r>
            <a:r>
              <a:rPr lang="pt-BR" dirty="0"/>
              <a:t>nos Anexos I e II da </a:t>
            </a:r>
            <a:r>
              <a:rPr lang="pt-BR" dirty="0" smtClean="0"/>
              <a:t>Instrução Normativa </a:t>
            </a:r>
            <a:r>
              <a:rPr lang="pt-BR" dirty="0"/>
              <a:t>SRF nº 162, de 31 de dezembro de 1998</a:t>
            </a:r>
            <a:endParaRPr lang="pt-BR" dirty="0" smtClean="0"/>
          </a:p>
          <a:p>
            <a:r>
              <a:rPr lang="pt-BR" dirty="0" smtClean="0"/>
              <a:t>§ 3º - Registro de bens por </a:t>
            </a:r>
            <a:r>
              <a:rPr lang="pt-BR" dirty="0"/>
              <a:t>conjunto de instalação ou equipamentos, </a:t>
            </a:r>
            <a:r>
              <a:rPr lang="pt-BR" dirty="0" smtClean="0"/>
              <a:t>sem especificação para aplicar </a:t>
            </a:r>
            <a:r>
              <a:rPr lang="pt-BR" dirty="0"/>
              <a:t>as diferentes taxas de </a:t>
            </a:r>
            <a:r>
              <a:rPr lang="pt-BR" dirty="0" smtClean="0"/>
              <a:t>depreciação pela natureza </a:t>
            </a:r>
            <a:r>
              <a:rPr lang="pt-BR" dirty="0"/>
              <a:t>do bem</a:t>
            </a:r>
            <a:r>
              <a:rPr lang="pt-BR" dirty="0" smtClean="0"/>
              <a:t>, </a:t>
            </a:r>
            <a:r>
              <a:rPr lang="pt-BR" dirty="0"/>
              <a:t>será obrigado a utilizar as taxas </a:t>
            </a:r>
            <a:r>
              <a:rPr lang="pt-BR" dirty="0" smtClean="0"/>
              <a:t>aplicáveis aos </a:t>
            </a:r>
            <a:r>
              <a:rPr lang="pt-BR" dirty="0"/>
              <a:t>bens de maior vida útil </a:t>
            </a:r>
            <a:r>
              <a:rPr lang="pt-BR" dirty="0" smtClean="0"/>
              <a:t>do conjunto.</a:t>
            </a:r>
          </a:p>
          <a:p>
            <a:r>
              <a:rPr lang="pt-BR" dirty="0" smtClean="0"/>
              <a:t>§ 4º - diferença a menor da depreciação contábil com a fiscal, excluir no </a:t>
            </a:r>
            <a:r>
              <a:rPr lang="pt-BR" dirty="0" err="1" smtClean="0"/>
              <a:t>Lalur</a:t>
            </a:r>
            <a:r>
              <a:rPr lang="pt-BR" dirty="0" smtClean="0"/>
              <a:t> e controlar na Parte B, </a:t>
            </a:r>
            <a:r>
              <a:rPr lang="pt-BR" dirty="0"/>
              <a:t>§ </a:t>
            </a:r>
            <a:r>
              <a:rPr lang="pt-BR" dirty="0" smtClean="0"/>
              <a:t>5º - adicionar quando ultrapassar.</a:t>
            </a:r>
            <a:endParaRPr lang="pt-BR" dirty="0"/>
          </a:p>
        </p:txBody>
      </p:sp>
    </p:spTree>
    <p:extLst>
      <p:ext uri="{BB962C8B-B14F-4D97-AF65-F5344CB8AC3E}">
        <p14:creationId xmlns:p14="http://schemas.microsoft.com/office/powerpoint/2010/main" val="2237239776"/>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683"/>
            <a:ext cx="8229600" cy="585171"/>
          </a:xfrm>
        </p:spPr>
        <p:txBody>
          <a:bodyPr>
            <a:normAutofit/>
          </a:bodyPr>
          <a:lstStyle/>
          <a:p>
            <a:r>
              <a:rPr lang="pt-BR" sz="2400" b="1" dirty="0" smtClean="0">
                <a:solidFill>
                  <a:srgbClr val="FF0000"/>
                </a:solidFill>
              </a:rPr>
              <a:t>CPC 27 - </a:t>
            </a:r>
            <a:r>
              <a:rPr lang="pt-BR" sz="2400" b="1" dirty="0">
                <a:solidFill>
                  <a:srgbClr val="FF0000"/>
                </a:solidFill>
              </a:rPr>
              <a:t>Taxas de depreciação </a:t>
            </a:r>
            <a:r>
              <a:rPr lang="pt-BR" sz="2400" b="1" dirty="0" smtClean="0">
                <a:solidFill>
                  <a:srgbClr val="FF0000"/>
                </a:solidFill>
              </a:rPr>
              <a:t>fiscal por classe</a:t>
            </a:r>
            <a:endParaRPr lang="pt-BR" sz="2400" b="1" dirty="0">
              <a:solidFill>
                <a:srgbClr val="FF0000"/>
              </a:solidFill>
            </a:endParaRPr>
          </a:p>
        </p:txBody>
      </p:sp>
      <p:graphicFrame>
        <p:nvGraphicFramePr>
          <p:cNvPr id="4" name="Tabela 3"/>
          <p:cNvGraphicFramePr>
            <a:graphicFrameLocks noGrp="1"/>
          </p:cNvGraphicFramePr>
          <p:nvPr>
            <p:extLst/>
          </p:nvPr>
        </p:nvGraphicFramePr>
        <p:xfrm>
          <a:off x="0" y="586854"/>
          <a:ext cx="9144000" cy="5472751"/>
        </p:xfrm>
        <a:graphic>
          <a:graphicData uri="http://schemas.openxmlformats.org/drawingml/2006/table">
            <a:tbl>
              <a:tblPr firstRow="1" firstCol="1" bandRow="1">
                <a:tableStyleId>{5C22544A-7EE6-4342-B048-85BDC9FD1C3A}</a:tableStyleId>
              </a:tblPr>
              <a:tblGrid>
                <a:gridCol w="3514787"/>
                <a:gridCol w="1130603"/>
                <a:gridCol w="1406312"/>
                <a:gridCol w="1546149"/>
                <a:gridCol w="1546149"/>
              </a:tblGrid>
              <a:tr h="1368187">
                <a:tc>
                  <a:txBody>
                    <a:bodyPr/>
                    <a:lstStyle/>
                    <a:p>
                      <a:pPr algn="ctr">
                        <a:spcAft>
                          <a:spcPts val="0"/>
                        </a:spcAft>
                      </a:pPr>
                      <a:r>
                        <a:rPr lang="pt-BR" sz="2400" dirty="0">
                          <a:effectLst/>
                        </a:rPr>
                        <a:t> </a:t>
                      </a:r>
                      <a:endParaRPr lang="pt-BR" sz="2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2400" dirty="0">
                          <a:effectLst/>
                        </a:rPr>
                        <a:t>Vida útil anual</a:t>
                      </a:r>
                      <a:endParaRPr lang="pt-BR" sz="2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2400" dirty="0">
                          <a:effectLst/>
                        </a:rPr>
                        <a:t>Taxa anual % / 1 turno</a:t>
                      </a:r>
                      <a:endParaRPr lang="pt-BR" sz="2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2400" dirty="0">
                          <a:effectLst/>
                        </a:rPr>
                        <a:t>2 turnos de 8 horas 1,5</a:t>
                      </a:r>
                      <a:endParaRPr lang="pt-BR" sz="2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2400">
                          <a:effectLst/>
                        </a:rPr>
                        <a:t>3 turnos de 8 horas 2,0</a:t>
                      </a:r>
                      <a:endParaRPr lang="pt-BR" sz="24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684094">
                <a:tc>
                  <a:txBody>
                    <a:bodyPr/>
                    <a:lstStyle/>
                    <a:p>
                      <a:pPr algn="just">
                        <a:spcAft>
                          <a:spcPts val="0"/>
                        </a:spcAft>
                      </a:pPr>
                      <a:r>
                        <a:rPr lang="pt-BR" sz="2400" dirty="0">
                          <a:effectLst/>
                        </a:rPr>
                        <a:t>Edifício</a:t>
                      </a:r>
                      <a:endParaRPr lang="pt-BR" sz="24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4000" dirty="0">
                          <a:effectLst/>
                        </a:rPr>
                        <a:t>25</a:t>
                      </a:r>
                      <a:endParaRPr lang="pt-BR" sz="4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4000" dirty="0" smtClean="0">
                          <a:effectLst/>
                        </a:rPr>
                        <a:t>4%</a:t>
                      </a:r>
                      <a:endParaRPr lang="pt-BR" sz="4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4000" dirty="0" smtClean="0">
                          <a:effectLst/>
                        </a:rPr>
                        <a:t>6%</a:t>
                      </a:r>
                      <a:endParaRPr lang="pt-BR" sz="4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4000" dirty="0" smtClean="0">
                          <a:effectLst/>
                        </a:rPr>
                        <a:t>8%</a:t>
                      </a:r>
                      <a:endParaRPr lang="pt-BR" sz="4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684094">
                <a:tc>
                  <a:txBody>
                    <a:bodyPr/>
                    <a:lstStyle/>
                    <a:p>
                      <a:pPr algn="just">
                        <a:spcAft>
                          <a:spcPts val="0"/>
                        </a:spcAft>
                      </a:pPr>
                      <a:r>
                        <a:rPr lang="pt-BR" sz="2400">
                          <a:effectLst/>
                        </a:rPr>
                        <a:t>Máquina e Equipamento</a:t>
                      </a:r>
                      <a:endParaRPr lang="pt-BR" sz="24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4000" dirty="0">
                          <a:effectLst/>
                        </a:rPr>
                        <a:t>10</a:t>
                      </a:r>
                      <a:endParaRPr lang="pt-BR" sz="4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4000" dirty="0" smtClean="0">
                          <a:effectLst/>
                        </a:rPr>
                        <a:t>10%</a:t>
                      </a:r>
                      <a:endParaRPr lang="pt-BR" sz="4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4000" dirty="0" smtClean="0">
                          <a:effectLst/>
                        </a:rPr>
                        <a:t>15%</a:t>
                      </a:r>
                      <a:endParaRPr lang="pt-BR" sz="4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4000" dirty="0" smtClean="0">
                          <a:effectLst/>
                        </a:rPr>
                        <a:t>20%</a:t>
                      </a:r>
                      <a:endParaRPr lang="pt-BR" sz="4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684094">
                <a:tc>
                  <a:txBody>
                    <a:bodyPr/>
                    <a:lstStyle/>
                    <a:p>
                      <a:pPr algn="just">
                        <a:spcAft>
                          <a:spcPts val="0"/>
                        </a:spcAft>
                      </a:pPr>
                      <a:r>
                        <a:rPr lang="pt-BR" sz="2400">
                          <a:effectLst/>
                        </a:rPr>
                        <a:t>Instalações</a:t>
                      </a:r>
                      <a:endParaRPr lang="pt-BR" sz="24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4000">
                          <a:effectLst/>
                        </a:rPr>
                        <a:t>10</a:t>
                      </a:r>
                      <a:endParaRPr lang="pt-BR" sz="40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4000" dirty="0" smtClean="0">
                          <a:effectLst/>
                        </a:rPr>
                        <a:t>10%</a:t>
                      </a:r>
                      <a:endParaRPr lang="pt-BR" sz="4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4000" dirty="0" smtClean="0">
                          <a:effectLst/>
                        </a:rPr>
                        <a:t>15%</a:t>
                      </a:r>
                      <a:endParaRPr lang="pt-BR" sz="4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4000" dirty="0" smtClean="0">
                          <a:effectLst/>
                        </a:rPr>
                        <a:t>20%</a:t>
                      </a:r>
                      <a:endParaRPr lang="pt-BR" sz="4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684094">
                <a:tc>
                  <a:txBody>
                    <a:bodyPr/>
                    <a:lstStyle/>
                    <a:p>
                      <a:pPr algn="just">
                        <a:spcAft>
                          <a:spcPts val="0"/>
                        </a:spcAft>
                      </a:pPr>
                      <a:r>
                        <a:rPr lang="pt-BR" sz="2400">
                          <a:effectLst/>
                        </a:rPr>
                        <a:t>Móveis e Utensílios</a:t>
                      </a:r>
                      <a:endParaRPr lang="pt-BR" sz="24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4000">
                          <a:effectLst/>
                        </a:rPr>
                        <a:t>10</a:t>
                      </a:r>
                      <a:endParaRPr lang="pt-BR" sz="40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4000" dirty="0" smtClean="0">
                          <a:effectLst/>
                        </a:rPr>
                        <a:t>10%</a:t>
                      </a:r>
                      <a:endParaRPr lang="pt-BR" sz="4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4000" dirty="0" smtClean="0">
                          <a:effectLst/>
                        </a:rPr>
                        <a:t>15%</a:t>
                      </a:r>
                      <a:endParaRPr lang="pt-BR" sz="4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4000" dirty="0" smtClean="0">
                          <a:effectLst/>
                        </a:rPr>
                        <a:t>20%</a:t>
                      </a:r>
                      <a:endParaRPr lang="pt-BR" sz="4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684094">
                <a:tc>
                  <a:txBody>
                    <a:bodyPr/>
                    <a:lstStyle/>
                    <a:p>
                      <a:pPr algn="just">
                        <a:spcAft>
                          <a:spcPts val="0"/>
                        </a:spcAft>
                      </a:pPr>
                      <a:r>
                        <a:rPr lang="pt-BR" sz="2400">
                          <a:effectLst/>
                        </a:rPr>
                        <a:t>Veículo</a:t>
                      </a:r>
                      <a:endParaRPr lang="pt-BR" sz="24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4000">
                          <a:effectLst/>
                        </a:rPr>
                        <a:t>5</a:t>
                      </a:r>
                      <a:endParaRPr lang="pt-BR" sz="40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4000" dirty="0" smtClean="0">
                          <a:effectLst/>
                        </a:rPr>
                        <a:t>20%</a:t>
                      </a:r>
                      <a:endParaRPr lang="pt-BR" sz="4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4000" dirty="0" smtClean="0">
                          <a:effectLst/>
                        </a:rPr>
                        <a:t>30%</a:t>
                      </a:r>
                      <a:endParaRPr lang="pt-BR" sz="4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4000" dirty="0" smtClean="0">
                          <a:effectLst/>
                        </a:rPr>
                        <a:t>40%</a:t>
                      </a:r>
                      <a:endParaRPr lang="pt-BR" sz="4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r h="684094">
                <a:tc>
                  <a:txBody>
                    <a:bodyPr/>
                    <a:lstStyle/>
                    <a:p>
                      <a:pPr algn="just">
                        <a:spcAft>
                          <a:spcPts val="0"/>
                        </a:spcAft>
                      </a:pPr>
                      <a:r>
                        <a:rPr lang="pt-BR" sz="2400">
                          <a:effectLst/>
                        </a:rPr>
                        <a:t>Sistema de proc. dados</a:t>
                      </a:r>
                      <a:endParaRPr lang="pt-BR" sz="24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4000" dirty="0">
                          <a:effectLst/>
                        </a:rPr>
                        <a:t>5</a:t>
                      </a:r>
                      <a:endParaRPr lang="pt-BR" sz="4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4000" dirty="0" smtClean="0">
                          <a:effectLst/>
                        </a:rPr>
                        <a:t>20%</a:t>
                      </a:r>
                      <a:endParaRPr lang="pt-BR" sz="4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4000" dirty="0" smtClean="0">
                          <a:effectLst/>
                        </a:rPr>
                        <a:t>30%</a:t>
                      </a:r>
                      <a:endParaRPr lang="pt-BR" sz="4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4000" dirty="0" smtClean="0">
                          <a:effectLst/>
                        </a:rPr>
                        <a:t>40%</a:t>
                      </a:r>
                      <a:endParaRPr lang="pt-BR" sz="4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948181570"/>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83"/>
            <a:ext cx="8966579" cy="585171"/>
          </a:xfrm>
        </p:spPr>
        <p:txBody>
          <a:bodyPr>
            <a:normAutofit/>
          </a:bodyPr>
          <a:lstStyle/>
          <a:p>
            <a:r>
              <a:rPr lang="pt-BR" sz="2400" b="1" dirty="0">
                <a:solidFill>
                  <a:srgbClr val="FF0000"/>
                </a:solidFill>
              </a:rPr>
              <a:t>Imposto de Renda da Pessoa Jurídica</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853234126"/>
              </p:ext>
            </p:extLst>
          </p:nvPr>
        </p:nvGraphicFramePr>
        <p:xfrm>
          <a:off x="327545" y="887106"/>
          <a:ext cx="8639034" cy="4327576"/>
        </p:xfrm>
        <a:graphic>
          <a:graphicData uri="http://schemas.openxmlformats.org/drawingml/2006/table">
            <a:tbl>
              <a:tblPr firstRow="1" firstCol="1" bandRow="1">
                <a:tableStyleId>{5C22544A-7EE6-4342-B048-85BDC9FD1C3A}</a:tableStyleId>
              </a:tblPr>
              <a:tblGrid>
                <a:gridCol w="2047165"/>
                <a:gridCol w="1378424"/>
                <a:gridCol w="1910687"/>
                <a:gridCol w="1678675"/>
                <a:gridCol w="1624083"/>
              </a:tblGrid>
              <a:tr h="910339">
                <a:tc>
                  <a:txBody>
                    <a:bodyPr/>
                    <a:lstStyle/>
                    <a:p>
                      <a:pPr>
                        <a:spcAft>
                          <a:spcPts val="0"/>
                        </a:spcAft>
                      </a:pPr>
                      <a:r>
                        <a:rPr lang="pt-BR" sz="2000" dirty="0">
                          <a:effectLst/>
                        </a:rPr>
                        <a:t>Imobilizado</a:t>
                      </a:r>
                      <a:endParaRPr lang="pt-BR"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114300" marB="114300" anchor="b"/>
                </a:tc>
                <a:tc>
                  <a:txBody>
                    <a:bodyPr/>
                    <a:lstStyle/>
                    <a:p>
                      <a:pPr>
                        <a:spcAft>
                          <a:spcPts val="0"/>
                        </a:spcAft>
                      </a:pPr>
                      <a:r>
                        <a:rPr lang="pt-BR" sz="2000" dirty="0">
                          <a:effectLst/>
                        </a:rPr>
                        <a:t>VR. Cont.</a:t>
                      </a:r>
                      <a:endParaRPr lang="pt-BR"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114300" marB="114300" anchor="b"/>
                </a:tc>
                <a:tc>
                  <a:txBody>
                    <a:bodyPr/>
                    <a:lstStyle/>
                    <a:p>
                      <a:pPr>
                        <a:spcAft>
                          <a:spcPts val="0"/>
                        </a:spcAft>
                      </a:pPr>
                      <a:r>
                        <a:rPr lang="pt-BR" sz="2000">
                          <a:effectLst/>
                        </a:rPr>
                        <a:t>Depr. Econôm. Anos / Depr.</a:t>
                      </a:r>
                      <a:endParaRPr lang="pt-B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114300" marB="114300" anchor="b"/>
                </a:tc>
                <a:tc>
                  <a:txBody>
                    <a:bodyPr/>
                    <a:lstStyle/>
                    <a:p>
                      <a:pPr>
                        <a:spcAft>
                          <a:spcPts val="0"/>
                        </a:spcAft>
                      </a:pPr>
                      <a:r>
                        <a:rPr lang="pt-BR" sz="2000">
                          <a:effectLst/>
                        </a:rPr>
                        <a:t>Depr. Fiscal Anos / Depr.</a:t>
                      </a:r>
                      <a:endParaRPr lang="pt-B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114300" marB="114300" anchor="b"/>
                </a:tc>
                <a:tc>
                  <a:txBody>
                    <a:bodyPr/>
                    <a:lstStyle/>
                    <a:p>
                      <a:pPr>
                        <a:spcAft>
                          <a:spcPts val="0"/>
                        </a:spcAft>
                      </a:pPr>
                      <a:r>
                        <a:rPr lang="pt-BR" sz="2000">
                          <a:effectLst/>
                        </a:rPr>
                        <a:t>Ajuste Lalur (Diferença)</a:t>
                      </a:r>
                      <a:endParaRPr lang="pt-B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114300" marB="114300" anchor="b"/>
                </a:tc>
              </a:tr>
              <a:tr h="512065">
                <a:tc>
                  <a:txBody>
                    <a:bodyPr/>
                    <a:lstStyle/>
                    <a:p>
                      <a:pPr>
                        <a:spcAft>
                          <a:spcPts val="0"/>
                        </a:spcAft>
                      </a:pPr>
                      <a:r>
                        <a:rPr lang="pt-BR" sz="2000" dirty="0">
                          <a:effectLst/>
                        </a:rPr>
                        <a:t>Computador</a:t>
                      </a:r>
                      <a:endParaRPr lang="pt-BR"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85725" marB="85725" anchor="b"/>
                </a:tc>
                <a:tc>
                  <a:txBody>
                    <a:bodyPr/>
                    <a:lstStyle/>
                    <a:p>
                      <a:pPr algn="r">
                        <a:spcAft>
                          <a:spcPts val="0"/>
                        </a:spcAft>
                      </a:pPr>
                      <a:r>
                        <a:rPr lang="pt-BR" sz="2000">
                          <a:effectLst/>
                        </a:rPr>
                        <a:t>3.000,00</a:t>
                      </a:r>
                      <a:endParaRPr lang="pt-B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85725" marB="85725" anchor="b"/>
                </a:tc>
                <a:tc>
                  <a:txBody>
                    <a:bodyPr/>
                    <a:lstStyle/>
                    <a:p>
                      <a:pPr algn="r">
                        <a:spcAft>
                          <a:spcPts val="0"/>
                        </a:spcAft>
                      </a:pPr>
                      <a:r>
                        <a:rPr lang="pt-BR" sz="2000">
                          <a:effectLst/>
                        </a:rPr>
                        <a:t>2 / 125,00</a:t>
                      </a:r>
                      <a:endParaRPr lang="pt-B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85725" marB="85725" anchor="b"/>
                </a:tc>
                <a:tc>
                  <a:txBody>
                    <a:bodyPr/>
                    <a:lstStyle/>
                    <a:p>
                      <a:pPr algn="r">
                        <a:spcAft>
                          <a:spcPts val="0"/>
                        </a:spcAft>
                      </a:pPr>
                      <a:r>
                        <a:rPr lang="pt-BR" sz="2000">
                          <a:effectLst/>
                        </a:rPr>
                        <a:t>5 / 50,00</a:t>
                      </a:r>
                      <a:endParaRPr lang="pt-B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85725" marB="85725" anchor="b"/>
                </a:tc>
                <a:tc>
                  <a:txBody>
                    <a:bodyPr/>
                    <a:lstStyle/>
                    <a:p>
                      <a:pPr algn="r">
                        <a:spcAft>
                          <a:spcPts val="0"/>
                        </a:spcAft>
                      </a:pPr>
                      <a:r>
                        <a:rPr lang="pt-BR" sz="2000">
                          <a:effectLst/>
                        </a:rPr>
                        <a:t>+ 75,00</a:t>
                      </a:r>
                      <a:endParaRPr lang="pt-B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85725" marB="85725" anchor="b"/>
                </a:tc>
              </a:tr>
              <a:tr h="512065">
                <a:tc>
                  <a:txBody>
                    <a:bodyPr/>
                    <a:lstStyle/>
                    <a:p>
                      <a:pPr>
                        <a:spcAft>
                          <a:spcPts val="0"/>
                        </a:spcAft>
                      </a:pPr>
                      <a:r>
                        <a:rPr lang="pt-BR" sz="2000">
                          <a:effectLst/>
                        </a:rPr>
                        <a:t>Veículo Diretoria</a:t>
                      </a:r>
                      <a:endParaRPr lang="pt-B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85725" marB="85725" anchor="b"/>
                </a:tc>
                <a:tc>
                  <a:txBody>
                    <a:bodyPr/>
                    <a:lstStyle/>
                    <a:p>
                      <a:pPr algn="r">
                        <a:spcAft>
                          <a:spcPts val="0"/>
                        </a:spcAft>
                      </a:pPr>
                      <a:r>
                        <a:rPr lang="pt-BR" sz="2000" dirty="0">
                          <a:effectLst/>
                        </a:rPr>
                        <a:t>60.000,00</a:t>
                      </a:r>
                      <a:endParaRPr lang="pt-BR"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85725" marB="85725" anchor="b"/>
                </a:tc>
                <a:tc>
                  <a:txBody>
                    <a:bodyPr/>
                    <a:lstStyle/>
                    <a:p>
                      <a:pPr algn="r">
                        <a:spcAft>
                          <a:spcPts val="0"/>
                        </a:spcAft>
                      </a:pPr>
                      <a:r>
                        <a:rPr lang="pt-BR" sz="2000">
                          <a:effectLst/>
                        </a:rPr>
                        <a:t>10 / 500,00</a:t>
                      </a:r>
                      <a:endParaRPr lang="pt-B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85725" marB="85725" anchor="b"/>
                </a:tc>
                <a:tc>
                  <a:txBody>
                    <a:bodyPr/>
                    <a:lstStyle/>
                    <a:p>
                      <a:pPr algn="r">
                        <a:spcAft>
                          <a:spcPts val="0"/>
                        </a:spcAft>
                      </a:pPr>
                      <a:r>
                        <a:rPr lang="pt-BR" sz="2000">
                          <a:effectLst/>
                        </a:rPr>
                        <a:t>5 / 1.000,00</a:t>
                      </a:r>
                      <a:endParaRPr lang="pt-B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85725" marB="85725" anchor="b"/>
                </a:tc>
                <a:tc>
                  <a:txBody>
                    <a:bodyPr/>
                    <a:lstStyle/>
                    <a:p>
                      <a:pPr algn="r">
                        <a:spcAft>
                          <a:spcPts val="0"/>
                        </a:spcAft>
                      </a:pPr>
                      <a:r>
                        <a:rPr lang="pt-BR" sz="2000">
                          <a:effectLst/>
                        </a:rPr>
                        <a:t>- 500,00</a:t>
                      </a:r>
                      <a:endParaRPr lang="pt-B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85725" marB="85725" anchor="b"/>
                </a:tc>
              </a:tr>
              <a:tr h="512065">
                <a:tc>
                  <a:txBody>
                    <a:bodyPr/>
                    <a:lstStyle/>
                    <a:p>
                      <a:pPr>
                        <a:spcAft>
                          <a:spcPts val="0"/>
                        </a:spcAft>
                      </a:pPr>
                      <a:r>
                        <a:rPr lang="pt-BR" sz="2000">
                          <a:effectLst/>
                        </a:rPr>
                        <a:t>Veículo Vendedor</a:t>
                      </a:r>
                      <a:endParaRPr lang="pt-B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85725" marB="85725" anchor="b"/>
                </a:tc>
                <a:tc>
                  <a:txBody>
                    <a:bodyPr/>
                    <a:lstStyle/>
                    <a:p>
                      <a:pPr algn="r">
                        <a:spcAft>
                          <a:spcPts val="0"/>
                        </a:spcAft>
                      </a:pPr>
                      <a:r>
                        <a:rPr lang="pt-BR" sz="2000" dirty="0">
                          <a:effectLst/>
                        </a:rPr>
                        <a:t>30.000,00</a:t>
                      </a:r>
                      <a:endParaRPr lang="pt-BR"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85725" marB="85725" anchor="b"/>
                </a:tc>
                <a:tc>
                  <a:txBody>
                    <a:bodyPr/>
                    <a:lstStyle/>
                    <a:p>
                      <a:pPr algn="r">
                        <a:spcAft>
                          <a:spcPts val="0"/>
                        </a:spcAft>
                      </a:pPr>
                      <a:r>
                        <a:rPr lang="pt-BR" sz="2000" dirty="0">
                          <a:effectLst/>
                        </a:rPr>
                        <a:t>2 / 1.250,00</a:t>
                      </a:r>
                      <a:endParaRPr lang="pt-BR"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85725" marB="85725" anchor="b"/>
                </a:tc>
                <a:tc>
                  <a:txBody>
                    <a:bodyPr/>
                    <a:lstStyle/>
                    <a:p>
                      <a:pPr algn="r">
                        <a:spcAft>
                          <a:spcPts val="0"/>
                        </a:spcAft>
                      </a:pPr>
                      <a:r>
                        <a:rPr lang="pt-BR" sz="2000">
                          <a:effectLst/>
                        </a:rPr>
                        <a:t>5 / 500,00</a:t>
                      </a:r>
                      <a:endParaRPr lang="pt-B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85725" marB="85725" anchor="b"/>
                </a:tc>
                <a:tc>
                  <a:txBody>
                    <a:bodyPr/>
                    <a:lstStyle/>
                    <a:p>
                      <a:pPr algn="r">
                        <a:spcAft>
                          <a:spcPts val="0"/>
                        </a:spcAft>
                      </a:pPr>
                      <a:r>
                        <a:rPr lang="pt-BR" sz="2000">
                          <a:effectLst/>
                        </a:rPr>
                        <a:t>+ 750,00</a:t>
                      </a:r>
                      <a:endParaRPr lang="pt-B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85725" marB="85725" anchor="b"/>
                </a:tc>
              </a:tr>
              <a:tr h="512065">
                <a:tc>
                  <a:txBody>
                    <a:bodyPr/>
                    <a:lstStyle/>
                    <a:p>
                      <a:pPr>
                        <a:spcAft>
                          <a:spcPts val="0"/>
                        </a:spcAft>
                      </a:pPr>
                      <a:r>
                        <a:rPr lang="pt-BR" sz="2000">
                          <a:effectLst/>
                        </a:rPr>
                        <a:t>Maquinismos</a:t>
                      </a:r>
                      <a:endParaRPr lang="pt-B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85725" marB="85725" anchor="b"/>
                </a:tc>
                <a:tc>
                  <a:txBody>
                    <a:bodyPr/>
                    <a:lstStyle/>
                    <a:p>
                      <a:pPr algn="r">
                        <a:spcAft>
                          <a:spcPts val="0"/>
                        </a:spcAft>
                      </a:pPr>
                      <a:r>
                        <a:rPr lang="pt-BR" sz="2000">
                          <a:effectLst/>
                        </a:rPr>
                        <a:t>90.000,00</a:t>
                      </a:r>
                      <a:endParaRPr lang="pt-B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85725" marB="85725" anchor="b"/>
                </a:tc>
                <a:tc>
                  <a:txBody>
                    <a:bodyPr/>
                    <a:lstStyle/>
                    <a:p>
                      <a:pPr algn="r">
                        <a:spcAft>
                          <a:spcPts val="0"/>
                        </a:spcAft>
                      </a:pPr>
                      <a:r>
                        <a:rPr lang="pt-BR" sz="2000" dirty="0">
                          <a:effectLst/>
                        </a:rPr>
                        <a:t>15 / 500,00</a:t>
                      </a:r>
                      <a:endParaRPr lang="pt-BR"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85725" marB="85725" anchor="b"/>
                </a:tc>
                <a:tc>
                  <a:txBody>
                    <a:bodyPr/>
                    <a:lstStyle/>
                    <a:p>
                      <a:pPr algn="r">
                        <a:spcAft>
                          <a:spcPts val="0"/>
                        </a:spcAft>
                      </a:pPr>
                      <a:r>
                        <a:rPr lang="pt-BR" sz="2000" dirty="0">
                          <a:effectLst/>
                        </a:rPr>
                        <a:t>10 / 750,00</a:t>
                      </a:r>
                      <a:endParaRPr lang="pt-BR"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85725" marB="85725" anchor="b"/>
                </a:tc>
                <a:tc>
                  <a:txBody>
                    <a:bodyPr/>
                    <a:lstStyle/>
                    <a:p>
                      <a:pPr algn="r">
                        <a:spcAft>
                          <a:spcPts val="0"/>
                        </a:spcAft>
                      </a:pPr>
                      <a:r>
                        <a:rPr lang="pt-BR" sz="2000">
                          <a:effectLst/>
                        </a:rPr>
                        <a:t>- 250,00</a:t>
                      </a:r>
                      <a:endParaRPr lang="pt-B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85725" marB="85725" anchor="b"/>
                </a:tc>
              </a:tr>
              <a:tr h="512065">
                <a:tc>
                  <a:txBody>
                    <a:bodyPr/>
                    <a:lstStyle/>
                    <a:p>
                      <a:pPr>
                        <a:spcAft>
                          <a:spcPts val="0"/>
                        </a:spcAft>
                      </a:pPr>
                      <a:r>
                        <a:rPr lang="pt-BR" sz="2000">
                          <a:effectLst/>
                        </a:rPr>
                        <a:t>Caminhão</a:t>
                      </a:r>
                      <a:endParaRPr lang="pt-B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85725" marB="85725" anchor="b"/>
                </a:tc>
                <a:tc>
                  <a:txBody>
                    <a:bodyPr/>
                    <a:lstStyle/>
                    <a:p>
                      <a:pPr algn="r">
                        <a:spcAft>
                          <a:spcPts val="0"/>
                        </a:spcAft>
                      </a:pPr>
                      <a:r>
                        <a:rPr lang="pt-BR" sz="2000">
                          <a:effectLst/>
                        </a:rPr>
                        <a:t>81.000,00</a:t>
                      </a:r>
                      <a:endParaRPr lang="pt-B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85725" marB="85725" anchor="b"/>
                </a:tc>
                <a:tc>
                  <a:txBody>
                    <a:bodyPr/>
                    <a:lstStyle/>
                    <a:p>
                      <a:pPr algn="r">
                        <a:spcAft>
                          <a:spcPts val="0"/>
                        </a:spcAft>
                      </a:pPr>
                      <a:r>
                        <a:rPr lang="pt-BR" sz="2000">
                          <a:effectLst/>
                        </a:rPr>
                        <a:t>8 / 843,75</a:t>
                      </a:r>
                      <a:endParaRPr lang="pt-B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85725" marB="85725" anchor="b"/>
                </a:tc>
                <a:tc>
                  <a:txBody>
                    <a:bodyPr/>
                    <a:lstStyle/>
                    <a:p>
                      <a:pPr algn="r">
                        <a:spcAft>
                          <a:spcPts val="0"/>
                        </a:spcAft>
                      </a:pPr>
                      <a:r>
                        <a:rPr lang="pt-BR" sz="2000" dirty="0">
                          <a:effectLst/>
                        </a:rPr>
                        <a:t>5 / 1.350,00</a:t>
                      </a:r>
                      <a:endParaRPr lang="pt-BR"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85725" marB="85725" anchor="b"/>
                </a:tc>
                <a:tc>
                  <a:txBody>
                    <a:bodyPr/>
                    <a:lstStyle/>
                    <a:p>
                      <a:pPr algn="r">
                        <a:spcAft>
                          <a:spcPts val="0"/>
                        </a:spcAft>
                      </a:pPr>
                      <a:r>
                        <a:rPr lang="pt-BR" sz="2000">
                          <a:effectLst/>
                        </a:rPr>
                        <a:t>- 506,25</a:t>
                      </a:r>
                      <a:endParaRPr lang="pt-B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85725" marB="85725" anchor="b"/>
                </a:tc>
              </a:tr>
              <a:tr h="587927">
                <a:tc>
                  <a:txBody>
                    <a:bodyPr/>
                    <a:lstStyle/>
                    <a:p>
                      <a:pPr>
                        <a:spcAft>
                          <a:spcPts val="0"/>
                        </a:spcAft>
                      </a:pPr>
                      <a:r>
                        <a:rPr lang="pt-BR" sz="2000">
                          <a:effectLst/>
                        </a:rPr>
                        <a:t>Total Deprec.</a:t>
                      </a:r>
                      <a:endParaRPr lang="pt-B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85725" marB="85725" anchor="b"/>
                </a:tc>
                <a:tc>
                  <a:txBody>
                    <a:bodyPr/>
                    <a:lstStyle/>
                    <a:p>
                      <a:endParaRPr lang="pt-BR" sz="2000">
                        <a:effectLst/>
                        <a:latin typeface="Cambria" panose="02040503050406030204" pitchFamily="18" charset="0"/>
                      </a:endParaRPr>
                    </a:p>
                  </a:txBody>
                  <a:tcPr marL="114300" marR="114300" marT="85725" marB="85725" anchor="b"/>
                </a:tc>
                <a:tc>
                  <a:txBody>
                    <a:bodyPr/>
                    <a:lstStyle/>
                    <a:p>
                      <a:pPr algn="r">
                        <a:spcAft>
                          <a:spcPts val="0"/>
                        </a:spcAft>
                      </a:pPr>
                      <a:r>
                        <a:rPr lang="pt-BR" sz="2000">
                          <a:effectLst/>
                        </a:rPr>
                        <a:t>3.218,75</a:t>
                      </a:r>
                      <a:endParaRPr lang="pt-BR" sz="200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85725" marB="85725" anchor="b"/>
                </a:tc>
                <a:tc>
                  <a:txBody>
                    <a:bodyPr/>
                    <a:lstStyle/>
                    <a:p>
                      <a:pPr algn="r">
                        <a:spcAft>
                          <a:spcPts val="0"/>
                        </a:spcAft>
                      </a:pPr>
                      <a:r>
                        <a:rPr lang="pt-BR" sz="2000" dirty="0">
                          <a:effectLst/>
                        </a:rPr>
                        <a:t>3.650,00</a:t>
                      </a:r>
                      <a:endParaRPr lang="pt-BR"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85725" marB="85725" anchor="b"/>
                </a:tc>
                <a:tc>
                  <a:txBody>
                    <a:bodyPr/>
                    <a:lstStyle/>
                    <a:p>
                      <a:pPr algn="r">
                        <a:spcAft>
                          <a:spcPts val="0"/>
                        </a:spcAft>
                      </a:pPr>
                      <a:r>
                        <a:rPr lang="pt-BR" sz="2000" dirty="0">
                          <a:effectLst/>
                        </a:rPr>
                        <a:t>431,25</a:t>
                      </a:r>
                      <a:endParaRPr lang="pt-BR" sz="20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114300" marR="114300" marT="85725" marB="85725" anchor="b"/>
                </a:tc>
              </a:tr>
            </a:tbl>
          </a:graphicData>
        </a:graphic>
      </p:graphicFrame>
      <p:sp>
        <p:nvSpPr>
          <p:cNvPr id="5" name="Título 1"/>
          <p:cNvSpPr txBox="1">
            <a:spLocks/>
          </p:cNvSpPr>
          <p:nvPr/>
        </p:nvSpPr>
        <p:spPr>
          <a:xfrm>
            <a:off x="163772" y="5297807"/>
            <a:ext cx="8966579" cy="58517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pt-BR" sz="2400" b="1" dirty="0" smtClean="0">
                <a:solidFill>
                  <a:srgbClr val="FF0000"/>
                </a:solidFill>
              </a:rPr>
              <a:t>Depreciação mensal societária (sem valor residual) e fiscal</a:t>
            </a:r>
            <a:endParaRPr lang="pt-BR" sz="2400" b="1" dirty="0">
              <a:solidFill>
                <a:srgbClr val="FF0000"/>
              </a:solidFill>
            </a:endParaRPr>
          </a:p>
        </p:txBody>
      </p:sp>
    </p:spTree>
    <p:extLst>
      <p:ext uri="{BB962C8B-B14F-4D97-AF65-F5344CB8AC3E}">
        <p14:creationId xmlns:p14="http://schemas.microsoft.com/office/powerpoint/2010/main" val="1144183316"/>
      </p:ext>
    </p:extLst>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83"/>
            <a:ext cx="8966579" cy="585171"/>
          </a:xfrm>
        </p:spPr>
        <p:txBody>
          <a:bodyPr>
            <a:normAutofit fontScale="90000"/>
          </a:bodyPr>
          <a:lstStyle/>
          <a:p>
            <a:r>
              <a:rPr lang="pt-BR" sz="2400" b="1" dirty="0">
                <a:solidFill>
                  <a:srgbClr val="FF0000"/>
                </a:solidFill>
              </a:rPr>
              <a:t>IN 1515 - Seção XII - Dos Gastos de Desmontagem e Retirada de Item do Ativo Imobilizado</a:t>
            </a:r>
          </a:p>
        </p:txBody>
      </p:sp>
      <p:sp>
        <p:nvSpPr>
          <p:cNvPr id="3" name="Espaço Reservado para Conteúdo 2"/>
          <p:cNvSpPr>
            <a:spLocks noGrp="1"/>
          </p:cNvSpPr>
          <p:nvPr>
            <p:ph idx="1"/>
          </p:nvPr>
        </p:nvSpPr>
        <p:spPr>
          <a:xfrm>
            <a:off x="0" y="586854"/>
            <a:ext cx="8966579" cy="6086901"/>
          </a:xfrm>
        </p:spPr>
        <p:txBody>
          <a:bodyPr>
            <a:normAutofit/>
          </a:bodyPr>
          <a:lstStyle/>
          <a:p>
            <a:r>
              <a:rPr lang="pt-BR" dirty="0" smtClean="0"/>
              <a:t>Art</a:t>
            </a:r>
            <a:r>
              <a:rPr lang="pt-BR" dirty="0"/>
              <a:t>. </a:t>
            </a:r>
            <a:r>
              <a:rPr lang="pt-BR" dirty="0" smtClean="0"/>
              <a:t>69 - Serão </a:t>
            </a:r>
            <a:r>
              <a:rPr lang="pt-BR" dirty="0"/>
              <a:t>dedutíveis quando efetivamente incorridos</a:t>
            </a:r>
            <a:r>
              <a:rPr lang="pt-BR" dirty="0" smtClean="0"/>
              <a:t>.</a:t>
            </a:r>
          </a:p>
          <a:p>
            <a:endParaRPr lang="pt-BR" dirty="0"/>
          </a:p>
          <a:p>
            <a:r>
              <a:rPr lang="pt-BR" dirty="0"/>
              <a:t>§ 1º </a:t>
            </a:r>
            <a:r>
              <a:rPr lang="pt-BR" dirty="0" smtClean="0"/>
              <a:t>- A </a:t>
            </a:r>
            <a:r>
              <a:rPr lang="pt-BR" dirty="0"/>
              <a:t>provisão constituída </a:t>
            </a:r>
            <a:r>
              <a:rPr lang="pt-BR" dirty="0" smtClean="0"/>
              <a:t>deverá </a:t>
            </a:r>
            <a:r>
              <a:rPr lang="pt-BR" dirty="0"/>
              <a:t>ser adicionada </a:t>
            </a:r>
            <a:r>
              <a:rPr lang="pt-BR" dirty="0" smtClean="0"/>
              <a:t>no </a:t>
            </a:r>
            <a:r>
              <a:rPr lang="pt-BR" dirty="0" err="1" smtClean="0"/>
              <a:t>Lalur</a:t>
            </a:r>
            <a:r>
              <a:rPr lang="pt-BR" dirty="0" smtClean="0"/>
              <a:t>, </a:t>
            </a:r>
            <a:r>
              <a:rPr lang="pt-BR" dirty="0"/>
              <a:t>no período </a:t>
            </a:r>
            <a:r>
              <a:rPr lang="pt-BR" dirty="0" smtClean="0"/>
              <a:t>em </a:t>
            </a:r>
            <a:r>
              <a:rPr lang="pt-BR" dirty="0"/>
              <a:t>que o imobilizado for realizado, </a:t>
            </a:r>
            <a:r>
              <a:rPr lang="pt-BR" dirty="0" smtClean="0"/>
              <a:t>depreciação </a:t>
            </a:r>
            <a:r>
              <a:rPr lang="pt-BR" dirty="0"/>
              <a:t>ou baixa</a:t>
            </a:r>
            <a:r>
              <a:rPr lang="pt-BR" dirty="0" smtClean="0"/>
              <a:t>.</a:t>
            </a:r>
          </a:p>
        </p:txBody>
      </p:sp>
    </p:spTree>
    <p:extLst>
      <p:ext uri="{BB962C8B-B14F-4D97-AF65-F5344CB8AC3E}">
        <p14:creationId xmlns:p14="http://schemas.microsoft.com/office/powerpoint/2010/main" val="202345978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683"/>
            <a:ext cx="8966579" cy="585171"/>
          </a:xfrm>
        </p:spPr>
        <p:txBody>
          <a:bodyPr>
            <a:normAutofit/>
          </a:bodyPr>
          <a:lstStyle/>
          <a:p>
            <a:r>
              <a:rPr lang="pt-BR" sz="2400" b="1" dirty="0">
                <a:solidFill>
                  <a:srgbClr val="FF0000"/>
                </a:solidFill>
              </a:rPr>
              <a:t>CPC 01 R1 – </a:t>
            </a:r>
            <a:r>
              <a:rPr lang="pt-BR" sz="2400" b="1" dirty="0" smtClean="0">
                <a:solidFill>
                  <a:srgbClr val="FF0000"/>
                </a:solidFill>
              </a:rPr>
              <a:t>Identificação </a:t>
            </a:r>
            <a:r>
              <a:rPr lang="pt-BR" sz="2400" b="1" dirty="0">
                <a:solidFill>
                  <a:srgbClr val="FF0000"/>
                </a:solidFill>
              </a:rPr>
              <a:t>de ativo que pode estar desvalorizado</a:t>
            </a:r>
          </a:p>
        </p:txBody>
      </p:sp>
      <p:sp>
        <p:nvSpPr>
          <p:cNvPr id="3" name="Espaço Reservado para Conteúdo 2"/>
          <p:cNvSpPr>
            <a:spLocks noGrp="1"/>
          </p:cNvSpPr>
          <p:nvPr>
            <p:ph idx="1"/>
          </p:nvPr>
        </p:nvSpPr>
        <p:spPr>
          <a:xfrm>
            <a:off x="0" y="586854"/>
            <a:ext cx="8966579" cy="6271146"/>
          </a:xfrm>
        </p:spPr>
        <p:txBody>
          <a:bodyPr>
            <a:normAutofit/>
          </a:bodyPr>
          <a:lstStyle/>
          <a:p>
            <a:pPr marL="0" indent="0">
              <a:buNone/>
            </a:pPr>
            <a:r>
              <a:rPr lang="pt-BR" sz="3600" u="sng" dirty="0" smtClean="0">
                <a:solidFill>
                  <a:srgbClr val="C00000"/>
                </a:solidFill>
              </a:rPr>
              <a:t>Independentemente </a:t>
            </a:r>
            <a:r>
              <a:rPr lang="pt-BR" sz="3600" u="sng" dirty="0">
                <a:solidFill>
                  <a:srgbClr val="C00000"/>
                </a:solidFill>
              </a:rPr>
              <a:t>de existir, ou não, qualquer indicação de redução ao valor recuperável, a entidade deve testar</a:t>
            </a:r>
            <a:r>
              <a:rPr lang="pt-BR" sz="3600" dirty="0">
                <a:solidFill>
                  <a:srgbClr val="C00000"/>
                </a:solidFill>
              </a:rPr>
              <a:t>, </a:t>
            </a:r>
            <a:r>
              <a:rPr lang="pt-BR" sz="3600" u="sng" dirty="0">
                <a:solidFill>
                  <a:srgbClr val="C00000"/>
                </a:solidFill>
              </a:rPr>
              <a:t>no mínimo anualmente</a:t>
            </a:r>
            <a:r>
              <a:rPr lang="pt-BR" sz="3600" dirty="0">
                <a:solidFill>
                  <a:srgbClr val="C00000"/>
                </a:solidFill>
              </a:rPr>
              <a:t> (CPC 01 item 10 a).</a:t>
            </a:r>
          </a:p>
          <a:p>
            <a:pPr marL="0" indent="0">
              <a:buNone/>
            </a:pPr>
            <a:r>
              <a:rPr lang="pt-BR" sz="3600" dirty="0" smtClean="0"/>
              <a:t>Para as Companhias Abertas a exigência é trimestral, ITR (Informações Trimestrais) para a CVM</a:t>
            </a:r>
          </a:p>
          <a:p>
            <a:pPr marL="0" indent="0">
              <a:buNone/>
            </a:pPr>
            <a:r>
              <a:rPr lang="pt-BR" sz="3600" dirty="0" smtClean="0"/>
              <a:t>Indicativos de desvalorização do ativo:</a:t>
            </a:r>
          </a:p>
          <a:p>
            <a:pPr marL="742950" indent="-742950">
              <a:buAutoNum type="arabicParenR"/>
            </a:pPr>
            <a:r>
              <a:rPr lang="pt-BR" sz="3600" b="1" dirty="0" smtClean="0"/>
              <a:t>fontes externas</a:t>
            </a:r>
          </a:p>
          <a:p>
            <a:pPr marL="742950" indent="-742950">
              <a:buAutoNum type="arabicParenR"/>
            </a:pPr>
            <a:r>
              <a:rPr lang="pt-BR" sz="3600" b="1" dirty="0" smtClean="0"/>
              <a:t>fontes internas</a:t>
            </a:r>
          </a:p>
        </p:txBody>
      </p:sp>
    </p:spTree>
    <p:extLst>
      <p:ext uri="{BB962C8B-B14F-4D97-AF65-F5344CB8AC3E}">
        <p14:creationId xmlns:p14="http://schemas.microsoft.com/office/powerpoint/2010/main" val="399309223"/>
      </p:ext>
    </p:extLst>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83"/>
            <a:ext cx="8966579" cy="585171"/>
          </a:xfrm>
        </p:spPr>
        <p:txBody>
          <a:bodyPr>
            <a:normAutofit/>
          </a:bodyPr>
          <a:lstStyle/>
          <a:p>
            <a:r>
              <a:rPr lang="pt-BR" sz="2400" b="1" dirty="0">
                <a:solidFill>
                  <a:srgbClr val="FF0000"/>
                </a:solidFill>
              </a:rPr>
              <a:t>IN 1515 - Seção </a:t>
            </a:r>
            <a:r>
              <a:rPr lang="pt-BR" sz="2400" b="1" dirty="0" smtClean="0">
                <a:solidFill>
                  <a:srgbClr val="FF0000"/>
                </a:solidFill>
              </a:rPr>
              <a:t>XVI Do </a:t>
            </a:r>
            <a:r>
              <a:rPr lang="pt-BR" sz="2400" b="1" dirty="0">
                <a:solidFill>
                  <a:srgbClr val="FF0000"/>
                </a:solidFill>
              </a:rPr>
              <a:t>Teste de Recuperabilidade</a:t>
            </a:r>
          </a:p>
        </p:txBody>
      </p:sp>
      <p:sp>
        <p:nvSpPr>
          <p:cNvPr id="3" name="Espaço Reservado para Conteúdo 2"/>
          <p:cNvSpPr>
            <a:spLocks noGrp="1"/>
          </p:cNvSpPr>
          <p:nvPr>
            <p:ph idx="1"/>
          </p:nvPr>
        </p:nvSpPr>
        <p:spPr>
          <a:xfrm>
            <a:off x="0" y="586854"/>
            <a:ext cx="8966579" cy="6086901"/>
          </a:xfrm>
        </p:spPr>
        <p:txBody>
          <a:bodyPr>
            <a:normAutofit fontScale="92500" lnSpcReduction="20000"/>
          </a:bodyPr>
          <a:lstStyle/>
          <a:p>
            <a:r>
              <a:rPr lang="pt-BR" dirty="0"/>
              <a:t>Art. </a:t>
            </a:r>
            <a:r>
              <a:rPr lang="pt-BR" dirty="0" smtClean="0"/>
              <a:t>74</a:t>
            </a:r>
            <a:r>
              <a:rPr lang="pt-BR" dirty="0"/>
              <a:t> </a:t>
            </a:r>
            <a:r>
              <a:rPr lang="pt-BR" dirty="0" smtClean="0"/>
              <a:t>- Reconhecer no </a:t>
            </a:r>
            <a:r>
              <a:rPr lang="pt-BR" dirty="0" err="1" smtClean="0"/>
              <a:t>Lalur</a:t>
            </a:r>
            <a:r>
              <a:rPr lang="pt-BR" dirty="0" smtClean="0"/>
              <a:t> somente </a:t>
            </a:r>
            <a:r>
              <a:rPr lang="pt-BR" dirty="0"/>
              <a:t>os </a:t>
            </a:r>
            <a:r>
              <a:rPr lang="pt-BR" dirty="0" smtClean="0"/>
              <a:t>valores como </a:t>
            </a:r>
            <a:r>
              <a:rPr lang="pt-BR" dirty="0"/>
              <a:t>redução ao valor recuperável de ativos que não tenham sido objeto de reversão</a:t>
            </a:r>
            <a:r>
              <a:rPr lang="pt-BR" dirty="0" smtClean="0"/>
              <a:t>, quando </a:t>
            </a:r>
            <a:r>
              <a:rPr lang="pt-BR" dirty="0"/>
              <a:t>ocorrer a </a:t>
            </a:r>
            <a:r>
              <a:rPr lang="pt-BR" u="sng" dirty="0"/>
              <a:t>alienação ou baixa </a:t>
            </a:r>
            <a:r>
              <a:rPr lang="pt-BR" dirty="0"/>
              <a:t>do bem correspondente</a:t>
            </a:r>
            <a:r>
              <a:rPr lang="pt-BR" dirty="0" smtClean="0"/>
              <a:t>.</a:t>
            </a:r>
          </a:p>
          <a:p>
            <a:endParaRPr lang="pt-BR" dirty="0"/>
          </a:p>
          <a:p>
            <a:r>
              <a:rPr lang="pt-BR" dirty="0" smtClean="0"/>
              <a:t>§ </a:t>
            </a:r>
            <a:r>
              <a:rPr lang="pt-BR" dirty="0"/>
              <a:t>3º A perda estimada de que trata o caput deverá ser adicionada na Parte A do </a:t>
            </a:r>
            <a:r>
              <a:rPr lang="pt-BR" dirty="0" err="1"/>
              <a:t>Lalur</a:t>
            </a:r>
            <a:r>
              <a:rPr lang="pt-BR" dirty="0"/>
              <a:t> </a:t>
            </a:r>
            <a:r>
              <a:rPr lang="pt-BR" dirty="0" smtClean="0"/>
              <a:t>no período </a:t>
            </a:r>
            <a:r>
              <a:rPr lang="pt-BR" dirty="0"/>
              <a:t>de apuração em que for reconhecida, e registrada na Parte B para ser excluída </a:t>
            </a:r>
            <a:r>
              <a:rPr lang="pt-BR" dirty="0" smtClean="0"/>
              <a:t>conforme disposto </a:t>
            </a:r>
            <a:r>
              <a:rPr lang="pt-BR" dirty="0"/>
              <a:t>no caput ou no § 1º, ou na reversão a que se refere o art. 75</a:t>
            </a:r>
            <a:r>
              <a:rPr lang="pt-BR" dirty="0" smtClean="0"/>
              <a:t>.</a:t>
            </a:r>
          </a:p>
          <a:p>
            <a:endParaRPr lang="pt-BR" dirty="0"/>
          </a:p>
          <a:p>
            <a:r>
              <a:rPr lang="pt-BR" dirty="0"/>
              <a:t>Art. 75. As reversões das perdas por desvalorização de bens que foram objeto de </a:t>
            </a:r>
            <a:r>
              <a:rPr lang="pt-BR" dirty="0" smtClean="0"/>
              <a:t>redução ao </a:t>
            </a:r>
            <a:r>
              <a:rPr lang="pt-BR" dirty="0"/>
              <a:t>valor recuperável de ativos não são computadas </a:t>
            </a:r>
            <a:r>
              <a:rPr lang="pt-BR" dirty="0" smtClean="0"/>
              <a:t>no </a:t>
            </a:r>
            <a:r>
              <a:rPr lang="pt-BR" dirty="0" err="1" smtClean="0"/>
              <a:t>Lalur</a:t>
            </a:r>
            <a:r>
              <a:rPr lang="pt-BR" dirty="0" smtClean="0"/>
              <a:t>.</a:t>
            </a:r>
          </a:p>
        </p:txBody>
      </p:sp>
    </p:spTree>
    <p:extLst>
      <p:ext uri="{BB962C8B-B14F-4D97-AF65-F5344CB8AC3E}">
        <p14:creationId xmlns:p14="http://schemas.microsoft.com/office/powerpoint/2010/main" val="413345855"/>
      </p:ext>
    </p:extLst>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83"/>
            <a:ext cx="8966579" cy="585171"/>
          </a:xfrm>
        </p:spPr>
        <p:txBody>
          <a:bodyPr>
            <a:normAutofit/>
          </a:bodyPr>
          <a:lstStyle/>
          <a:p>
            <a:r>
              <a:rPr lang="pt-BR" sz="2400" b="1" dirty="0" smtClean="0">
                <a:solidFill>
                  <a:srgbClr val="FF0000"/>
                </a:solidFill>
              </a:rPr>
              <a:t>IN 1515 </a:t>
            </a:r>
            <a:r>
              <a:rPr lang="pt-BR" sz="2400" b="1" dirty="0">
                <a:solidFill>
                  <a:srgbClr val="FF0000"/>
                </a:solidFill>
              </a:rPr>
              <a:t>- Seção </a:t>
            </a:r>
            <a:r>
              <a:rPr lang="pt-BR" sz="2400" b="1" dirty="0" smtClean="0">
                <a:solidFill>
                  <a:srgbClr val="FF0000"/>
                </a:solidFill>
              </a:rPr>
              <a:t>XXI Do </a:t>
            </a:r>
            <a:r>
              <a:rPr lang="pt-BR" sz="2400" b="1" dirty="0">
                <a:solidFill>
                  <a:srgbClr val="FF0000"/>
                </a:solidFill>
              </a:rPr>
              <a:t>Arrendamento Mercantil</a:t>
            </a:r>
          </a:p>
        </p:txBody>
      </p:sp>
      <p:sp>
        <p:nvSpPr>
          <p:cNvPr id="3" name="Espaço Reservado para Conteúdo 2"/>
          <p:cNvSpPr>
            <a:spLocks noGrp="1"/>
          </p:cNvSpPr>
          <p:nvPr>
            <p:ph idx="1"/>
          </p:nvPr>
        </p:nvSpPr>
        <p:spPr>
          <a:xfrm>
            <a:off x="0" y="586854"/>
            <a:ext cx="8966579" cy="6086901"/>
          </a:xfrm>
        </p:spPr>
        <p:txBody>
          <a:bodyPr>
            <a:normAutofit fontScale="77500" lnSpcReduction="20000"/>
          </a:bodyPr>
          <a:lstStyle/>
          <a:p>
            <a:r>
              <a:rPr lang="pt-BR" dirty="0" smtClean="0"/>
              <a:t>Subseção I - Da </a:t>
            </a:r>
            <a:r>
              <a:rPr lang="pt-BR" dirty="0"/>
              <a:t>Pessoa </a:t>
            </a:r>
            <a:r>
              <a:rPr lang="pt-BR" u="sng" dirty="0"/>
              <a:t>Jurídica </a:t>
            </a:r>
            <a:r>
              <a:rPr lang="pt-BR" u="sng" dirty="0" smtClean="0"/>
              <a:t>Arrendadora</a:t>
            </a:r>
            <a:r>
              <a:rPr lang="pt-BR" dirty="0" smtClean="0"/>
              <a:t>, </a:t>
            </a:r>
            <a:r>
              <a:rPr lang="pt-BR" dirty="0"/>
              <a:t>Art. </a:t>
            </a:r>
            <a:r>
              <a:rPr lang="pt-BR" dirty="0" smtClean="0"/>
              <a:t>86 – Reconhecer a receita e a despesa de depreciação </a:t>
            </a:r>
          </a:p>
          <a:p>
            <a:endParaRPr lang="pt-BR" dirty="0"/>
          </a:p>
          <a:p>
            <a:r>
              <a:rPr lang="pt-BR" dirty="0"/>
              <a:t>Art. </a:t>
            </a:r>
            <a:r>
              <a:rPr lang="pt-BR" dirty="0" smtClean="0"/>
              <a:t>87, </a:t>
            </a:r>
            <a:r>
              <a:rPr lang="pt-BR" dirty="0"/>
              <a:t>§ 1º </a:t>
            </a:r>
            <a:r>
              <a:rPr lang="pt-BR" dirty="0" smtClean="0"/>
              <a:t>- proceder</a:t>
            </a:r>
            <a:r>
              <a:rPr lang="pt-BR" dirty="0"/>
              <a:t>, caso seja necessário, aos </a:t>
            </a:r>
            <a:r>
              <a:rPr lang="pt-BR" dirty="0" smtClean="0"/>
              <a:t>ajustes no </a:t>
            </a:r>
            <a:r>
              <a:rPr lang="pt-BR" dirty="0" err="1" smtClean="0"/>
              <a:t>Lalur</a:t>
            </a:r>
            <a:r>
              <a:rPr lang="pt-BR" dirty="0" smtClean="0"/>
              <a:t>.</a:t>
            </a:r>
          </a:p>
          <a:p>
            <a:endParaRPr lang="pt-BR" dirty="0"/>
          </a:p>
          <a:p>
            <a:r>
              <a:rPr lang="pt-BR" dirty="0"/>
              <a:t>Subseção </a:t>
            </a:r>
            <a:r>
              <a:rPr lang="pt-BR" dirty="0" smtClean="0"/>
              <a:t>II - Da </a:t>
            </a:r>
            <a:r>
              <a:rPr lang="pt-BR" dirty="0"/>
              <a:t>Pessoa </a:t>
            </a:r>
            <a:r>
              <a:rPr lang="pt-BR" u="sng" dirty="0"/>
              <a:t>Jurídica </a:t>
            </a:r>
            <a:r>
              <a:rPr lang="pt-BR" u="sng" dirty="0" smtClean="0"/>
              <a:t>Arrendatária, </a:t>
            </a:r>
            <a:r>
              <a:rPr lang="pt-BR" dirty="0"/>
              <a:t>Art. </a:t>
            </a:r>
            <a:r>
              <a:rPr lang="pt-BR" dirty="0" smtClean="0"/>
              <a:t>89, na apuração do </a:t>
            </a:r>
            <a:r>
              <a:rPr lang="pt-BR" dirty="0" err="1" smtClean="0"/>
              <a:t>Lalur</a:t>
            </a:r>
            <a:r>
              <a:rPr lang="pt-BR" dirty="0" smtClean="0"/>
              <a:t>, I, lançar as contraprestações pagas, conforme contrato.</a:t>
            </a:r>
          </a:p>
          <a:p>
            <a:r>
              <a:rPr lang="pt-BR" dirty="0"/>
              <a:t>II </a:t>
            </a:r>
            <a:r>
              <a:rPr lang="pt-BR" dirty="0" smtClean="0"/>
              <a:t>– São </a:t>
            </a:r>
            <a:r>
              <a:rPr lang="pt-BR" dirty="0" err="1" smtClean="0"/>
              <a:t>indedutíveis</a:t>
            </a:r>
            <a:r>
              <a:rPr lang="pt-BR" dirty="0" smtClean="0"/>
              <a:t> </a:t>
            </a:r>
            <a:r>
              <a:rPr lang="pt-BR" dirty="0"/>
              <a:t>as despesas financeiras </a:t>
            </a:r>
            <a:r>
              <a:rPr lang="pt-BR" dirty="0" smtClean="0"/>
              <a:t>em contratos, </a:t>
            </a:r>
            <a:r>
              <a:rPr lang="pt-BR" dirty="0"/>
              <a:t>inclusive os valores decorrentes do ajuste a valor </a:t>
            </a:r>
            <a:r>
              <a:rPr lang="pt-BR" dirty="0" smtClean="0"/>
              <a:t>presente;</a:t>
            </a:r>
            <a:endParaRPr lang="pt-BR" dirty="0"/>
          </a:p>
          <a:p>
            <a:r>
              <a:rPr lang="pt-BR" dirty="0"/>
              <a:t>III </a:t>
            </a:r>
            <a:r>
              <a:rPr lang="pt-BR" dirty="0" smtClean="0"/>
              <a:t>– São vedadas </a:t>
            </a:r>
            <a:r>
              <a:rPr lang="pt-BR" dirty="0"/>
              <a:t>as deduções de despesas de </a:t>
            </a:r>
            <a:r>
              <a:rPr lang="pt-BR" dirty="0" smtClean="0"/>
              <a:t>depreciação, inclusive </a:t>
            </a:r>
            <a:r>
              <a:rPr lang="pt-BR" dirty="0"/>
              <a:t>após o prazo de encerramento do contrato</a:t>
            </a:r>
            <a:r>
              <a:rPr lang="pt-BR" dirty="0" smtClean="0"/>
              <a:t>;</a:t>
            </a:r>
          </a:p>
          <a:p>
            <a:pPr marL="0" indent="0">
              <a:buNone/>
            </a:pPr>
            <a:endParaRPr lang="pt-BR" dirty="0"/>
          </a:p>
          <a:p>
            <a:r>
              <a:rPr lang="pt-BR" b="1" dirty="0"/>
              <a:t>IV </a:t>
            </a:r>
            <a:r>
              <a:rPr lang="pt-BR" b="1" dirty="0" smtClean="0"/>
              <a:t>– na hipótese </a:t>
            </a:r>
            <a:r>
              <a:rPr lang="pt-BR" b="1" dirty="0"/>
              <a:t>tratada no inciso III, não comporá o </a:t>
            </a:r>
            <a:r>
              <a:rPr lang="pt-BR" b="1" u="sng" dirty="0">
                <a:solidFill>
                  <a:srgbClr val="FF0000"/>
                </a:solidFill>
              </a:rPr>
              <a:t>custo de produção dos bens </a:t>
            </a:r>
            <a:r>
              <a:rPr lang="pt-BR" b="1" dirty="0" smtClean="0"/>
              <a:t>ou serviços </a:t>
            </a:r>
            <a:r>
              <a:rPr lang="pt-BR" b="1" dirty="0"/>
              <a:t>os encargos de </a:t>
            </a:r>
            <a:r>
              <a:rPr lang="pt-BR" b="1" dirty="0" smtClean="0"/>
              <a:t>depreciação, </a:t>
            </a:r>
            <a:r>
              <a:rPr lang="pt-BR" b="1" dirty="0"/>
              <a:t>gerados por bem objeto </a:t>
            </a:r>
            <a:r>
              <a:rPr lang="pt-BR" b="1" dirty="0" smtClean="0"/>
              <a:t>de arrendamento </a:t>
            </a:r>
            <a:r>
              <a:rPr lang="pt-BR" b="1" dirty="0"/>
              <a:t>mercantil</a:t>
            </a:r>
            <a:r>
              <a:rPr lang="pt-BR" dirty="0"/>
              <a:t>.</a:t>
            </a:r>
            <a:endParaRPr lang="pt-BR" u="sng" dirty="0"/>
          </a:p>
        </p:txBody>
      </p:sp>
    </p:spTree>
    <p:extLst>
      <p:ext uri="{BB962C8B-B14F-4D97-AF65-F5344CB8AC3E}">
        <p14:creationId xmlns:p14="http://schemas.microsoft.com/office/powerpoint/2010/main" val="1753848622"/>
      </p:ext>
    </p:extLst>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86736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2697</TotalTime>
  <Words>7092</Words>
  <Application>Microsoft Office PowerPoint</Application>
  <PresentationFormat>Apresentação na tela (4:3)</PresentationFormat>
  <Paragraphs>1091</Paragraphs>
  <Slides>92</Slides>
  <Notes>90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92</vt:i4>
      </vt:variant>
    </vt:vector>
  </HeadingPairs>
  <TitlesOfParts>
    <vt:vector size="102" baseType="lpstr">
      <vt:lpstr>ＭＳ Ｐゴシック</vt:lpstr>
      <vt:lpstr>Arial</vt:lpstr>
      <vt:lpstr>Calibri</vt:lpstr>
      <vt:lpstr>Calibri Light</vt:lpstr>
      <vt:lpstr>Cambria</vt:lpstr>
      <vt:lpstr>Myriad Pro</vt:lpstr>
      <vt:lpstr>Myriad Pro Cond</vt:lpstr>
      <vt:lpstr>Times New Roman</vt:lpstr>
      <vt:lpstr>Wingdings</vt:lpstr>
      <vt:lpstr>Office Theme</vt:lpstr>
      <vt:lpstr>Apresentação do PowerPoint</vt:lpstr>
      <vt:lpstr>Apresentação do PowerPoint</vt:lpstr>
      <vt:lpstr>CPC 01 R1 – Impairment</vt:lpstr>
      <vt:lpstr>CPC 01 R1 – Impairment</vt:lpstr>
      <vt:lpstr>CPC 01 R1 – Impairment</vt:lpstr>
      <vt:lpstr>CPC 01 R1 – Impairment</vt:lpstr>
      <vt:lpstr>CPC 01 R1 – Impairment</vt:lpstr>
      <vt:lpstr>CPC 01 R1 – Impairment</vt:lpstr>
      <vt:lpstr>CPC 01 R1 – Identificação de ativo que pode estar desvalorizado</vt:lpstr>
      <vt:lpstr>CPC 01 R1 – Identificação de ativo que pode estar desvalorizado</vt:lpstr>
      <vt:lpstr>CPC 01 R1 – Identificação de ativo que pode estar desvalorizado</vt:lpstr>
      <vt:lpstr>CPC 01 R1 – Identificação de ativo que pode estar desvalorizado</vt:lpstr>
      <vt:lpstr>CPC 01 R1 – Identificação de ativo que pode estar desvalorizado</vt:lpstr>
      <vt:lpstr>CPC 01 R1 – Identificação de ativo que pode estar desvalorizado</vt:lpstr>
      <vt:lpstr>CPC 01 R1 – Identificação de ativo que pode estar desvalorizado</vt:lpstr>
      <vt:lpstr>CPC 01 R1 – Identificação de ativo que pode estar desvalorizado</vt:lpstr>
      <vt:lpstr>CPC 01 R1 – Mensuração do valor recuperável</vt:lpstr>
      <vt:lpstr>CPC 01 R1 – Mensuração do valor recuperável</vt:lpstr>
      <vt:lpstr>CPC 01 R1 – Base para estimativas de fluxos de caixa futuros</vt:lpstr>
      <vt:lpstr>CPC 01 R1 – Base para estimativas de fluxos de caixa futuros</vt:lpstr>
      <vt:lpstr>CPC 01 R1 – Base para estimativas de fluxos de caixa futuros</vt:lpstr>
      <vt:lpstr>CPC 01 R1 – Composição das estimativas de fluxos de caixa futuros (39 a 57)</vt:lpstr>
      <vt:lpstr>CPC 01 R1 – Composição das estimativas de fluxos de caixa futuros (39 a 57)</vt:lpstr>
      <vt:lpstr>CPC 01 R1 – Composição das estimativas de fluxos de caixa futuros (39 a 57)</vt:lpstr>
      <vt:lpstr>CPC 01 R1 – Composição das estimativas de fluxos de caixa futuros (39 a 57)</vt:lpstr>
      <vt:lpstr>CPC 01 R1 – Composição das estimativas de fluxos de caixa futuros (39 a 57)</vt:lpstr>
      <vt:lpstr>CPC 01 R1 – Teste de Impairment</vt:lpstr>
      <vt:lpstr>CPC 01 R1 – Teste de Impairment</vt:lpstr>
      <vt:lpstr>CPC 01 R1 – Teste de Impairment</vt:lpstr>
      <vt:lpstr>CPC 01 R1 – Unidade geradora de caixa</vt:lpstr>
      <vt:lpstr>CPC 01 R1 – Unidade geradora de caixa</vt:lpstr>
      <vt:lpstr>CPC 01 R1 – Unidade geradora de caixa</vt:lpstr>
      <vt:lpstr>CPC 01 R1 – Unidade geradora de caixa</vt:lpstr>
      <vt:lpstr>CPC 01 R1 – Unidade geradora de caixa</vt:lpstr>
      <vt:lpstr>CPC 01 R1 – Unidade geradora de caixa</vt:lpstr>
      <vt:lpstr>CPC 01 R1 – Fluxo de caixa (EBITDA)</vt:lpstr>
      <vt:lpstr>CPC 01 R1 – Taxa de Desconto</vt:lpstr>
      <vt:lpstr>CPC 01 R1 – Taxa de Desconto</vt:lpstr>
      <vt:lpstr>CPC 01 R1 – Taxa de Desconto</vt:lpstr>
      <vt:lpstr>Apresentação do PowerPoint</vt:lpstr>
      <vt:lpstr>Apresentação do PowerPoint</vt:lpstr>
      <vt:lpstr>Apresentação do PowerPoint</vt:lpstr>
      <vt:lpstr>CPC 01 R1 – Unidade geradora de caixa</vt:lpstr>
      <vt:lpstr>CPC 01 R1 – Unidade geradora de caixa</vt:lpstr>
      <vt:lpstr>CPC 01 R1 – Ativo corporativo</vt:lpstr>
      <vt:lpstr>CPC 01 R1 – Unidade geradora de caixa</vt:lpstr>
      <vt:lpstr>Apresentação do PowerPoint</vt:lpstr>
      <vt:lpstr>ICPC 10 - Interpretação Sobre a Aplicação Inicial ao Ativo Imobilizado</vt:lpstr>
      <vt:lpstr>ICPC 10 - Interpretação Sobre a Aplicação Inicial ao Ativo Imobilizado</vt:lpstr>
      <vt:lpstr>ICPC 10 - Interpretação Sobre a Aplicação Inicial ao Ativo Imobilizado</vt:lpstr>
      <vt:lpstr>ICPC 10 - Interpretação Sobre a Aplicação Inicial ao Ativo Imobilizado</vt:lpstr>
      <vt:lpstr>ICPC 10 - Interpretação Sobre a Aplicação Inicial ao Ativo Imobilizado</vt:lpstr>
      <vt:lpstr>ICPC 10 - Interpretação Sobre a Aplicação Inicial ao Ativo Imobilizado</vt:lpstr>
      <vt:lpstr>ICPC 10 - Interpretação Sobre a Aplicação Inicial ao Ativo Imobilizado</vt:lpstr>
      <vt:lpstr>ICPC 10 - Interpretação Sobre a Aplicação Inicial ao Ativo Imobilizado</vt:lpstr>
      <vt:lpstr>ICPC 10 - Interpretação Sobre a Aplicação Inicial ao Ativo Imobilizado</vt:lpstr>
      <vt:lpstr>ICPC 10 - Interpretação Sobre a Aplicação Inicial ao Ativo Imobilizado</vt:lpstr>
      <vt:lpstr>ICPC 10 - Interpretação Sobre a Aplicação Inicial ao Ativo Imobilizado</vt:lpstr>
      <vt:lpstr>ICPC 10 - Interpretação Sobre a Aplicação Inicial ao Ativo Imobilizado</vt:lpstr>
      <vt:lpstr>ICPC 10 - Interpretação Sobre a Aplicação Inicial ao Ativo Imobilizado</vt:lpstr>
      <vt:lpstr>Apresentação do PowerPoint</vt:lpstr>
      <vt:lpstr>CPC 06 - Arrendamento mercantil financeiro e operacional</vt:lpstr>
      <vt:lpstr>CPC 06 - Arrendamento mercantil financeiro e operacional</vt:lpstr>
      <vt:lpstr>CPC 06 - Arrendamento mercantil financeiro e operacional</vt:lpstr>
      <vt:lpstr>CPC 06 - Arrendamento mercantil financeiro e operacional</vt:lpstr>
      <vt:lpstr>CPC 06 - Classificação Arrendamento Mercantil Financeiro</vt:lpstr>
      <vt:lpstr>CPC 06 - Classificação Arrendamento Mercantil Financeiro</vt:lpstr>
      <vt:lpstr>CPC 06 - Arrendamento operacional</vt:lpstr>
      <vt:lpstr>CPC 06 - Arrendamento financeiro</vt:lpstr>
      <vt:lpstr>CPC 06 - Arrendamento financeiro</vt:lpstr>
      <vt:lpstr>CPC 06 - Contabilização do arrendamento financeiro no arrendatário</vt:lpstr>
      <vt:lpstr>CPC 06 - Reflexos tributários da utilização do arrendamento</vt:lpstr>
      <vt:lpstr>CPC 06 - Reflexos tributários da utilização do arrendamento</vt:lpstr>
      <vt:lpstr>Credito de impostos</vt:lpstr>
      <vt:lpstr>ICMS Lei Kandir</vt:lpstr>
      <vt:lpstr>Apuração do ICMS do ativo imobilizado</vt:lpstr>
      <vt:lpstr>Crédito PIS/Cofins</vt:lpstr>
      <vt:lpstr>Crédito PIS/Cofins</vt:lpstr>
      <vt:lpstr>Crédito PIS/Cofins</vt:lpstr>
      <vt:lpstr>IN 1515 - Seção IX - Das Disposições Relativas a AVP e AVJ</vt:lpstr>
      <vt:lpstr>IN 1515 - Seção IX - Das Disposições Relativas a AVP e AVJ</vt:lpstr>
      <vt:lpstr>IN 1515 - Seção IX - Das Disposições Relativas a AVP e AVJ</vt:lpstr>
      <vt:lpstr>Depreciação dedutível IN 1515 / 12973 de 2014</vt:lpstr>
      <vt:lpstr>IN 1515 - Seção IX - Das Disposições Relativas a AVP e AVJ</vt:lpstr>
      <vt:lpstr>IN 1515 - Seção IX - Das Disposições Relativas a AVP e AVJ</vt:lpstr>
      <vt:lpstr>IN 1515 - Depreciação</vt:lpstr>
      <vt:lpstr>CPC 27 - Taxas de depreciação fiscal por classe</vt:lpstr>
      <vt:lpstr>Imposto de Renda da Pessoa Jurídica</vt:lpstr>
      <vt:lpstr>IN 1515 - Seção XII - Dos Gastos de Desmontagem e Retirada de Item do Ativo Imobilizado</vt:lpstr>
      <vt:lpstr>IN 1515 - Seção XVI Do Teste de Recuperabilidade</vt:lpstr>
      <vt:lpstr>IN 1515 - Seção XXI Do Arrendamento Mercantil</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tm</dc:creator>
  <cp:lastModifiedBy>Luis Claudio</cp:lastModifiedBy>
  <cp:revision>193</cp:revision>
  <cp:lastPrinted>2016-06-20T00:58:53Z</cp:lastPrinted>
  <dcterms:created xsi:type="dcterms:W3CDTF">2014-03-25T20:38:24Z</dcterms:created>
  <dcterms:modified xsi:type="dcterms:W3CDTF">2016-06-22T00:13:29Z</dcterms:modified>
</cp:coreProperties>
</file>