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74" r:id="rId3"/>
    <p:sldId id="411" r:id="rId4"/>
    <p:sldId id="412" r:id="rId5"/>
    <p:sldId id="415" r:id="rId6"/>
    <p:sldId id="514" r:id="rId7"/>
    <p:sldId id="515" r:id="rId8"/>
    <p:sldId id="516" r:id="rId9"/>
    <p:sldId id="517" r:id="rId10"/>
    <p:sldId id="481" r:id="rId11"/>
    <p:sldId id="480" r:id="rId12"/>
    <p:sldId id="482" r:id="rId13"/>
    <p:sldId id="483" r:id="rId14"/>
    <p:sldId id="484" r:id="rId15"/>
    <p:sldId id="485" r:id="rId16"/>
    <p:sldId id="487" r:id="rId17"/>
    <p:sldId id="489" r:id="rId18"/>
    <p:sldId id="490" r:id="rId19"/>
    <p:sldId id="493" r:id="rId20"/>
    <p:sldId id="494" r:id="rId21"/>
    <p:sldId id="495" r:id="rId22"/>
    <p:sldId id="496" r:id="rId23"/>
    <p:sldId id="497" r:id="rId24"/>
    <p:sldId id="498" r:id="rId25"/>
    <p:sldId id="499" r:id="rId26"/>
    <p:sldId id="500" r:id="rId27"/>
    <p:sldId id="501" r:id="rId28"/>
    <p:sldId id="502" r:id="rId29"/>
    <p:sldId id="503" r:id="rId30"/>
    <p:sldId id="504" r:id="rId31"/>
    <p:sldId id="505" r:id="rId32"/>
    <p:sldId id="506" r:id="rId33"/>
    <p:sldId id="507" r:id="rId34"/>
    <p:sldId id="508" r:id="rId35"/>
    <p:sldId id="509" r:id="rId36"/>
    <p:sldId id="510" r:id="rId37"/>
    <p:sldId id="511" r:id="rId38"/>
    <p:sldId id="512" r:id="rId39"/>
    <p:sldId id="513" r:id="rId40"/>
    <p:sldId id="273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8">
          <p15:clr>
            <a:srgbClr val="A4A3A4"/>
          </p15:clr>
        </p15:guide>
        <p15:guide id="2" orient="horz" pos="1020">
          <p15:clr>
            <a:srgbClr val="A4A3A4"/>
          </p15:clr>
        </p15:guide>
        <p15:guide id="3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18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 snapToObjects="1" showGuides="1">
      <p:cViewPr varScale="1">
        <p:scale>
          <a:sx n="70" d="100"/>
          <a:sy n="70" d="100"/>
        </p:scale>
        <p:origin x="1386" y="84"/>
      </p:cViewPr>
      <p:guideLst>
        <p:guide orient="horz" pos="778"/>
        <p:guide orient="horz" pos="1020"/>
        <p:guide pos="340"/>
      </p:guideLst>
    </p:cSldViewPr>
  </p:slideViewPr>
  <p:outlineViewPr>
    <p:cViewPr>
      <p:scale>
        <a:sx n="33" d="100"/>
        <a:sy n="33" d="100"/>
      </p:scale>
      <p:origin x="0" y="-14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3E12F-7008-42A2-8D76-B1E4EE5249F6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259F0-7833-4BA4-B4CE-26415FCF57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29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FA84F5-C4E3-4EC1-8796-69019ED9542A}" type="slidenum">
              <a:rPr lang="en-GB" altLang="pt-BR">
                <a:latin typeface="Arial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pt-BR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527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493158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75977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803590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399516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983483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871839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961576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981817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2166231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089287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466244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6661809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1873625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41005901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7927091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2689228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3990004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897966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5234498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3578996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015582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0391624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4817379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3544273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581666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793699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35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8310172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36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42513352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37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7968913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38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3152198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39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554733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146601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92599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78425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335309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244652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32786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4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3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0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2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6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3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8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0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4478" y="1186954"/>
            <a:ext cx="531913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Pós Graduação em Gestão Estratégica 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 Agronegócio  </a:t>
            </a:r>
            <a:r>
              <a:rPr lang="pt-BR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pt-BR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</a:t>
            </a:r>
            <a:endParaRPr lang="pt-BR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GESTÃO DO ATIVO IMOBILIZADO</a:t>
            </a:r>
            <a:endParaRPr lang="en-US" sz="2800" i="1" dirty="0">
              <a:solidFill>
                <a:schemeClr val="accent1">
                  <a:lumMod val="50000"/>
                </a:schemeClr>
              </a:solidFill>
              <a:latin typeface="Myriad Pro Cond"/>
              <a:cs typeface="Myriad Pro C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8792" y="4370451"/>
            <a:ext cx="5022376" cy="3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Luís Moura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074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/>
          <a:lstStyle/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2015, LALUR</a:t>
            </a:r>
            <a:r>
              <a:rPr lang="pt-BR" u="sng" dirty="0"/>
              <a:t>: 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(</a:t>
            </a:r>
            <a:r>
              <a:rPr lang="pt-BR" i="1" dirty="0"/>
              <a:t>10.000</a:t>
            </a:r>
            <a:r>
              <a:rPr lang="pt-BR" i="1" dirty="0" smtClean="0"/>
              <a:t>)</a:t>
            </a:r>
          </a:p>
          <a:p>
            <a:pPr marL="0" indent="0">
              <a:buNone/>
            </a:pPr>
            <a:r>
              <a:rPr lang="pt-BR" i="1" dirty="0"/>
              <a:t>(+) Adições (§ 4º do art. 164) </a:t>
            </a:r>
            <a:r>
              <a:rPr lang="pt-BR" i="1" dirty="0" smtClean="0"/>
              <a:t>					2.500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68) </a:t>
            </a:r>
            <a:r>
              <a:rPr lang="pt-BR" i="1" dirty="0" smtClean="0"/>
              <a:t>				 </a:t>
            </a:r>
            <a:r>
              <a:rPr lang="pt-BR" i="1" u="sng" dirty="0" smtClean="0"/>
              <a:t>(</a:t>
            </a:r>
            <a:r>
              <a:rPr lang="pt-BR" i="1" u="sng" dirty="0"/>
              <a:t>5.000)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(=) </a:t>
            </a:r>
            <a:r>
              <a:rPr lang="pt-BR" i="1" dirty="0"/>
              <a:t>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(12.500</a:t>
            </a:r>
            <a:r>
              <a:rPr lang="pt-BR" i="1" dirty="0"/>
              <a:t>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</a:t>
            </a:r>
            <a:r>
              <a:rPr lang="pt-BR" i="1" dirty="0" smtClean="0"/>
              <a:t>Lucro real										(12.500)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/>
              <a:t>Valor a ser adicionado em períodos posteriores, controlado na Parte B do </a:t>
            </a:r>
            <a:r>
              <a:rPr lang="pt-BR" dirty="0" err="1"/>
              <a:t>Lalur</a:t>
            </a:r>
            <a:r>
              <a:rPr lang="pt-BR" dirty="0"/>
              <a:t>: 0 + 5.000 = </a:t>
            </a:r>
            <a:r>
              <a:rPr lang="pt-BR" dirty="0" smtClean="0"/>
              <a:t>5.000</a:t>
            </a:r>
          </a:p>
          <a:p>
            <a:pPr marL="0" indent="0">
              <a:buNone/>
            </a:pPr>
            <a:r>
              <a:rPr lang="pt-BR" dirty="0" smtClean="0"/>
              <a:t>Diferença na depreciação.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72117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</a:t>
            </a:r>
            <a:r>
              <a:rPr lang="pt-BR" u="sng" dirty="0" smtClean="0"/>
              <a:t>2016: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2016</a:t>
            </a:r>
            <a:r>
              <a:rPr lang="pt-BR" i="1" u="sng" dirty="0" smtClean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Credito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7.500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2.500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2016, </a:t>
            </a:r>
            <a:r>
              <a:rPr lang="pt-BR" u="sng" dirty="0"/>
              <a:t>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(</a:t>
            </a:r>
            <a:r>
              <a:rPr lang="pt-BR" i="1" dirty="0"/>
              <a:t>10.000)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2.500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68) 				 </a:t>
            </a:r>
            <a:r>
              <a:rPr lang="pt-BR" i="1" dirty="0" smtClean="0"/>
              <a:t>			</a:t>
            </a:r>
            <a:r>
              <a:rPr lang="pt-BR" i="1" u="sng" dirty="0" smtClean="0"/>
              <a:t>(</a:t>
            </a:r>
            <a:r>
              <a:rPr lang="pt-BR" i="1" u="sng" dirty="0"/>
              <a:t>5.000)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		</a:t>
            </a:r>
            <a:r>
              <a:rPr lang="pt-BR" i="1" dirty="0" smtClean="0"/>
              <a:t>				(</a:t>
            </a:r>
            <a:r>
              <a:rPr lang="pt-BR" i="1" dirty="0"/>
              <a:t>12.500)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		(</a:t>
            </a:r>
            <a:r>
              <a:rPr lang="pt-BR" i="1" dirty="0"/>
              <a:t>12.500)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</a:t>
            </a:r>
            <a:r>
              <a:rPr lang="pt-BR" dirty="0" smtClean="0"/>
              <a:t>5.000 + </a:t>
            </a:r>
            <a:r>
              <a:rPr lang="pt-BR" dirty="0"/>
              <a:t>5.000 = </a:t>
            </a:r>
            <a:r>
              <a:rPr lang="pt-BR" dirty="0" smtClean="0"/>
              <a:t>10.000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49865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</a:t>
            </a:r>
            <a:r>
              <a:rPr lang="pt-BR" u="sng" dirty="0" smtClean="0"/>
              <a:t>2017: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</a:t>
            </a:r>
            <a:r>
              <a:rPr lang="pt-BR" i="1" u="sng" dirty="0" smtClean="0"/>
              <a:t>2017:</a:t>
            </a:r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Credito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7.500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2.500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2017, </a:t>
            </a:r>
            <a:r>
              <a:rPr lang="pt-BR" u="sng" dirty="0"/>
              <a:t>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(</a:t>
            </a:r>
            <a:r>
              <a:rPr lang="pt-BR" i="1" dirty="0"/>
              <a:t>10.000)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2.500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</a:t>
            </a:r>
            <a:r>
              <a:rPr lang="pt-BR" i="1" dirty="0" smtClean="0"/>
              <a:t>Adições (§ </a:t>
            </a:r>
            <a:r>
              <a:rPr lang="pt-BR" i="1" dirty="0"/>
              <a:t>4º do art. 68) 				 </a:t>
            </a:r>
            <a:r>
              <a:rPr lang="pt-BR" i="1" dirty="0" smtClean="0"/>
              <a:t>			      </a:t>
            </a:r>
            <a:r>
              <a:rPr lang="pt-BR" i="1" u="sng" dirty="0" smtClean="0"/>
              <a:t>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		</a:t>
            </a:r>
            <a:r>
              <a:rPr lang="pt-BR" i="1" dirty="0" smtClean="0"/>
              <a:t>				(2.500</a:t>
            </a:r>
            <a:r>
              <a:rPr lang="pt-BR" i="1" dirty="0"/>
              <a:t>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		(2.500</a:t>
            </a:r>
            <a:r>
              <a:rPr lang="pt-BR" i="1" dirty="0"/>
              <a:t>)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</a:t>
            </a:r>
            <a:r>
              <a:rPr lang="pt-BR" dirty="0" smtClean="0"/>
              <a:t>10.000 - </a:t>
            </a:r>
            <a:r>
              <a:rPr lang="pt-BR" dirty="0"/>
              <a:t>5.000 = 5</a:t>
            </a:r>
            <a:r>
              <a:rPr lang="pt-BR" dirty="0" smtClean="0"/>
              <a:t>.000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6666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</a:t>
            </a:r>
            <a:r>
              <a:rPr lang="pt-BR" u="sng" dirty="0" smtClean="0"/>
              <a:t>2018: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</a:t>
            </a:r>
            <a:r>
              <a:rPr lang="pt-BR" i="1" u="sng" dirty="0" smtClean="0"/>
              <a:t>2018:</a:t>
            </a:r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Credito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7.500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2.500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2018, </a:t>
            </a:r>
            <a:r>
              <a:rPr lang="pt-BR" u="sng" dirty="0"/>
              <a:t>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(</a:t>
            </a:r>
            <a:r>
              <a:rPr lang="pt-BR" i="1" dirty="0"/>
              <a:t>10.000)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2.500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</a:t>
            </a:r>
            <a:r>
              <a:rPr lang="pt-BR" i="1" dirty="0" smtClean="0"/>
              <a:t>Adições (§ </a:t>
            </a:r>
            <a:r>
              <a:rPr lang="pt-BR" i="1" dirty="0"/>
              <a:t>4º do art. 68) 				 </a:t>
            </a:r>
            <a:r>
              <a:rPr lang="pt-BR" i="1" dirty="0" smtClean="0"/>
              <a:t>			      </a:t>
            </a:r>
            <a:r>
              <a:rPr lang="pt-BR" i="1" u="sng" dirty="0" smtClean="0"/>
              <a:t>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		</a:t>
            </a:r>
            <a:r>
              <a:rPr lang="pt-BR" i="1" dirty="0" smtClean="0"/>
              <a:t>				(2.500</a:t>
            </a:r>
            <a:r>
              <a:rPr lang="pt-BR" i="1" dirty="0"/>
              <a:t>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		(2.500</a:t>
            </a:r>
            <a:r>
              <a:rPr lang="pt-BR" i="1" dirty="0"/>
              <a:t>)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</a:t>
            </a:r>
            <a:r>
              <a:rPr lang="pt-BR" dirty="0" smtClean="0"/>
              <a:t>5.000 - </a:t>
            </a:r>
            <a:r>
              <a:rPr lang="pt-BR" dirty="0"/>
              <a:t>5.000 = </a:t>
            </a:r>
            <a:r>
              <a:rPr lang="pt-BR" dirty="0" smtClean="0"/>
              <a:t>zero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7436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36478" y="48063"/>
            <a:ext cx="888469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t-BR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PREMISSAS DO </a:t>
            </a:r>
            <a:r>
              <a:rPr lang="pt-BR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EXERCÍCIO 2:</a:t>
            </a:r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-Aquisição de equipamento em 02/01/2013 por R$ 60.000 à vista;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-Vida útil para fins societários: 6 anos; não há valor residual;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-Vida útil nos Anexos I e II da IN SRF nº 162/1998: 4 anos;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-Valores realizados por depreciação são dedutíveis;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-Pessoa Jurídica tributada pelo Lucro Real Anual;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-Data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da adoção inicial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da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Lei nº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12.973: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01/01/2015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-Em 01/01/2015 foi feita uma revisão, e a vida útil para fins societários remanescente passou a ser de 2 anos.</a:t>
            </a:r>
          </a:p>
        </p:txBody>
      </p:sp>
    </p:spTree>
    <p:extLst>
      <p:ext uri="{BB962C8B-B14F-4D97-AF65-F5344CB8AC3E}">
        <p14:creationId xmlns:p14="http://schemas.microsoft.com/office/powerpoint/2010/main" val="29825255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8966579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2013: </a:t>
            </a:r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Aquisição </a:t>
            </a:r>
            <a:r>
              <a:rPr lang="pt-BR" sz="3600" i="1" u="sng" dirty="0"/>
              <a:t>do equipamento em 02/01/2013: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Equipamentos			60.000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Credito Bancos							60.000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2013: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10.000</a:t>
            </a:r>
          </a:p>
          <a:p>
            <a:pPr marL="0" indent="0">
              <a:buNone/>
            </a:pPr>
            <a:endParaRPr lang="pt-BR" sz="3600" u="sng" dirty="0" smtClean="0"/>
          </a:p>
          <a:p>
            <a:pPr marL="0" indent="0">
              <a:buNone/>
            </a:pPr>
            <a:r>
              <a:rPr lang="pt-BR" sz="3600" u="sng" dirty="0" smtClean="0"/>
              <a:t>Demonstração </a:t>
            </a:r>
            <a:r>
              <a:rPr lang="pt-BR" sz="3600" u="sng" dirty="0"/>
              <a:t>do Lucro Real de 2013, 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</a:t>
            </a:r>
            <a:r>
              <a:rPr lang="pt-BR" sz="3600" i="1" dirty="0" smtClean="0"/>
              <a:t>		(</a:t>
            </a:r>
            <a:r>
              <a:rPr lang="pt-BR" sz="3600" i="1" dirty="0"/>
              <a:t>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Ajuste do RTT 								 </a:t>
            </a:r>
            <a:r>
              <a:rPr lang="pt-BR" sz="3600" i="1" dirty="0" smtClean="0"/>
              <a:t>		 </a:t>
            </a:r>
            <a:r>
              <a:rPr lang="pt-BR" sz="3600" i="1" u="sng" dirty="0" smtClean="0"/>
              <a:t>(</a:t>
            </a:r>
            <a:r>
              <a:rPr lang="pt-BR" sz="3600" i="1" u="sng" dirty="0"/>
              <a:t>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líquido após ajuste do RTT		</a:t>
            </a:r>
            <a:r>
              <a:rPr lang="pt-BR" sz="3600" i="1" dirty="0" smtClean="0"/>
              <a:t>			(</a:t>
            </a:r>
            <a:r>
              <a:rPr lang="pt-BR" sz="3600" i="1" dirty="0"/>
              <a:t>15.000)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(+) 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Exclusões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			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		</a:t>
            </a:r>
            <a:r>
              <a:rPr lang="pt-BR" sz="3600" i="1" dirty="0" smtClean="0"/>
              <a:t>	(</a:t>
            </a:r>
            <a:r>
              <a:rPr lang="pt-BR" sz="3600" i="1" dirty="0"/>
              <a:t>15.000)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1824847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916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2014: </a:t>
            </a:r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2014</a:t>
            </a:r>
            <a:r>
              <a:rPr lang="pt-BR" sz="3600" i="1" u="sng" dirty="0" smtClean="0"/>
              <a:t>:</a:t>
            </a:r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10.000</a:t>
            </a:r>
          </a:p>
          <a:p>
            <a:pPr marL="0" indent="0">
              <a:buNone/>
            </a:pPr>
            <a:endParaRPr lang="pt-BR" sz="3600" u="sng" dirty="0" smtClean="0"/>
          </a:p>
          <a:p>
            <a:pPr marL="0" indent="0">
              <a:buNone/>
            </a:pPr>
            <a:r>
              <a:rPr lang="pt-BR" sz="3600" u="sng" dirty="0" smtClean="0"/>
              <a:t>Demonstração </a:t>
            </a:r>
            <a:r>
              <a:rPr lang="pt-BR" sz="3600" u="sng" dirty="0"/>
              <a:t>do Lucro Real de 2014, 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Ajuste do RTT 								 </a:t>
            </a:r>
            <a:r>
              <a:rPr lang="pt-BR" sz="3600" i="1" u="sng" dirty="0"/>
              <a:t>(5.000)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líquido após ajuste do RTT		(15.000)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(+) 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Exclusões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          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		(15.000)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41163627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2015: </a:t>
            </a:r>
            <a:endParaRPr lang="pt-BR" dirty="0"/>
          </a:p>
          <a:p>
            <a:r>
              <a:rPr lang="pt-BR" dirty="0" smtClean="0"/>
              <a:t>Valor contábil (custo – deprec.) do </a:t>
            </a:r>
            <a:r>
              <a:rPr lang="pt-BR" dirty="0" err="1" smtClean="0"/>
              <a:t>equip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societária</a:t>
            </a:r>
            <a:r>
              <a:rPr lang="pt-BR" dirty="0"/>
              <a:t>: R$ </a:t>
            </a:r>
            <a:r>
              <a:rPr lang="pt-BR" dirty="0" smtClean="0"/>
              <a:t>40.000</a:t>
            </a:r>
          </a:p>
          <a:p>
            <a:pPr lvl="1"/>
            <a:r>
              <a:rPr lang="pt-BR" dirty="0"/>
              <a:t>FCONT: R$ 30.000</a:t>
            </a:r>
            <a:endParaRPr lang="pt-BR" dirty="0" smtClean="0"/>
          </a:p>
          <a:p>
            <a:r>
              <a:rPr lang="pt-BR" dirty="0" smtClean="0"/>
              <a:t>Diferença na </a:t>
            </a:r>
            <a:r>
              <a:rPr lang="pt-BR" dirty="0"/>
              <a:t>data da adoção inicial: </a:t>
            </a:r>
            <a:r>
              <a:rPr lang="pt-BR" dirty="0" smtClean="0"/>
              <a:t>40.000 </a:t>
            </a:r>
            <a:r>
              <a:rPr lang="pt-BR" dirty="0"/>
              <a:t>– </a:t>
            </a:r>
            <a:r>
              <a:rPr lang="pt-BR" dirty="0" smtClean="0"/>
              <a:t>30.000 </a:t>
            </a:r>
            <a:r>
              <a:rPr lang="pt-BR" dirty="0"/>
              <a:t>= R$ </a:t>
            </a:r>
            <a:r>
              <a:rPr lang="pt-BR" dirty="0" smtClean="0"/>
              <a:t>10.000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efeitos da evidenciação contábil da diferença em subcontas:</a:t>
            </a:r>
          </a:p>
          <a:p>
            <a:r>
              <a:rPr lang="pt-BR" dirty="0"/>
              <a:t>Valor do </a:t>
            </a:r>
            <a:r>
              <a:rPr lang="pt-BR" dirty="0" err="1"/>
              <a:t>equip</a:t>
            </a:r>
            <a:r>
              <a:rPr lang="pt-BR" dirty="0" smtClean="0"/>
              <a:t>., </a:t>
            </a:r>
            <a:r>
              <a:rPr lang="pt-BR" dirty="0"/>
              <a:t>sem </a:t>
            </a:r>
            <a:r>
              <a:rPr lang="pt-BR" dirty="0" smtClean="0"/>
              <a:t>a </a:t>
            </a:r>
            <a:r>
              <a:rPr lang="pt-BR" dirty="0"/>
              <a:t>deprec. </a:t>
            </a:r>
            <a:r>
              <a:rPr lang="pt-BR" dirty="0" err="1"/>
              <a:t>acum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Na Societária </a:t>
            </a:r>
            <a:r>
              <a:rPr lang="pt-BR" dirty="0"/>
              <a:t>R$ </a:t>
            </a:r>
            <a:r>
              <a:rPr lang="pt-BR" dirty="0" smtClean="0"/>
              <a:t>60.000</a:t>
            </a:r>
          </a:p>
          <a:p>
            <a:pPr lvl="1"/>
            <a:r>
              <a:rPr lang="pt-BR" dirty="0"/>
              <a:t>no </a:t>
            </a:r>
            <a:r>
              <a:rPr lang="pt-BR" dirty="0" smtClean="0"/>
              <a:t>FCONT R</a:t>
            </a:r>
            <a:r>
              <a:rPr lang="pt-BR" dirty="0"/>
              <a:t>$ 60.000</a:t>
            </a:r>
          </a:p>
          <a:p>
            <a:r>
              <a:rPr lang="pt-BR" dirty="0" smtClean="0"/>
              <a:t>Diferença </a:t>
            </a:r>
            <a:r>
              <a:rPr lang="pt-BR" dirty="0"/>
              <a:t>na data da adoção inicial: R$ 60.000 – R$ 60.000 = </a:t>
            </a:r>
            <a:r>
              <a:rPr lang="pt-BR" dirty="0" smtClean="0"/>
              <a:t>Zero</a:t>
            </a:r>
          </a:p>
          <a:p>
            <a:endParaRPr lang="pt-BR" dirty="0"/>
          </a:p>
          <a:p>
            <a:r>
              <a:rPr lang="pt-BR" dirty="0"/>
              <a:t>Valor da </a:t>
            </a:r>
            <a:r>
              <a:rPr lang="pt-BR" dirty="0" smtClean="0"/>
              <a:t>depreciação acumulada </a:t>
            </a:r>
          </a:p>
          <a:p>
            <a:pPr lvl="1"/>
            <a:r>
              <a:rPr lang="pt-BR" dirty="0" smtClean="0"/>
              <a:t>Na contabilidade </a:t>
            </a:r>
            <a:r>
              <a:rPr lang="pt-BR" dirty="0"/>
              <a:t>societária: – R$ </a:t>
            </a:r>
            <a:r>
              <a:rPr lang="pt-BR" dirty="0" smtClean="0"/>
              <a:t>20.000</a:t>
            </a:r>
          </a:p>
          <a:p>
            <a:pPr lvl="1"/>
            <a:r>
              <a:rPr lang="pt-BR" dirty="0"/>
              <a:t>no FCONT: – R$ 30.000</a:t>
            </a:r>
          </a:p>
          <a:p>
            <a:r>
              <a:rPr lang="pt-BR" dirty="0" smtClean="0"/>
              <a:t>Diferença </a:t>
            </a:r>
            <a:r>
              <a:rPr lang="pt-BR" dirty="0"/>
              <a:t>na </a:t>
            </a:r>
            <a:r>
              <a:rPr lang="pt-BR" dirty="0" smtClean="0"/>
              <a:t>adoção </a:t>
            </a:r>
            <a:r>
              <a:rPr lang="pt-BR" dirty="0"/>
              <a:t>inicial: – </a:t>
            </a:r>
            <a:r>
              <a:rPr lang="pt-BR" dirty="0" smtClean="0"/>
              <a:t>20.000 </a:t>
            </a:r>
            <a:r>
              <a:rPr lang="pt-BR" dirty="0"/>
              <a:t>– (– </a:t>
            </a:r>
            <a:r>
              <a:rPr lang="pt-BR" dirty="0" smtClean="0"/>
              <a:t>30.000</a:t>
            </a:r>
            <a:r>
              <a:rPr lang="pt-BR" dirty="0"/>
              <a:t>) = R$ 10.000</a:t>
            </a:r>
          </a:p>
          <a:p>
            <a:endParaRPr lang="pt-BR" dirty="0" smtClean="0"/>
          </a:p>
          <a:p>
            <a:r>
              <a:rPr lang="pt-BR" dirty="0" smtClean="0"/>
              <a:t>Diferença </a:t>
            </a:r>
            <a:r>
              <a:rPr lang="pt-BR" dirty="0"/>
              <a:t>total = Zero + R$ 10.000 = R$ 10.000</a:t>
            </a:r>
          </a:p>
        </p:txBody>
      </p:sp>
    </p:spTree>
    <p:extLst>
      <p:ext uri="{BB962C8B-B14F-4D97-AF65-F5344CB8AC3E}">
        <p14:creationId xmlns:p14="http://schemas.microsoft.com/office/powerpoint/2010/main" val="12075062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2015: 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Evidenciação </a:t>
            </a:r>
            <a:r>
              <a:rPr lang="pt-BR" i="1" u="sng" dirty="0"/>
              <a:t>contábil da diferença em subconta: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 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10.000</a:t>
            </a:r>
          </a:p>
          <a:p>
            <a:pPr marL="0" indent="0">
              <a:buNone/>
            </a:pPr>
            <a:endParaRPr lang="pt-BR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2015: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Débito Despesa Depreciação		</a:t>
            </a:r>
            <a:r>
              <a:rPr lang="pt-BR" i="1" dirty="0" smtClean="0"/>
              <a:t>							20.000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			</a:t>
            </a:r>
            <a:r>
              <a:rPr lang="pt-BR" i="1" dirty="0" smtClean="0"/>
              <a:t>						  15.000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				</a:t>
            </a:r>
            <a:r>
              <a:rPr lang="pt-BR" i="1" dirty="0" smtClean="0"/>
              <a:t> 5.000</a:t>
            </a:r>
          </a:p>
          <a:p>
            <a:pPr marL="0" indent="0">
              <a:buNone/>
            </a:pPr>
            <a:endParaRPr lang="pt-BR" u="sng" dirty="0" smtClean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2015, 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		(20.000</a:t>
            </a:r>
            <a:r>
              <a:rPr lang="pt-BR" i="1" dirty="0"/>
              <a:t>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		   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68) 				 </a:t>
            </a:r>
            <a:r>
              <a:rPr lang="pt-BR" i="1" dirty="0" smtClean="0"/>
              <a:t>                                       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		</a:t>
            </a:r>
            <a:r>
              <a:rPr lang="pt-BR" i="1" dirty="0" smtClean="0"/>
              <a:t>                                               (15.000</a:t>
            </a:r>
            <a:r>
              <a:rPr lang="pt-BR" i="1" dirty="0"/>
              <a:t>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                      (15.000)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controlado </a:t>
            </a:r>
            <a:r>
              <a:rPr lang="pt-BR" dirty="0"/>
              <a:t>na Parte B do </a:t>
            </a:r>
            <a:r>
              <a:rPr lang="pt-BR" dirty="0" err="1"/>
              <a:t>Lalur</a:t>
            </a:r>
            <a:r>
              <a:rPr lang="pt-BR" dirty="0"/>
              <a:t>: 0 + </a:t>
            </a:r>
            <a:r>
              <a:rPr lang="pt-BR" dirty="0" smtClean="0"/>
              <a:t>0 </a:t>
            </a:r>
            <a:r>
              <a:rPr lang="pt-BR" dirty="0"/>
              <a:t>= </a:t>
            </a:r>
            <a:r>
              <a:rPr lang="pt-BR" dirty="0" smtClean="0"/>
              <a:t>0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578896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</a:t>
            </a:r>
            <a:r>
              <a:rPr lang="pt-BR" u="sng" dirty="0" smtClean="0"/>
              <a:t>2016: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2016</a:t>
            </a:r>
            <a:r>
              <a:rPr lang="pt-BR" i="1" u="sng" dirty="0" smtClean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Despesa Depreciação								20.000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Credito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15.000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5.000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2016, </a:t>
            </a:r>
            <a:r>
              <a:rPr lang="pt-BR" u="sng" dirty="0"/>
              <a:t>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(20.000</a:t>
            </a:r>
            <a:r>
              <a:rPr lang="pt-BR" i="1" dirty="0"/>
              <a:t>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   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68) 				 </a:t>
            </a:r>
            <a:r>
              <a:rPr lang="pt-BR" i="1" dirty="0" smtClean="0"/>
              <a:t>			      </a:t>
            </a: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(=) Lucro real antes da comp. </a:t>
            </a:r>
            <a:r>
              <a:rPr lang="pt-BR" i="1" dirty="0" err="1" smtClean="0"/>
              <a:t>prej</a:t>
            </a:r>
            <a:r>
              <a:rPr lang="pt-BR" i="1" dirty="0" smtClean="0"/>
              <a:t>.						(15.000) </a:t>
            </a: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(–) </a:t>
            </a:r>
            <a:r>
              <a:rPr lang="pt-BR" i="1" dirty="0"/>
              <a:t>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		(15.000)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</a:t>
            </a:r>
            <a:r>
              <a:rPr lang="pt-BR" dirty="0" smtClean="0"/>
              <a:t>0 + 0 = 0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162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734" y="382138"/>
            <a:ext cx="8229600" cy="5786650"/>
          </a:xfrm>
          <a:noFill/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 smtClean="0"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 smtClean="0"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 smtClean="0">
              <a:ea typeface="ＭＳ Ｐゴシック" pitchFamily="34" charset="-128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 smtClean="0">
              <a:ea typeface="ＭＳ Ｐゴシック" pitchFamily="34" charset="-128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400" b="1" dirty="0" smtClean="0">
                <a:ea typeface="ＭＳ Ｐゴシック" pitchFamily="34" charset="-128"/>
              </a:rPr>
              <a:t>EXERCÍCIOS</a:t>
            </a:r>
            <a:endParaRPr lang="pt-BR" altLang="pt-BR" sz="24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536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PREMISSAS </a:t>
            </a:r>
            <a:r>
              <a:rPr lang="pt-BR" u="sng" dirty="0"/>
              <a:t>DO </a:t>
            </a:r>
            <a:r>
              <a:rPr lang="pt-BR" u="sng" dirty="0" smtClean="0"/>
              <a:t>EXERCÍCIO 3:</a:t>
            </a:r>
            <a:endParaRPr lang="pt-BR" dirty="0"/>
          </a:p>
          <a:p>
            <a:pPr marL="0" indent="0">
              <a:buNone/>
            </a:pPr>
            <a:r>
              <a:rPr lang="pt-BR" b="1" u="sng" dirty="0"/>
              <a:t>DIFERENÇA A SER EXCLUÍDA  </a:t>
            </a:r>
            <a:r>
              <a:rPr lang="pt-BR" b="1" u="sng" dirty="0" err="1"/>
              <a:t>Arts</a:t>
            </a:r>
            <a:r>
              <a:rPr lang="pt-BR" b="1" u="sng" dirty="0"/>
              <a:t>. 68, 166 e 167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-Aquisição de equipamento em 02/01/2013 por R$ </a:t>
            </a:r>
            <a:r>
              <a:rPr lang="pt-BR" dirty="0" smtClean="0"/>
              <a:t>90.000, pagamento </a:t>
            </a:r>
            <a:r>
              <a:rPr lang="pt-BR" dirty="0"/>
              <a:t>em 30/06/2014;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-Valor presente: R$ 60.000. Juros a apropriar em decorrência do ajuste a valor presente nos anos de 2013 e 2014: R$ 18.000 e R$ 12.000, respectivamente;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-</a:t>
            </a:r>
            <a:r>
              <a:rPr lang="pt-BR" dirty="0"/>
              <a:t>Vida útil para fins societários: 6 anos; não há valor residual;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-Vida útil estabelecida nos Anexos I e II da IN SRF nº 162/1998: 4 anos;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-Valores realizados por depreciação são dedutíveis;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-Pessoa Jurídica tributada pelo Lucro Real Anual;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-Data da adoção inicial dos </a:t>
            </a:r>
            <a:r>
              <a:rPr lang="pt-BR" dirty="0" err="1"/>
              <a:t>arts</a:t>
            </a:r>
            <a:r>
              <a:rPr lang="pt-BR" dirty="0"/>
              <a:t>. 1º, 2º, 4º a 71 da Lei nº 12.973, de 2014: 01/01/2015.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45583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2013: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Aquisição </a:t>
            </a:r>
            <a:r>
              <a:rPr lang="pt-BR" i="1" u="sng" dirty="0"/>
              <a:t>do equipamento em 02/01/2013: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Equipamentos									60.000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Juros </a:t>
            </a:r>
            <a:r>
              <a:rPr lang="pt-BR" i="1" dirty="0"/>
              <a:t>a </a:t>
            </a:r>
            <a:r>
              <a:rPr lang="pt-BR" i="1" dirty="0" smtClean="0"/>
              <a:t>apropriar								        30.000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Ctas</a:t>
            </a:r>
            <a:r>
              <a:rPr lang="pt-BR" i="1" dirty="0" smtClean="0"/>
              <a:t> </a:t>
            </a:r>
            <a:r>
              <a:rPr lang="pt-BR" i="1" dirty="0"/>
              <a:t>a </a:t>
            </a:r>
            <a:r>
              <a:rPr lang="pt-BR" i="1" dirty="0" smtClean="0"/>
              <a:t>Pagar									90.000</a:t>
            </a:r>
            <a:endParaRPr lang="pt-BR" dirty="0"/>
          </a:p>
          <a:p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Apropriação </a:t>
            </a:r>
            <a:r>
              <a:rPr lang="pt-BR" i="1" u="sng" dirty="0"/>
              <a:t>da despesa financeira de 2013: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Financeira								18.000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Juros </a:t>
            </a:r>
            <a:r>
              <a:rPr lang="pt-BR" i="1" dirty="0"/>
              <a:t>a </a:t>
            </a:r>
            <a:r>
              <a:rPr lang="pt-BR" i="1" dirty="0" smtClean="0"/>
              <a:t>apropriar								18.000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u="sng" dirty="0"/>
              <a:t>Depreciação de 2013: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10.000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2013, transcrita no LALUR: 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			(</a:t>
            </a:r>
            <a:r>
              <a:rPr lang="pt-BR" i="1" dirty="0"/>
              <a:t>28.000)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Ajuste do RTT </a:t>
            </a:r>
            <a:r>
              <a:rPr lang="pt-BR" i="1" dirty="0" smtClean="0"/>
              <a:t>										    </a:t>
            </a:r>
            <a:r>
              <a:rPr lang="pt-BR" i="1" u="sng" dirty="0" smtClean="0"/>
              <a:t>5.500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líquido após ajuste do </a:t>
            </a:r>
            <a:r>
              <a:rPr lang="pt-BR" i="1" dirty="0" smtClean="0"/>
              <a:t>RTT						(</a:t>
            </a:r>
            <a:r>
              <a:rPr lang="pt-BR" i="1" dirty="0"/>
              <a:t>22.500)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	(</a:t>
            </a:r>
            <a:r>
              <a:rPr lang="pt-BR" i="1" dirty="0"/>
              <a:t>22.500)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											(</a:t>
            </a:r>
            <a:r>
              <a:rPr lang="pt-BR" i="1" dirty="0"/>
              <a:t>22.500)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54777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2014: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Apropriação </a:t>
            </a:r>
            <a:r>
              <a:rPr lang="pt-BR" i="1" u="sng" dirty="0"/>
              <a:t>da despesa financeira de 2014: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Financeira									12.000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Juros </a:t>
            </a:r>
            <a:r>
              <a:rPr lang="pt-BR" i="1" dirty="0"/>
              <a:t>a </a:t>
            </a:r>
            <a:r>
              <a:rPr lang="pt-BR" i="1" dirty="0" smtClean="0"/>
              <a:t>apropriar									12.000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Pagamento </a:t>
            </a:r>
            <a:r>
              <a:rPr lang="pt-BR" i="1" u="sng" dirty="0"/>
              <a:t>do equipamento em 30/06/2014: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Ctas</a:t>
            </a:r>
            <a:r>
              <a:rPr lang="pt-BR" i="1" dirty="0" smtClean="0"/>
              <a:t> </a:t>
            </a:r>
            <a:r>
              <a:rPr lang="pt-BR" i="1" dirty="0"/>
              <a:t>a </a:t>
            </a:r>
            <a:r>
              <a:rPr lang="pt-BR" i="1" dirty="0" smtClean="0"/>
              <a:t>Pagar											90.000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Bancos											90.000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2014: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10.000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2014: 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				(</a:t>
            </a:r>
            <a:r>
              <a:rPr lang="pt-BR" i="1" dirty="0"/>
              <a:t>22.000)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Ajuste do RTT </a:t>
            </a:r>
            <a:r>
              <a:rPr lang="pt-BR" i="1" dirty="0" smtClean="0"/>
              <a:t>											    </a:t>
            </a:r>
            <a:r>
              <a:rPr lang="pt-BR" i="1" u="sng" dirty="0" smtClean="0"/>
              <a:t>(</a:t>
            </a:r>
            <a:r>
              <a:rPr lang="pt-BR" i="1" u="sng" dirty="0"/>
              <a:t>500)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líquido após ajuste do </a:t>
            </a:r>
            <a:r>
              <a:rPr lang="pt-BR" i="1" dirty="0" smtClean="0"/>
              <a:t>RTT							(</a:t>
            </a:r>
            <a:r>
              <a:rPr lang="pt-BR" i="1" dirty="0"/>
              <a:t>22.500)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		(</a:t>
            </a:r>
            <a:r>
              <a:rPr lang="pt-BR" i="1" dirty="0"/>
              <a:t>22.500)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												(</a:t>
            </a:r>
            <a:r>
              <a:rPr lang="pt-BR" i="1" dirty="0"/>
              <a:t>22.500)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6033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2015: </a:t>
            </a:r>
            <a:endParaRPr lang="pt-BR" dirty="0"/>
          </a:p>
          <a:p>
            <a:endParaRPr lang="pt-BR" dirty="0"/>
          </a:p>
          <a:p>
            <a:r>
              <a:rPr lang="pt-BR" dirty="0"/>
              <a:t>Valor </a:t>
            </a:r>
            <a:r>
              <a:rPr lang="pt-BR" dirty="0" smtClean="0"/>
              <a:t>contábil do </a:t>
            </a:r>
            <a:r>
              <a:rPr lang="pt-BR" dirty="0"/>
              <a:t>equipamento </a:t>
            </a:r>
            <a:endParaRPr lang="pt-BR" dirty="0" smtClean="0"/>
          </a:p>
          <a:p>
            <a:pPr lvl="1"/>
            <a:r>
              <a:rPr lang="pt-BR" dirty="0" smtClean="0"/>
              <a:t>na societária</a:t>
            </a:r>
            <a:r>
              <a:rPr lang="pt-BR" dirty="0"/>
              <a:t>: R$ </a:t>
            </a:r>
            <a:r>
              <a:rPr lang="pt-BR" dirty="0" smtClean="0"/>
              <a:t>40.000</a:t>
            </a:r>
          </a:p>
          <a:p>
            <a:pPr lvl="1"/>
            <a:r>
              <a:rPr lang="pt-BR" dirty="0"/>
              <a:t>no FCONT: R$ 45.000</a:t>
            </a:r>
          </a:p>
          <a:p>
            <a:r>
              <a:rPr lang="pt-BR" dirty="0" smtClean="0"/>
              <a:t>Diferença </a:t>
            </a:r>
            <a:r>
              <a:rPr lang="pt-BR" dirty="0"/>
              <a:t>negativa na data da adoção inicial: </a:t>
            </a:r>
            <a:r>
              <a:rPr lang="pt-BR" dirty="0" smtClean="0"/>
              <a:t>40.000 </a:t>
            </a:r>
            <a:r>
              <a:rPr lang="pt-BR" dirty="0"/>
              <a:t>– </a:t>
            </a:r>
            <a:r>
              <a:rPr lang="pt-BR" dirty="0" smtClean="0"/>
              <a:t>45.000 </a:t>
            </a:r>
            <a:r>
              <a:rPr lang="pt-BR" dirty="0"/>
              <a:t>= – R$ 5.000</a:t>
            </a:r>
          </a:p>
          <a:p>
            <a:endParaRPr lang="pt-BR" dirty="0" smtClean="0"/>
          </a:p>
          <a:p>
            <a:r>
              <a:rPr lang="pt-BR" dirty="0" smtClean="0"/>
              <a:t>Diferença no valor do </a:t>
            </a:r>
            <a:r>
              <a:rPr lang="pt-BR" dirty="0" err="1" smtClean="0"/>
              <a:t>equip</a:t>
            </a:r>
            <a:r>
              <a:rPr lang="pt-BR" dirty="0" smtClean="0"/>
              <a:t>. sem considerar a deprec., em </a:t>
            </a:r>
            <a:r>
              <a:rPr lang="pt-BR" dirty="0"/>
              <a:t>subcontas:</a:t>
            </a:r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</a:t>
            </a:r>
            <a:r>
              <a:rPr lang="pt-BR" dirty="0" smtClean="0"/>
              <a:t>societária: </a:t>
            </a:r>
            <a:r>
              <a:rPr lang="pt-BR" dirty="0"/>
              <a:t>R$ 60.000</a:t>
            </a:r>
          </a:p>
          <a:p>
            <a:pPr lvl="1"/>
            <a:r>
              <a:rPr lang="pt-BR" dirty="0" smtClean="0"/>
              <a:t>no FCONT: </a:t>
            </a:r>
            <a:r>
              <a:rPr lang="pt-BR" dirty="0"/>
              <a:t>R$ 90.000</a:t>
            </a:r>
          </a:p>
          <a:p>
            <a:r>
              <a:rPr lang="pt-BR" dirty="0"/>
              <a:t>Diferença na data da adoção inicial: R$ 60.000 – R$ 90.000 = – R$ </a:t>
            </a:r>
            <a:r>
              <a:rPr lang="pt-BR" dirty="0" smtClean="0"/>
              <a:t>30.000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Valor da </a:t>
            </a:r>
            <a:r>
              <a:rPr lang="pt-BR" dirty="0" err="1"/>
              <a:t>deprec.acum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societária: – R$ 20.000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FCONT: – R$ 45.000</a:t>
            </a:r>
          </a:p>
          <a:p>
            <a:r>
              <a:rPr lang="pt-BR" dirty="0"/>
              <a:t>Diferença na data da adoção inicial: – R$ 20.000 – (– R$ 45.000) = R$ 25.000</a:t>
            </a:r>
          </a:p>
          <a:p>
            <a:endParaRPr lang="pt-BR" dirty="0" smtClean="0"/>
          </a:p>
          <a:p>
            <a:r>
              <a:rPr lang="pt-BR" dirty="0" smtClean="0"/>
              <a:t>Diferença </a:t>
            </a:r>
            <a:r>
              <a:rPr lang="pt-BR" dirty="0"/>
              <a:t>total = – R$ 30.000 + R$ 25.000 = – R$ 5.000</a:t>
            </a:r>
          </a:p>
        </p:txBody>
      </p:sp>
    </p:spTree>
    <p:extLst>
      <p:ext uri="{BB962C8B-B14F-4D97-AF65-F5344CB8AC3E}">
        <p14:creationId xmlns:p14="http://schemas.microsoft.com/office/powerpoint/2010/main" val="14894901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i="1" u="sng" dirty="0"/>
              <a:t>Evidenciação contábil das diferenças em subcontas vinculadas ao equipamento: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Equipamentos									30.000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Equipamentos </a:t>
            </a:r>
            <a:r>
              <a:rPr lang="pt-BR" i="1" dirty="0"/>
              <a:t>– subconta cf. Lei </a:t>
            </a:r>
            <a:r>
              <a:rPr lang="pt-BR" i="1" dirty="0" smtClean="0"/>
              <a:t>12.973			30.000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25.000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25.000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2015: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 1.250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11.250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2015: </a:t>
            </a:r>
            <a:endParaRPr lang="pt-BR" sz="3600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			(</a:t>
            </a:r>
            <a:r>
              <a:rPr lang="pt-BR" i="1" dirty="0"/>
              <a:t>10.000)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167) </a:t>
            </a:r>
            <a:r>
              <a:rPr lang="pt-BR" i="1" dirty="0" smtClean="0"/>
              <a:t>							(</a:t>
            </a:r>
            <a:r>
              <a:rPr lang="pt-BR" i="1" dirty="0"/>
              <a:t>1.250)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</a:t>
            </a:r>
            <a:r>
              <a:rPr lang="pt-BR" i="1" dirty="0" smtClean="0"/>
              <a:t>)							(</a:t>
            </a:r>
            <a:r>
              <a:rPr lang="pt-BR" i="1" dirty="0"/>
              <a:t>5.000)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(</a:t>
            </a:r>
            <a:r>
              <a:rPr lang="pt-BR" i="1" dirty="0"/>
              <a:t>16.250)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</a:t>
            </a:r>
            <a:r>
              <a:rPr lang="pt-BR" i="1" dirty="0" smtClean="0"/>
              <a:t>fiscais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(=) </a:t>
            </a:r>
            <a:r>
              <a:rPr lang="pt-BR" i="1" dirty="0"/>
              <a:t>Lucro </a:t>
            </a:r>
            <a:r>
              <a:rPr lang="pt-BR" i="1" dirty="0" smtClean="0"/>
              <a:t>real											(</a:t>
            </a:r>
            <a:r>
              <a:rPr lang="pt-BR" i="1" dirty="0"/>
              <a:t>16.250)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0 + 5.000 = 5.000</a:t>
            </a:r>
          </a:p>
        </p:txBody>
      </p:sp>
    </p:spTree>
    <p:extLst>
      <p:ext uri="{BB962C8B-B14F-4D97-AF65-F5344CB8AC3E}">
        <p14:creationId xmlns:p14="http://schemas.microsoft.com/office/powerpoint/2010/main" val="2395296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2016: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2016: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	1.250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	11.250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2016, transcrita no 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</a:t>
            </a:r>
            <a:r>
              <a:rPr lang="pt-BR" i="1" dirty="0" smtClean="0"/>
              <a:t>IRPJ										(</a:t>
            </a:r>
            <a:r>
              <a:rPr lang="pt-BR" i="1" dirty="0"/>
              <a:t>10.000)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167) </a:t>
            </a:r>
            <a:r>
              <a:rPr lang="pt-BR" i="1" dirty="0" smtClean="0"/>
              <a:t>									  (</a:t>
            </a:r>
            <a:r>
              <a:rPr lang="pt-BR" i="1" dirty="0"/>
              <a:t>1.250)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</a:t>
            </a:r>
            <a:r>
              <a:rPr lang="pt-BR" i="1" dirty="0" smtClean="0"/>
              <a:t>)									  (</a:t>
            </a:r>
            <a:r>
              <a:rPr lang="pt-BR" i="1" dirty="0"/>
              <a:t>5.000)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		(</a:t>
            </a:r>
            <a:r>
              <a:rPr lang="pt-BR" i="1" dirty="0"/>
              <a:t>16.250)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														(</a:t>
            </a:r>
            <a:r>
              <a:rPr lang="pt-BR" i="1" dirty="0"/>
              <a:t>16.250)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5.000+ 5.000 = 10.000</a:t>
            </a:r>
          </a:p>
        </p:txBody>
      </p:sp>
    </p:spTree>
    <p:extLst>
      <p:ext uri="{BB962C8B-B14F-4D97-AF65-F5344CB8AC3E}">
        <p14:creationId xmlns:p14="http://schemas.microsoft.com/office/powerpoint/2010/main" val="3221065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2017: 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2017: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1.250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11.250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2017: 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</a:t>
            </a:r>
            <a:r>
              <a:rPr lang="pt-BR" i="1" dirty="0" smtClean="0"/>
              <a:t>IRPJ									(</a:t>
            </a:r>
            <a:r>
              <a:rPr lang="pt-BR" i="1" dirty="0"/>
              <a:t>10.000)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 (§ 5º do art. 68) </a:t>
            </a:r>
            <a:r>
              <a:rPr lang="pt-BR" i="1" dirty="0" smtClean="0"/>
              <a:t>									   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167) </a:t>
            </a:r>
            <a:r>
              <a:rPr lang="pt-BR" i="1" dirty="0" smtClean="0"/>
              <a:t>								</a:t>
            </a:r>
            <a:r>
              <a:rPr lang="pt-BR" i="1" u="sng" dirty="0" smtClean="0"/>
              <a:t>(</a:t>
            </a:r>
            <a:r>
              <a:rPr lang="pt-BR" i="1" u="sng" dirty="0"/>
              <a:t>1.250)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	(</a:t>
            </a:r>
            <a:r>
              <a:rPr lang="pt-BR" i="1" dirty="0"/>
              <a:t>6.250)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													(</a:t>
            </a:r>
            <a:r>
              <a:rPr lang="pt-BR" i="1" dirty="0"/>
              <a:t>6.250)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10.000 – 5.000 = 5.000</a:t>
            </a:r>
          </a:p>
        </p:txBody>
      </p:sp>
    </p:spTree>
    <p:extLst>
      <p:ext uri="{BB962C8B-B14F-4D97-AF65-F5344CB8AC3E}">
        <p14:creationId xmlns:p14="http://schemas.microsoft.com/office/powerpoint/2010/main" val="306444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2018: 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u="sng" dirty="0"/>
              <a:t>Depreciação de 2018: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  1.250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11.250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2018, transcrita no LALUR: 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				(</a:t>
            </a:r>
            <a:r>
              <a:rPr lang="pt-BR" i="1" dirty="0"/>
              <a:t>10.000)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 (§ 5º do art. 68) </a:t>
            </a:r>
            <a:r>
              <a:rPr lang="pt-BR" i="1" dirty="0" smtClean="0"/>
              <a:t>									   5.000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167) </a:t>
            </a:r>
            <a:r>
              <a:rPr lang="pt-BR" i="1" dirty="0" smtClean="0"/>
              <a:t>								</a:t>
            </a:r>
            <a:r>
              <a:rPr lang="pt-BR" i="1" u="sng" dirty="0" smtClean="0"/>
              <a:t>(</a:t>
            </a:r>
            <a:r>
              <a:rPr lang="pt-BR" i="1" u="sng" dirty="0"/>
              <a:t>1.250)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	(</a:t>
            </a:r>
            <a:r>
              <a:rPr lang="pt-BR" i="1" dirty="0"/>
              <a:t>6.250)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													(</a:t>
            </a:r>
            <a:r>
              <a:rPr lang="pt-BR" i="1" dirty="0"/>
              <a:t>6.250</a:t>
            </a:r>
            <a:r>
              <a:rPr lang="pt-BR" i="1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5.000 – 5.000 = Zero</a:t>
            </a:r>
          </a:p>
        </p:txBody>
      </p:sp>
    </p:spTree>
    <p:extLst>
      <p:ext uri="{BB962C8B-B14F-4D97-AF65-F5344CB8AC3E}">
        <p14:creationId xmlns:p14="http://schemas.microsoft.com/office/powerpoint/2010/main" val="3425715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PREMISSAS DO EXERCÍCIO 4:</a:t>
            </a:r>
          </a:p>
          <a:p>
            <a:pPr marL="0" indent="0">
              <a:buNone/>
            </a:pPr>
            <a:r>
              <a:rPr lang="pt-BR" b="1" dirty="0" smtClean="0"/>
              <a:t>ADOÇÃO </a:t>
            </a:r>
            <a:r>
              <a:rPr lang="pt-BR" b="1" dirty="0"/>
              <a:t>INICIAL - DIFERENÇA A SER </a:t>
            </a:r>
            <a:r>
              <a:rPr lang="pt-BR" b="1" dirty="0" smtClean="0"/>
              <a:t>ADICIONADA </a:t>
            </a:r>
            <a:r>
              <a:rPr lang="pt-BR" b="1" dirty="0" err="1" smtClean="0"/>
              <a:t>Arts</a:t>
            </a:r>
            <a:r>
              <a:rPr lang="pt-BR" b="1" dirty="0"/>
              <a:t>. 163 e </a:t>
            </a:r>
            <a:r>
              <a:rPr lang="pt-BR" b="1" dirty="0" smtClean="0"/>
              <a:t>164</a:t>
            </a:r>
          </a:p>
          <a:p>
            <a:pPr marL="0" indent="0">
              <a:buNone/>
            </a:pPr>
            <a:endParaRPr lang="pt-BR" b="1" dirty="0"/>
          </a:p>
          <a:p>
            <a:pPr>
              <a:buFontTx/>
              <a:buChar char="-"/>
            </a:pPr>
            <a:r>
              <a:rPr lang="pt-BR" dirty="0" smtClean="0"/>
              <a:t>Aquisição </a:t>
            </a:r>
            <a:r>
              <a:rPr lang="pt-BR" dirty="0"/>
              <a:t>de terreno em 02/02/2013 por R$ </a:t>
            </a:r>
            <a:r>
              <a:rPr lang="pt-BR" dirty="0" smtClean="0"/>
              <a:t>100.000;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Terreno </a:t>
            </a:r>
            <a:r>
              <a:rPr lang="pt-BR" dirty="0"/>
              <a:t>é mensurado, após o reconhecimento inicial, pelo valor justo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r>
              <a:rPr lang="pt-BR" dirty="0" smtClean="0"/>
              <a:t>Valores </a:t>
            </a:r>
            <a:r>
              <a:rPr lang="pt-BR" dirty="0"/>
              <a:t>justos em 31/12/2013, 31/12/2014, 31/12/2015 e 31/12/2016: R$ 120.000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Alienação </a:t>
            </a:r>
            <a:r>
              <a:rPr lang="pt-BR" dirty="0"/>
              <a:t>do terreno em 02/02/2017 por R$ 130.000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Valor </a:t>
            </a:r>
            <a:r>
              <a:rPr lang="pt-BR" dirty="0"/>
              <a:t>realizado por alienação é dedutível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Pessoa </a:t>
            </a:r>
            <a:r>
              <a:rPr lang="pt-BR" dirty="0"/>
              <a:t>Jurídica tributada pelo Lucro Real Anual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r>
              <a:rPr lang="pt-BR" dirty="0"/>
              <a:t>- Data da adoção inicial dos </a:t>
            </a:r>
            <a:r>
              <a:rPr lang="pt-BR" dirty="0" err="1"/>
              <a:t>arts</a:t>
            </a:r>
            <a:r>
              <a:rPr lang="pt-BR" dirty="0"/>
              <a:t>. 1º, 2º, 4º a 71 da Lei nº 12.973, de 2014: 01/01/2015.</a:t>
            </a:r>
          </a:p>
        </p:txBody>
      </p:sp>
    </p:spTree>
    <p:extLst>
      <p:ext uri="{BB962C8B-B14F-4D97-AF65-F5344CB8AC3E}">
        <p14:creationId xmlns:p14="http://schemas.microsoft.com/office/powerpoint/2010/main" val="37324041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2013</a:t>
            </a:r>
            <a:r>
              <a:rPr lang="pt-BR" dirty="0"/>
              <a:t>: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Aquisição </a:t>
            </a:r>
            <a:r>
              <a:rPr lang="pt-BR" i="1" u="sng" dirty="0"/>
              <a:t>do terreno em 02/02/2013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Terrenos 									100.000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Bancos </a:t>
            </a:r>
            <a:r>
              <a:rPr lang="pt-BR" i="1" dirty="0" smtClean="0"/>
              <a:t>										100.000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Avaliação </a:t>
            </a:r>
            <a:r>
              <a:rPr lang="pt-BR" i="1" u="sng" dirty="0"/>
              <a:t>a valor justo em 31/12/2013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Terrenos </a:t>
            </a:r>
            <a:r>
              <a:rPr lang="pt-BR" i="1" dirty="0" smtClean="0"/>
              <a:t>		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Ganho na AVJ </a:t>
            </a:r>
            <a:r>
              <a:rPr lang="pt-BR" i="1" dirty="0" smtClean="0"/>
              <a:t>									20.000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2013</a:t>
            </a:r>
            <a:r>
              <a:rPr lang="pt-BR" dirty="0" smtClean="0"/>
              <a:t>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Ajuste do RTT </a:t>
            </a:r>
            <a:r>
              <a:rPr lang="pt-BR" i="1" dirty="0" smtClean="0"/>
              <a:t>										(</a:t>
            </a:r>
            <a:r>
              <a:rPr lang="pt-BR" i="1" dirty="0"/>
              <a:t>20.000)</a:t>
            </a:r>
          </a:p>
          <a:p>
            <a:pPr marL="0" indent="0">
              <a:buNone/>
            </a:pPr>
            <a:r>
              <a:rPr lang="pt-BR" i="1" dirty="0"/>
              <a:t>(=) Lucro líquido após ajuste do RTT </a:t>
            </a:r>
            <a:r>
              <a:rPr lang="pt-BR" i="1" dirty="0" smtClean="0"/>
              <a:t>							  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(+) Adições</a:t>
            </a:r>
          </a:p>
          <a:p>
            <a:pPr marL="0" indent="0">
              <a:buNone/>
            </a:pPr>
            <a:r>
              <a:rPr lang="pt-BR" i="1" dirty="0"/>
              <a:t>(–) Exclusões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	  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  												  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5879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36478" y="566678"/>
            <a:ext cx="888469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t-BR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PREMISSAS DO </a:t>
            </a:r>
            <a:r>
              <a:rPr lang="pt-BR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EXERCÍCIO 1:</a:t>
            </a:r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-Aquisição de equipamento em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02/01/2016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por R$ 60.000 à vista;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-Vida útil para fins societários: 6 anos; não há valor residual;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-Vida útil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 fins fiscais: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 anos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731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2015:</a:t>
            </a:r>
          </a:p>
          <a:p>
            <a:r>
              <a:rPr lang="pt-BR" dirty="0"/>
              <a:t>Valor do terreno </a:t>
            </a:r>
            <a:endParaRPr lang="pt-BR" dirty="0" smtClean="0"/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societária: R$ 120.000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FCONT: R$ 100.000</a:t>
            </a:r>
          </a:p>
          <a:p>
            <a:r>
              <a:rPr lang="pt-BR" dirty="0"/>
              <a:t>Diferença positiva na data da adoção inicial: R$ 120.000 – R$ 100.000 = R$ 20.000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Evidenciação </a:t>
            </a:r>
            <a:r>
              <a:rPr lang="pt-BR" dirty="0"/>
              <a:t>contábil da diferença em subconta vinculada ao terreno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Terrenos – subconta cf. Lei 12.973 </a:t>
            </a:r>
            <a:r>
              <a:rPr lang="pt-BR" i="1" dirty="0" smtClean="0"/>
              <a:t>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Terrenos </a:t>
            </a:r>
            <a:r>
              <a:rPr lang="pt-BR" i="1" dirty="0" smtClean="0"/>
              <a:t>												20.000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2017:</a:t>
            </a:r>
          </a:p>
          <a:p>
            <a:pPr marL="0" indent="0">
              <a:buNone/>
            </a:pPr>
            <a:r>
              <a:rPr lang="pt-BR" i="1" u="sng" dirty="0"/>
              <a:t>Alienação do terreno em 02/02/2017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Bancos </a:t>
            </a:r>
            <a:r>
              <a:rPr lang="pt-BR" i="1" dirty="0" smtClean="0"/>
              <a:t>												130.000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Receita na venda do terreno </a:t>
            </a:r>
            <a:r>
              <a:rPr lang="pt-BR" i="1" dirty="0" smtClean="0"/>
              <a:t>								130.000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Custo do terreno vendido </a:t>
            </a:r>
            <a:r>
              <a:rPr lang="pt-BR" i="1" dirty="0" smtClean="0"/>
              <a:t>									120.000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Terrenos </a:t>
            </a:r>
            <a:r>
              <a:rPr lang="pt-BR" i="1" dirty="0" smtClean="0"/>
              <a:t>												100.000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Terrenos – subconta cf. Lei 12.973 </a:t>
            </a:r>
            <a:r>
              <a:rPr lang="pt-BR" i="1" dirty="0" smtClean="0"/>
              <a:t>							  20.000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2017:</a:t>
            </a:r>
            <a:endParaRPr lang="pt-BR" u="sng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				10.000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(+) Adições </a:t>
            </a:r>
            <a:r>
              <a:rPr lang="pt-BR" i="1" dirty="0" smtClean="0"/>
              <a:t>					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Exclusões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			30.000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 												30.000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884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PREMISSAS DO EXERCÍCIO 5:</a:t>
            </a:r>
          </a:p>
          <a:p>
            <a:pPr marL="0" indent="0">
              <a:buNone/>
            </a:pPr>
            <a:r>
              <a:rPr lang="pt-BR" b="1" dirty="0" smtClean="0"/>
              <a:t>ADOÇÃO </a:t>
            </a:r>
            <a:r>
              <a:rPr lang="pt-BR" b="1" dirty="0"/>
              <a:t>INICIAL - DIFERENÇA A SER </a:t>
            </a:r>
            <a:r>
              <a:rPr lang="pt-BR" b="1" dirty="0" smtClean="0"/>
              <a:t>EXCLUÍDA </a:t>
            </a:r>
            <a:r>
              <a:rPr lang="pt-BR" b="1" dirty="0" err="1" smtClean="0"/>
              <a:t>Arts</a:t>
            </a:r>
            <a:r>
              <a:rPr lang="pt-BR" b="1" dirty="0"/>
              <a:t>. 166 e 167</a:t>
            </a:r>
          </a:p>
          <a:p>
            <a:pPr>
              <a:buFontTx/>
              <a:buChar char="-"/>
            </a:pPr>
            <a:r>
              <a:rPr lang="pt-BR" dirty="0" smtClean="0"/>
              <a:t>Aquisição </a:t>
            </a:r>
            <a:r>
              <a:rPr lang="pt-BR" dirty="0"/>
              <a:t>de equipamento em 02/01/2014 por R$ 120.000 para pagamento em 30/06/2015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Valor </a:t>
            </a:r>
            <a:r>
              <a:rPr lang="pt-BR" dirty="0"/>
              <a:t>presente: R$ 100.000. Juros a apropriar em decorrência do ajuste a valor presente nos anos de 2014 </a:t>
            </a:r>
            <a:r>
              <a:rPr lang="pt-BR" dirty="0" smtClean="0"/>
              <a:t>e 2015</a:t>
            </a:r>
            <a:r>
              <a:rPr lang="pt-BR" dirty="0"/>
              <a:t>: R$ 13.000 e R$ 7.000, respectivamente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Taxa </a:t>
            </a:r>
            <a:r>
              <a:rPr lang="pt-BR" dirty="0"/>
              <a:t>de depreciação: 10% ao ano; não há valor residual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Alienação </a:t>
            </a:r>
            <a:r>
              <a:rPr lang="pt-BR" dirty="0"/>
              <a:t>do equipamento em 02/01/2017 por R$ 90.000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Valores </a:t>
            </a:r>
            <a:r>
              <a:rPr lang="pt-BR" dirty="0"/>
              <a:t>realizados por depreciação e alienação são dedutíveis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Pessoa </a:t>
            </a:r>
            <a:r>
              <a:rPr lang="pt-BR" dirty="0"/>
              <a:t>Jurídica tributada pelo Lucro Real Anual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r>
              <a:rPr lang="pt-BR" dirty="0"/>
              <a:t>- Data da adoção inicial dos </a:t>
            </a:r>
            <a:r>
              <a:rPr lang="pt-BR" dirty="0" err="1"/>
              <a:t>arts</a:t>
            </a:r>
            <a:r>
              <a:rPr lang="pt-BR" dirty="0"/>
              <a:t>. 1º, 2º, 4º a 71 da Lei nº 12.973, de 2014: 01/01/2015.</a:t>
            </a:r>
          </a:p>
        </p:txBody>
      </p:sp>
    </p:spTree>
    <p:extLst>
      <p:ext uri="{BB962C8B-B14F-4D97-AF65-F5344CB8AC3E}">
        <p14:creationId xmlns:p14="http://schemas.microsoft.com/office/powerpoint/2010/main" val="39312368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2014:</a:t>
            </a:r>
          </a:p>
          <a:p>
            <a:pPr marL="0" indent="0">
              <a:buNone/>
            </a:pPr>
            <a:r>
              <a:rPr lang="pt-BR" u="sng" dirty="0"/>
              <a:t>Aquisição do equipamento em 02/01/2014:</a:t>
            </a:r>
          </a:p>
          <a:p>
            <a:pPr marL="0" indent="0">
              <a:buNone/>
            </a:pPr>
            <a:r>
              <a:rPr lang="pt-BR" dirty="0" smtClean="0"/>
              <a:t>Débito </a:t>
            </a:r>
            <a:r>
              <a:rPr lang="pt-BR" dirty="0"/>
              <a:t>Equipamentos </a:t>
            </a:r>
            <a:r>
              <a:rPr lang="pt-BR" dirty="0" smtClean="0"/>
              <a:t>									100.000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Débito </a:t>
            </a:r>
            <a:r>
              <a:rPr lang="pt-BR" dirty="0"/>
              <a:t>Juros a apropriar </a:t>
            </a:r>
            <a:r>
              <a:rPr lang="pt-BR" dirty="0" smtClean="0"/>
              <a:t>								  20.000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Crédito </a:t>
            </a:r>
            <a:r>
              <a:rPr lang="pt-BR" dirty="0" err="1"/>
              <a:t>Ctas</a:t>
            </a:r>
            <a:r>
              <a:rPr lang="pt-BR" dirty="0"/>
              <a:t> a Pagar </a:t>
            </a:r>
            <a:r>
              <a:rPr lang="pt-BR" dirty="0" smtClean="0"/>
              <a:t>									120.000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u="sng" dirty="0" smtClean="0"/>
              <a:t>Apropriação </a:t>
            </a:r>
            <a:r>
              <a:rPr lang="pt-BR" u="sng" dirty="0"/>
              <a:t>da despesa financeira de 2014:</a:t>
            </a:r>
          </a:p>
          <a:p>
            <a:pPr marL="0" indent="0">
              <a:buNone/>
            </a:pPr>
            <a:r>
              <a:rPr lang="pt-BR" dirty="0" smtClean="0"/>
              <a:t>Débito </a:t>
            </a:r>
            <a:r>
              <a:rPr lang="pt-BR" dirty="0"/>
              <a:t>Despesa Financeira </a:t>
            </a:r>
            <a:r>
              <a:rPr lang="pt-BR" dirty="0" smtClean="0"/>
              <a:t>								  13.000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Crédito </a:t>
            </a:r>
            <a:r>
              <a:rPr lang="pt-BR" dirty="0"/>
              <a:t>Juros a apropriar </a:t>
            </a:r>
            <a:r>
              <a:rPr lang="pt-BR" dirty="0" smtClean="0"/>
              <a:t>								  13.000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u="sng" dirty="0" smtClean="0"/>
              <a:t>Depreciação </a:t>
            </a:r>
            <a:r>
              <a:rPr lang="pt-BR" u="sng" dirty="0"/>
              <a:t>de 2014:</a:t>
            </a:r>
          </a:p>
          <a:p>
            <a:pPr marL="0" indent="0">
              <a:buNone/>
            </a:pPr>
            <a:r>
              <a:rPr lang="pt-BR" dirty="0" smtClean="0"/>
              <a:t>Débito </a:t>
            </a:r>
            <a:r>
              <a:rPr lang="pt-BR" dirty="0"/>
              <a:t>Despesa Depreciação </a:t>
            </a:r>
            <a:r>
              <a:rPr lang="pt-BR" dirty="0" smtClean="0"/>
              <a:t>								  10.000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Crédito </a:t>
            </a:r>
            <a:r>
              <a:rPr lang="pt-BR" dirty="0" err="1"/>
              <a:t>Equip.Deprec.Acum</a:t>
            </a:r>
            <a:r>
              <a:rPr lang="pt-BR" dirty="0"/>
              <a:t>. </a:t>
            </a:r>
            <a:r>
              <a:rPr lang="pt-BR" dirty="0" smtClean="0"/>
              <a:t>								  10.000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2014:</a:t>
            </a:r>
            <a:endParaRPr lang="pt-BR" u="sng" dirty="0"/>
          </a:p>
          <a:p>
            <a:pPr marL="0" indent="0">
              <a:buNone/>
            </a:pPr>
            <a:r>
              <a:rPr lang="pt-BR" dirty="0"/>
              <a:t>Lucro líquido antes do IRPJ </a:t>
            </a:r>
            <a:r>
              <a:rPr lang="pt-BR" dirty="0" smtClean="0"/>
              <a:t>								(</a:t>
            </a:r>
            <a:r>
              <a:rPr lang="pt-BR" dirty="0"/>
              <a:t>23.000)</a:t>
            </a:r>
          </a:p>
          <a:p>
            <a:pPr marL="0" indent="0">
              <a:buNone/>
            </a:pPr>
            <a:r>
              <a:rPr lang="pt-BR" dirty="0"/>
              <a:t>(+) Ajuste do RTT </a:t>
            </a:r>
            <a:r>
              <a:rPr lang="pt-BR" dirty="0" smtClean="0"/>
              <a:t>										(11.000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(=) Lucro líquido após ajuste do RTT </a:t>
            </a:r>
            <a:r>
              <a:rPr lang="pt-BR" dirty="0" smtClean="0"/>
              <a:t>						(</a:t>
            </a:r>
            <a:r>
              <a:rPr lang="pt-BR" dirty="0"/>
              <a:t>12.000)</a:t>
            </a:r>
          </a:p>
          <a:p>
            <a:pPr marL="0" indent="0">
              <a:buNone/>
            </a:pPr>
            <a:r>
              <a:rPr lang="pt-BR" dirty="0"/>
              <a:t>(+) Adições</a:t>
            </a:r>
          </a:p>
          <a:p>
            <a:pPr marL="0" indent="0">
              <a:buNone/>
            </a:pPr>
            <a:r>
              <a:rPr lang="pt-BR" dirty="0"/>
              <a:t>(–) Exclusões</a:t>
            </a:r>
          </a:p>
          <a:p>
            <a:pPr marL="0" indent="0">
              <a:buNone/>
            </a:pPr>
            <a:r>
              <a:rPr lang="pt-BR" dirty="0"/>
              <a:t>(=) Lucro real antes da comp. </a:t>
            </a:r>
            <a:r>
              <a:rPr lang="pt-BR" dirty="0" err="1"/>
              <a:t>prej</a:t>
            </a:r>
            <a:r>
              <a:rPr lang="pt-BR" dirty="0"/>
              <a:t>. </a:t>
            </a:r>
            <a:r>
              <a:rPr lang="pt-BR" dirty="0" smtClean="0"/>
              <a:t>						(</a:t>
            </a:r>
            <a:r>
              <a:rPr lang="pt-BR" dirty="0"/>
              <a:t>12.000)</a:t>
            </a:r>
          </a:p>
          <a:p>
            <a:pPr marL="0" indent="0">
              <a:buNone/>
            </a:pPr>
            <a:r>
              <a:rPr lang="pt-BR" dirty="0"/>
              <a:t>(–) Compensação de prejuízos fiscais</a:t>
            </a:r>
          </a:p>
          <a:p>
            <a:pPr marL="0" indent="0">
              <a:buNone/>
            </a:pPr>
            <a:r>
              <a:rPr lang="pt-BR" dirty="0"/>
              <a:t>(=) Lucro real </a:t>
            </a:r>
            <a:r>
              <a:rPr lang="pt-BR" dirty="0" smtClean="0"/>
              <a:t>											(</a:t>
            </a:r>
            <a:r>
              <a:rPr lang="pt-BR" dirty="0"/>
              <a:t>12.000)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62377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2015:</a:t>
            </a:r>
          </a:p>
          <a:p>
            <a:r>
              <a:rPr lang="pt-BR" dirty="0"/>
              <a:t>Valor do </a:t>
            </a:r>
            <a:r>
              <a:rPr lang="pt-BR" dirty="0" smtClean="0"/>
              <a:t>equipamento</a:t>
            </a:r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societária: R$ 90.000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FCONT: R$ 108.000</a:t>
            </a:r>
          </a:p>
          <a:p>
            <a:r>
              <a:rPr lang="pt-BR" dirty="0"/>
              <a:t>Diferença negativa </a:t>
            </a:r>
            <a:r>
              <a:rPr lang="pt-BR" dirty="0" smtClean="0"/>
              <a:t>adoção </a:t>
            </a:r>
            <a:r>
              <a:rPr lang="pt-BR" dirty="0"/>
              <a:t>inicial: </a:t>
            </a:r>
            <a:r>
              <a:rPr lang="pt-BR" dirty="0" smtClean="0"/>
              <a:t>90.000 </a:t>
            </a:r>
            <a:r>
              <a:rPr lang="pt-BR" dirty="0"/>
              <a:t>– </a:t>
            </a:r>
            <a:r>
              <a:rPr lang="pt-BR" dirty="0" smtClean="0"/>
              <a:t>108.000 </a:t>
            </a:r>
            <a:r>
              <a:rPr lang="pt-BR" dirty="0"/>
              <a:t>= – R$ 18.000</a:t>
            </a:r>
          </a:p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efeitos da evidenciação contábil da diferença em subcontas:</a:t>
            </a:r>
          </a:p>
          <a:p>
            <a:r>
              <a:rPr lang="pt-BR" dirty="0"/>
              <a:t>Valor do </a:t>
            </a:r>
            <a:r>
              <a:rPr lang="pt-BR" dirty="0" err="1" smtClean="0"/>
              <a:t>equip</a:t>
            </a:r>
            <a:r>
              <a:rPr lang="pt-BR" dirty="0" smtClean="0"/>
              <a:t> </a:t>
            </a:r>
            <a:r>
              <a:rPr lang="pt-BR" dirty="0"/>
              <a:t>sem considerar a deprec. </a:t>
            </a:r>
            <a:r>
              <a:rPr lang="pt-BR" dirty="0" err="1"/>
              <a:t>acum</a:t>
            </a:r>
            <a:r>
              <a:rPr lang="pt-BR" dirty="0"/>
              <a:t>.: </a:t>
            </a:r>
            <a:r>
              <a:rPr lang="pt-BR" dirty="0" smtClean="0"/>
              <a:t>	</a:t>
            </a:r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 </a:t>
            </a:r>
            <a:r>
              <a:rPr lang="pt-BR" dirty="0" smtClean="0"/>
              <a:t>R</a:t>
            </a:r>
            <a:r>
              <a:rPr lang="pt-BR" dirty="0"/>
              <a:t>$ </a:t>
            </a:r>
            <a:r>
              <a:rPr lang="pt-BR" dirty="0" smtClean="0"/>
              <a:t>100.000</a:t>
            </a:r>
          </a:p>
          <a:p>
            <a:pPr lvl="1"/>
            <a:r>
              <a:rPr lang="pt-BR" dirty="0" smtClean="0"/>
              <a:t>no FCONT: </a:t>
            </a:r>
            <a:r>
              <a:rPr lang="pt-BR" dirty="0"/>
              <a:t>R$ 120.000</a:t>
            </a:r>
          </a:p>
          <a:p>
            <a:r>
              <a:rPr lang="pt-BR" dirty="0"/>
              <a:t>Diferença na data da adoção inicial: R$ 100.000 – R$ 120.000 = – R$ 20.000</a:t>
            </a:r>
          </a:p>
          <a:p>
            <a:endParaRPr lang="pt-BR" dirty="0" smtClean="0"/>
          </a:p>
          <a:p>
            <a:r>
              <a:rPr lang="pt-BR" dirty="0" smtClean="0"/>
              <a:t>Valor </a:t>
            </a:r>
            <a:r>
              <a:rPr lang="pt-BR" dirty="0"/>
              <a:t>da </a:t>
            </a:r>
            <a:r>
              <a:rPr lang="pt-BR" dirty="0" err="1"/>
              <a:t>deprec.acum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societária: – R$ 10.000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FCONT: – R$ 12.000</a:t>
            </a:r>
          </a:p>
          <a:p>
            <a:r>
              <a:rPr lang="pt-BR" dirty="0"/>
              <a:t>Diferença na data da adoção inicial: – R$ 10.000 – (– R$ 12.000) = R$ 2.000</a:t>
            </a:r>
          </a:p>
          <a:p>
            <a:endParaRPr lang="pt-BR" dirty="0" smtClean="0"/>
          </a:p>
          <a:p>
            <a:r>
              <a:rPr lang="pt-BR" dirty="0" smtClean="0"/>
              <a:t>Diferença </a:t>
            </a:r>
            <a:r>
              <a:rPr lang="pt-BR" dirty="0"/>
              <a:t>total = – R$ 20.000 + R$ 2.000 = – R$ </a:t>
            </a:r>
            <a:r>
              <a:rPr lang="pt-BR" dirty="0" smtClean="0"/>
              <a:t>18.000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760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2015:</a:t>
            </a:r>
          </a:p>
          <a:p>
            <a:pPr marL="0" indent="0">
              <a:buNone/>
            </a:pPr>
            <a:r>
              <a:rPr lang="pt-BR" i="1" u="sng" dirty="0" smtClean="0"/>
              <a:t>Evidenciação </a:t>
            </a:r>
            <a:r>
              <a:rPr lang="pt-BR" i="1" u="sng" dirty="0"/>
              <a:t>contábil das diferenças em subcontas vinculadas ao equipamento: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Equipamentos </a:t>
            </a:r>
            <a:r>
              <a:rPr lang="pt-BR" i="1" dirty="0" smtClean="0"/>
              <a:t>			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Equipamentos – subconta cf. Lei 12.973 </a:t>
            </a:r>
            <a:r>
              <a:rPr lang="pt-BR" i="1" dirty="0" smtClean="0"/>
              <a:t>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				2.000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</a:t>
            </a:r>
            <a:r>
              <a:rPr lang="pt-BR" i="1" dirty="0" smtClean="0"/>
              <a:t>										2.000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Apropriação </a:t>
            </a:r>
            <a:r>
              <a:rPr lang="pt-BR" i="1" u="sng" dirty="0"/>
              <a:t>da despesa financeira de 2015: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Despesa Financeira </a:t>
            </a:r>
            <a:r>
              <a:rPr lang="pt-BR" i="1" dirty="0" smtClean="0"/>
              <a:t>										7.000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Juros a apropriar </a:t>
            </a:r>
            <a:r>
              <a:rPr lang="pt-BR" i="1" dirty="0" smtClean="0"/>
              <a:t>										7.000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Pagamento </a:t>
            </a:r>
            <a:r>
              <a:rPr lang="pt-BR" i="1" u="sng" dirty="0"/>
              <a:t>do equipamento em 30/06/2015: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Ctas</a:t>
            </a:r>
            <a:r>
              <a:rPr lang="pt-BR" i="1" dirty="0"/>
              <a:t> a Pagar </a:t>
            </a:r>
            <a:r>
              <a:rPr lang="pt-BR" i="1" dirty="0" smtClean="0"/>
              <a:t>											120.000</a:t>
            </a:r>
            <a:endParaRPr lang="pt-BR" i="1" dirty="0"/>
          </a:p>
          <a:p>
            <a:pPr marL="0" indent="0">
              <a:buNone/>
            </a:pPr>
            <a:r>
              <a:rPr lang="pt-BR" i="1" dirty="0" err="1" smtClean="0"/>
              <a:t>CréditoBancos</a:t>
            </a:r>
            <a:r>
              <a:rPr lang="pt-BR" i="1" dirty="0" smtClean="0"/>
              <a:t> 												120.000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2015: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Despesa Depreciação </a:t>
            </a:r>
            <a:r>
              <a:rPr lang="pt-BR" i="1" dirty="0" smtClean="0"/>
              <a:t>										10.000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				2.000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</a:t>
            </a:r>
            <a:r>
              <a:rPr lang="pt-BR" i="1" dirty="0" smtClean="0"/>
              <a:t>										12.000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2015</a:t>
            </a:r>
            <a:r>
              <a:rPr lang="pt-BR" dirty="0" smtClean="0"/>
              <a:t>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				(</a:t>
            </a:r>
            <a:r>
              <a:rPr lang="pt-BR" i="1" dirty="0"/>
              <a:t>17.000)</a:t>
            </a:r>
          </a:p>
          <a:p>
            <a:pPr marL="0" indent="0">
              <a:buNone/>
            </a:pPr>
            <a:r>
              <a:rPr lang="pt-BR" i="1" dirty="0"/>
              <a:t>(+) Adições </a:t>
            </a:r>
            <a:r>
              <a:rPr lang="pt-BR" i="1" dirty="0" smtClean="0"/>
              <a:t>													7.000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Exclusões </a:t>
            </a:r>
            <a:r>
              <a:rPr lang="pt-BR" i="1" dirty="0" smtClean="0"/>
              <a:t>												(</a:t>
            </a:r>
            <a:r>
              <a:rPr lang="pt-BR" i="1" dirty="0"/>
              <a:t>2.000)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			(</a:t>
            </a:r>
            <a:r>
              <a:rPr lang="pt-BR" i="1" dirty="0"/>
              <a:t>12.000)</a:t>
            </a:r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												(</a:t>
            </a:r>
            <a:r>
              <a:rPr lang="pt-BR" i="1" dirty="0"/>
              <a:t>12.000</a:t>
            </a:r>
            <a:r>
              <a:rPr lang="pt-BR" i="1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3782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u="sng" dirty="0"/>
              <a:t>Lançamentos contábeis em 2016:</a:t>
            </a:r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2016: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Despesa Depreciação </a:t>
            </a:r>
            <a:r>
              <a:rPr lang="pt-BR" i="1" dirty="0" smtClean="0"/>
              <a:t>									10.000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  2.000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</a:t>
            </a:r>
            <a:r>
              <a:rPr lang="pt-BR" i="1" dirty="0" smtClean="0"/>
              <a:t>									12.000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2016</a:t>
            </a:r>
            <a:r>
              <a:rPr lang="pt-BR" dirty="0" smtClean="0"/>
              <a:t>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(</a:t>
            </a:r>
            <a:r>
              <a:rPr lang="pt-BR" i="1" dirty="0"/>
              <a:t>10.000)</a:t>
            </a:r>
          </a:p>
          <a:p>
            <a:pPr marL="0" indent="0">
              <a:buNone/>
            </a:pPr>
            <a:r>
              <a:rPr lang="pt-BR" i="1" dirty="0"/>
              <a:t>(+) Adições</a:t>
            </a:r>
          </a:p>
          <a:p>
            <a:pPr marL="0" indent="0">
              <a:buNone/>
            </a:pPr>
            <a:r>
              <a:rPr lang="pt-BR" i="1" dirty="0"/>
              <a:t>(–) Exclusões </a:t>
            </a:r>
            <a:r>
              <a:rPr lang="pt-BR" i="1" dirty="0" smtClean="0"/>
              <a:t>											(</a:t>
            </a:r>
            <a:r>
              <a:rPr lang="pt-BR" i="1" dirty="0"/>
              <a:t>2.000)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(</a:t>
            </a:r>
            <a:r>
              <a:rPr lang="pt-BR" i="1" dirty="0"/>
              <a:t>12.000)</a:t>
            </a:r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										(</a:t>
            </a:r>
            <a:r>
              <a:rPr lang="pt-BR" i="1" dirty="0"/>
              <a:t>12.000)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6940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2017:</a:t>
            </a:r>
          </a:p>
          <a:p>
            <a:pPr marL="0" indent="0">
              <a:buNone/>
            </a:pPr>
            <a:r>
              <a:rPr lang="pt-BR" i="1" u="sng" dirty="0"/>
              <a:t>Alienação do equipamento em 02/01/2017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Bancos </a:t>
            </a:r>
            <a:r>
              <a:rPr lang="pt-BR" i="1" dirty="0" smtClean="0"/>
              <a:t>										90.000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Receita na venda do equipamento </a:t>
            </a:r>
            <a:r>
              <a:rPr lang="pt-BR" i="1" dirty="0" smtClean="0"/>
              <a:t>			90.000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Custo do equipamento vendido </a:t>
            </a:r>
            <a:r>
              <a:rPr lang="pt-BR" i="1" dirty="0" smtClean="0"/>
              <a:t>				70.000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Equipamentos – subconta cf. Lei 12.973 </a:t>
            </a:r>
            <a:r>
              <a:rPr lang="pt-BR" i="1" dirty="0" smtClean="0"/>
              <a:t>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Equip.Deprec.Acum</a:t>
            </a:r>
            <a:r>
              <a:rPr lang="pt-BR" i="1" dirty="0"/>
              <a:t>. </a:t>
            </a:r>
            <a:r>
              <a:rPr lang="pt-BR" i="1" dirty="0" smtClean="0"/>
              <a:t>							36.000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Equipamentos </a:t>
            </a:r>
            <a:r>
              <a:rPr lang="pt-BR" i="1" dirty="0" smtClean="0"/>
              <a:t>								120.000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   6.000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2017:</a:t>
            </a:r>
            <a:endParaRPr lang="pt-BR" u="sng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(+) Adições</a:t>
            </a:r>
          </a:p>
          <a:p>
            <a:pPr marL="0" indent="0">
              <a:buNone/>
            </a:pPr>
            <a:r>
              <a:rPr lang="pt-BR" i="1" dirty="0"/>
              <a:t>(–) Exclusões </a:t>
            </a:r>
            <a:r>
              <a:rPr lang="pt-BR" i="1" dirty="0" smtClean="0"/>
              <a:t>											(</a:t>
            </a:r>
            <a:r>
              <a:rPr lang="pt-BR" i="1" dirty="0"/>
              <a:t>14.000)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   6.000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											   6.000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060342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00794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323584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29883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8966579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</a:t>
            </a:r>
            <a:r>
              <a:rPr lang="pt-BR" sz="3600" u="sng" dirty="0" smtClean="0"/>
              <a:t>2016: </a:t>
            </a:r>
            <a:endParaRPr lang="pt-BR" sz="3600" dirty="0"/>
          </a:p>
          <a:p>
            <a:endParaRPr lang="pt-BR" sz="3600" dirty="0"/>
          </a:p>
          <a:p>
            <a:pPr marL="0" indent="0">
              <a:buNone/>
            </a:pPr>
            <a:r>
              <a:rPr lang="pt-BR" sz="3600" i="1" u="sng" dirty="0"/>
              <a:t>Aquisição do equipamento em </a:t>
            </a:r>
            <a:r>
              <a:rPr lang="pt-BR" sz="3600" i="1" u="sng" dirty="0" smtClean="0"/>
              <a:t>02/01/2016: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Equipamentos			60.000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Credito Bancos							60.000</a:t>
            </a:r>
            <a:endParaRPr lang="pt-BR" sz="3600" dirty="0"/>
          </a:p>
          <a:p>
            <a:pPr marL="0" indent="0">
              <a:buNone/>
            </a:pPr>
            <a:endParaRPr lang="pt-BR" sz="3600" i="1" u="sng" dirty="0" smtClean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</a:t>
            </a:r>
            <a:r>
              <a:rPr lang="pt-BR" sz="3600" i="1" u="sng" dirty="0" smtClean="0"/>
              <a:t>2016: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</a:t>
            </a:r>
            <a:r>
              <a:rPr lang="pt-BR" sz="3600" i="1" dirty="0" smtClean="0"/>
              <a:t>10.000</a:t>
            </a:r>
          </a:p>
          <a:p>
            <a:pPr marL="0" indent="0">
              <a:buNone/>
            </a:pPr>
            <a:endParaRPr lang="pt-BR" sz="3600" u="sng" dirty="0" smtClean="0"/>
          </a:p>
          <a:p>
            <a:pPr marL="0" indent="0">
              <a:buNone/>
            </a:pPr>
            <a:r>
              <a:rPr lang="pt-BR" sz="3600" u="sng" dirty="0" smtClean="0"/>
              <a:t>Demonstração </a:t>
            </a:r>
            <a:r>
              <a:rPr lang="pt-BR" sz="3600" u="sng" dirty="0"/>
              <a:t>do Lucro Real de </a:t>
            </a:r>
            <a:r>
              <a:rPr lang="pt-BR" sz="3600" u="sng" dirty="0" smtClean="0"/>
              <a:t>2016, </a:t>
            </a:r>
            <a:r>
              <a:rPr lang="pt-BR" sz="3600" u="sng" dirty="0"/>
              <a:t>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(+) </a:t>
            </a:r>
            <a:r>
              <a:rPr lang="pt-BR" sz="3600" i="1" dirty="0"/>
              <a:t>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</a:t>
            </a:r>
            <a:r>
              <a:rPr lang="pt-BR" sz="3600" i="1" dirty="0" smtClean="0"/>
              <a:t>Exclusões									(5.000)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       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</a:t>
            </a:r>
            <a:r>
              <a:rPr lang="pt-BR" sz="3600" i="1" dirty="0" smtClean="0"/>
              <a:t>(</a:t>
            </a:r>
            <a:r>
              <a:rPr lang="pt-BR" sz="3600" i="1" dirty="0"/>
              <a:t>15.000)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Controle parte B = 5.000</a:t>
            </a:r>
          </a:p>
          <a:p>
            <a:pPr marL="0" indent="0">
              <a:buNone/>
            </a:pPr>
            <a:r>
              <a:rPr lang="pt-BR" sz="3600" dirty="0" smtClean="0"/>
              <a:t>Razão </a:t>
            </a:r>
            <a:r>
              <a:rPr lang="pt-BR" sz="3600" dirty="0" err="1" smtClean="0"/>
              <a:t>contabil</a:t>
            </a:r>
            <a:r>
              <a:rPr lang="pt-BR" sz="3600" dirty="0" smtClean="0"/>
              <a:t> = 10.000</a:t>
            </a:r>
          </a:p>
          <a:p>
            <a:pPr marL="0" indent="0">
              <a:buNone/>
            </a:pPr>
            <a:r>
              <a:rPr lang="pt-BR" sz="3600" dirty="0" smtClean="0"/>
              <a:t>Total depreciado</a:t>
            </a:r>
            <a:r>
              <a:rPr lang="pt-BR" sz="3600" dirty="0"/>
              <a:t> </a:t>
            </a:r>
            <a:r>
              <a:rPr lang="pt-BR" sz="3600" dirty="0" smtClean="0"/>
              <a:t>= 15.000</a:t>
            </a:r>
          </a:p>
        </p:txBody>
      </p:sp>
    </p:spTree>
    <p:extLst>
      <p:ext uri="{BB962C8B-B14F-4D97-AF65-F5344CB8AC3E}">
        <p14:creationId xmlns:p14="http://schemas.microsoft.com/office/powerpoint/2010/main" val="9780565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</a:t>
            </a:r>
            <a:r>
              <a:rPr lang="pt-BR" sz="3600" u="sng" dirty="0" smtClean="0"/>
              <a:t>2017: </a:t>
            </a:r>
            <a:endParaRPr lang="pt-BR" sz="3600" dirty="0"/>
          </a:p>
          <a:p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</a:t>
            </a:r>
            <a:r>
              <a:rPr lang="pt-BR" sz="3600" i="1" u="sng" dirty="0" smtClean="0"/>
              <a:t>2017:</a:t>
            </a:r>
            <a:endParaRPr lang="pt-BR" sz="3600" i="1" u="sng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</a:t>
            </a:r>
            <a:r>
              <a:rPr lang="pt-BR" sz="3600" i="1" dirty="0" smtClean="0"/>
              <a:t>10.000</a:t>
            </a:r>
          </a:p>
          <a:p>
            <a:pPr marL="0" indent="0">
              <a:buNone/>
            </a:pPr>
            <a:endParaRPr lang="pt-BR" sz="3600" i="1" dirty="0"/>
          </a:p>
          <a:p>
            <a:pPr marL="0" indent="0">
              <a:buNone/>
            </a:pPr>
            <a:r>
              <a:rPr lang="pt-BR" sz="3600" u="sng" dirty="0"/>
              <a:t>Demonstração do Lucro Real de </a:t>
            </a:r>
            <a:r>
              <a:rPr lang="pt-BR" sz="3600" u="sng" dirty="0" smtClean="0"/>
              <a:t>2017, </a:t>
            </a:r>
            <a:r>
              <a:rPr lang="pt-BR" sz="3600" u="sng" dirty="0"/>
              <a:t>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(+) </a:t>
            </a:r>
            <a:r>
              <a:rPr lang="pt-BR" sz="3600" i="1" dirty="0"/>
              <a:t>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</a:t>
            </a:r>
            <a:r>
              <a:rPr lang="pt-BR" sz="3600" i="1" dirty="0" smtClean="0"/>
              <a:t>Exclusões										(5.000)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    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	</a:t>
            </a:r>
            <a:r>
              <a:rPr lang="pt-BR" sz="3600" i="1" dirty="0" smtClean="0"/>
              <a:t>(15.000</a:t>
            </a:r>
            <a:r>
              <a:rPr lang="pt-BR" sz="3600" i="1" dirty="0"/>
              <a:t>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Controle parte B = 5.000 + 5000 = 10.000</a:t>
            </a:r>
          </a:p>
          <a:p>
            <a:pPr marL="0" indent="0">
              <a:buNone/>
            </a:pPr>
            <a:r>
              <a:rPr lang="pt-BR" sz="3600" dirty="0"/>
              <a:t>Razão </a:t>
            </a:r>
            <a:r>
              <a:rPr lang="pt-BR" sz="3600" dirty="0" err="1"/>
              <a:t>contabil</a:t>
            </a:r>
            <a:r>
              <a:rPr lang="pt-BR" sz="3600" dirty="0"/>
              <a:t> = </a:t>
            </a:r>
            <a:r>
              <a:rPr lang="pt-BR" sz="3600" dirty="0" smtClean="0"/>
              <a:t>20.000</a:t>
            </a:r>
            <a:endParaRPr lang="pt-BR" sz="3600" dirty="0"/>
          </a:p>
          <a:p>
            <a:pPr marL="0" indent="0">
              <a:buNone/>
            </a:pPr>
            <a:r>
              <a:rPr lang="pt-BR" sz="3600" dirty="0"/>
              <a:t>Total depreciado = </a:t>
            </a:r>
            <a:r>
              <a:rPr lang="pt-BR" sz="3600" dirty="0" smtClean="0"/>
              <a:t>30.000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3202209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</a:t>
            </a:r>
            <a:r>
              <a:rPr lang="pt-BR" sz="3600" u="sng" dirty="0" smtClean="0"/>
              <a:t>2018: </a:t>
            </a:r>
            <a:endParaRPr lang="pt-BR" sz="3600" dirty="0"/>
          </a:p>
          <a:p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</a:t>
            </a:r>
            <a:r>
              <a:rPr lang="pt-BR" sz="3600" i="1" u="sng" dirty="0" smtClean="0"/>
              <a:t>2018:</a:t>
            </a:r>
            <a:endParaRPr lang="pt-BR" sz="3600" i="1" u="sng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</a:t>
            </a:r>
            <a:r>
              <a:rPr lang="pt-BR" sz="3600" i="1" dirty="0" smtClean="0"/>
              <a:t>10.000</a:t>
            </a:r>
          </a:p>
          <a:p>
            <a:pPr marL="0" indent="0">
              <a:buNone/>
            </a:pPr>
            <a:endParaRPr lang="pt-BR" sz="3600" i="1" dirty="0"/>
          </a:p>
          <a:p>
            <a:pPr marL="0" indent="0">
              <a:buNone/>
            </a:pPr>
            <a:r>
              <a:rPr lang="pt-BR" sz="3600" u="sng" dirty="0"/>
              <a:t>Demonstração do Lucro Real de </a:t>
            </a:r>
            <a:r>
              <a:rPr lang="pt-BR" sz="3600" u="sng" dirty="0" smtClean="0"/>
              <a:t>2018, </a:t>
            </a:r>
            <a:r>
              <a:rPr lang="pt-BR" sz="3600" u="sng" dirty="0"/>
              <a:t>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(+) Adições									   5.000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</a:t>
            </a:r>
            <a:r>
              <a:rPr lang="pt-BR" sz="3600" i="1" dirty="0" smtClean="0"/>
              <a:t>Exclusões									</a:t>
            </a:r>
            <a:endParaRPr lang="pt-BR" sz="3600" dirty="0" smtClean="0"/>
          </a:p>
          <a:p>
            <a:pPr marL="0" indent="0">
              <a:buNone/>
            </a:pPr>
            <a:r>
              <a:rPr lang="pt-BR" sz="3600" i="1" dirty="0" smtClean="0"/>
              <a:t>(=) Lucro real antes da comp. </a:t>
            </a:r>
            <a:r>
              <a:rPr lang="pt-BR" sz="3600" i="1" dirty="0" err="1" smtClean="0"/>
              <a:t>prej</a:t>
            </a:r>
            <a:r>
              <a:rPr lang="pt-BR" sz="3600" i="1" dirty="0" smtClean="0"/>
              <a:t>.		    (5.000) </a:t>
            </a:r>
            <a:endParaRPr lang="pt-BR" sz="3600" dirty="0" smtClean="0"/>
          </a:p>
          <a:p>
            <a:pPr marL="0" indent="0">
              <a:buNone/>
            </a:pPr>
            <a:r>
              <a:rPr lang="pt-BR" sz="3600" i="1" dirty="0" smtClean="0"/>
              <a:t>(–) </a:t>
            </a:r>
            <a:r>
              <a:rPr lang="pt-BR" sz="3600" i="1" dirty="0"/>
              <a:t>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</a:t>
            </a:r>
            <a:r>
              <a:rPr lang="pt-BR" sz="3600" i="1"/>
              <a:t>	</a:t>
            </a:r>
            <a:r>
              <a:rPr lang="pt-BR" sz="3600" i="1" smtClean="0"/>
              <a:t>(5.000</a:t>
            </a:r>
            <a:r>
              <a:rPr lang="pt-BR" sz="3600" i="1" dirty="0"/>
              <a:t>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Controle parte B = 10.000 - 5000 = 10.000</a:t>
            </a:r>
          </a:p>
          <a:p>
            <a:pPr marL="0" indent="0">
              <a:buNone/>
            </a:pPr>
            <a:r>
              <a:rPr lang="pt-BR" sz="3600" dirty="0"/>
              <a:t>Razão </a:t>
            </a:r>
            <a:r>
              <a:rPr lang="pt-BR" sz="3600" dirty="0" err="1"/>
              <a:t>contabil</a:t>
            </a:r>
            <a:r>
              <a:rPr lang="pt-BR" sz="3600" dirty="0"/>
              <a:t> = </a:t>
            </a:r>
            <a:r>
              <a:rPr lang="pt-BR" sz="3600" dirty="0" smtClean="0"/>
              <a:t>30.000</a:t>
            </a:r>
            <a:endParaRPr lang="pt-BR" sz="3600" dirty="0"/>
          </a:p>
          <a:p>
            <a:pPr marL="0" indent="0">
              <a:buNone/>
            </a:pPr>
            <a:r>
              <a:rPr lang="pt-BR" sz="3600" dirty="0"/>
              <a:t>Total depreciado = </a:t>
            </a:r>
            <a:r>
              <a:rPr lang="pt-BR" sz="3600" dirty="0" smtClean="0"/>
              <a:t>45.000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59960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</a:t>
            </a:r>
            <a:r>
              <a:rPr lang="pt-BR" sz="3600" u="sng" dirty="0" smtClean="0"/>
              <a:t>2019: </a:t>
            </a:r>
            <a:endParaRPr lang="pt-BR" sz="3600" dirty="0"/>
          </a:p>
          <a:p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</a:t>
            </a:r>
            <a:r>
              <a:rPr lang="pt-BR" sz="3600" i="1" u="sng" dirty="0" smtClean="0"/>
              <a:t>2019:</a:t>
            </a:r>
            <a:endParaRPr lang="pt-BR" sz="3600" i="1" u="sng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</a:t>
            </a:r>
            <a:r>
              <a:rPr lang="pt-BR" sz="3600" i="1" dirty="0" smtClean="0"/>
              <a:t>10.000</a:t>
            </a:r>
          </a:p>
          <a:p>
            <a:pPr marL="0" indent="0">
              <a:buNone/>
            </a:pPr>
            <a:endParaRPr lang="pt-BR" sz="3600" i="1" dirty="0"/>
          </a:p>
          <a:p>
            <a:pPr marL="0" indent="0">
              <a:buNone/>
            </a:pPr>
            <a:r>
              <a:rPr lang="pt-BR" sz="3600" u="sng" dirty="0"/>
              <a:t>Demonstração do Lucro Real de </a:t>
            </a:r>
            <a:r>
              <a:rPr lang="pt-BR" sz="3600" u="sng" dirty="0" smtClean="0"/>
              <a:t>2019, </a:t>
            </a:r>
            <a:r>
              <a:rPr lang="pt-BR" sz="3600" u="sng" dirty="0"/>
              <a:t>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(+) </a:t>
            </a:r>
            <a:r>
              <a:rPr lang="pt-BR" sz="3600" i="1" dirty="0"/>
              <a:t>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</a:t>
            </a:r>
            <a:r>
              <a:rPr lang="pt-BR" sz="3600" i="1" dirty="0" smtClean="0"/>
              <a:t>Exclusões									(5.000)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    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	</a:t>
            </a:r>
            <a:r>
              <a:rPr lang="pt-BR" sz="3600" i="1" dirty="0" smtClean="0"/>
              <a:t>(15.000</a:t>
            </a:r>
            <a:r>
              <a:rPr lang="pt-BR" sz="3600" i="1" dirty="0"/>
              <a:t>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Controle parte B = 15.000 + 5000 = 20.000</a:t>
            </a:r>
          </a:p>
          <a:p>
            <a:pPr marL="0" indent="0">
              <a:buNone/>
            </a:pPr>
            <a:r>
              <a:rPr lang="pt-BR" sz="3600" dirty="0"/>
              <a:t>Razão </a:t>
            </a:r>
            <a:r>
              <a:rPr lang="pt-BR" sz="3600" dirty="0" err="1"/>
              <a:t>contabil</a:t>
            </a:r>
            <a:r>
              <a:rPr lang="pt-BR" sz="3600" dirty="0"/>
              <a:t> = </a:t>
            </a:r>
            <a:r>
              <a:rPr lang="pt-BR" sz="3600" dirty="0" smtClean="0"/>
              <a:t>40.000</a:t>
            </a:r>
            <a:endParaRPr lang="pt-BR" sz="3600" dirty="0"/>
          </a:p>
          <a:p>
            <a:pPr marL="0" indent="0">
              <a:buNone/>
            </a:pPr>
            <a:r>
              <a:rPr lang="pt-BR" sz="3600" dirty="0"/>
              <a:t>Total depreciado = </a:t>
            </a:r>
            <a:r>
              <a:rPr lang="pt-BR" sz="3600" dirty="0" smtClean="0"/>
              <a:t>60.000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35355122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</a:t>
            </a:r>
            <a:r>
              <a:rPr lang="pt-BR" sz="3600" u="sng" dirty="0" smtClean="0"/>
              <a:t>2020: </a:t>
            </a:r>
            <a:endParaRPr lang="pt-BR" sz="3600" dirty="0"/>
          </a:p>
          <a:p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</a:t>
            </a:r>
            <a:r>
              <a:rPr lang="pt-BR" sz="3600" i="1" u="sng" dirty="0" smtClean="0"/>
              <a:t>2020:</a:t>
            </a:r>
            <a:endParaRPr lang="pt-BR" sz="3600" i="1" u="sng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</a:t>
            </a:r>
            <a:r>
              <a:rPr lang="pt-BR" sz="3600" i="1" dirty="0" smtClean="0"/>
              <a:t>10.000</a:t>
            </a:r>
          </a:p>
          <a:p>
            <a:pPr marL="0" indent="0">
              <a:buNone/>
            </a:pPr>
            <a:endParaRPr lang="pt-BR" sz="3600" i="1" dirty="0"/>
          </a:p>
          <a:p>
            <a:pPr marL="0" indent="0">
              <a:buNone/>
            </a:pPr>
            <a:r>
              <a:rPr lang="pt-BR" sz="3600" u="sng" dirty="0"/>
              <a:t>Demonstração do Lucro Real de </a:t>
            </a:r>
            <a:r>
              <a:rPr lang="pt-BR" sz="3600" u="sng" dirty="0" smtClean="0"/>
              <a:t>2019, </a:t>
            </a:r>
            <a:r>
              <a:rPr lang="pt-BR" sz="3600" u="sng" dirty="0"/>
              <a:t>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(+) Adições									   5.000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</a:t>
            </a:r>
            <a:r>
              <a:rPr lang="pt-BR" sz="3600" i="1" dirty="0" smtClean="0"/>
              <a:t>Exclusões									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    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	</a:t>
            </a:r>
            <a:r>
              <a:rPr lang="pt-BR" sz="3600" i="1" dirty="0" smtClean="0"/>
              <a:t>(15.000</a:t>
            </a:r>
            <a:r>
              <a:rPr lang="pt-BR" sz="3600" i="1" dirty="0"/>
              <a:t>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Controle parte B = 20.000 - 5000 = 15.000</a:t>
            </a:r>
          </a:p>
          <a:p>
            <a:pPr marL="0" indent="0">
              <a:buNone/>
            </a:pPr>
            <a:r>
              <a:rPr lang="pt-BR" sz="3600" dirty="0"/>
              <a:t>Razão </a:t>
            </a:r>
            <a:r>
              <a:rPr lang="pt-BR" sz="3600" dirty="0" err="1"/>
              <a:t>contabil</a:t>
            </a:r>
            <a:r>
              <a:rPr lang="pt-BR" sz="3600" dirty="0"/>
              <a:t> = 5</a:t>
            </a:r>
            <a:r>
              <a:rPr lang="pt-BR" sz="3600" dirty="0" smtClean="0"/>
              <a:t>0.000</a:t>
            </a:r>
            <a:endParaRPr lang="pt-BR" sz="3600" dirty="0"/>
          </a:p>
          <a:p>
            <a:pPr marL="0" indent="0">
              <a:buNone/>
            </a:pPr>
            <a:r>
              <a:rPr lang="pt-BR" sz="3600" dirty="0"/>
              <a:t>Total depreciado = </a:t>
            </a:r>
            <a:r>
              <a:rPr lang="pt-BR" sz="3600" dirty="0" smtClean="0"/>
              <a:t>60.000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663051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</a:t>
            </a:r>
            <a:r>
              <a:rPr lang="pt-BR" sz="3600" u="sng" dirty="0" smtClean="0"/>
              <a:t>2021: </a:t>
            </a:r>
            <a:endParaRPr lang="pt-BR" sz="3600" dirty="0"/>
          </a:p>
          <a:p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</a:t>
            </a:r>
            <a:r>
              <a:rPr lang="pt-BR" sz="3600" i="1" u="sng" dirty="0" smtClean="0"/>
              <a:t>2021:</a:t>
            </a:r>
            <a:endParaRPr lang="pt-BR" sz="3600" i="1" u="sng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</a:t>
            </a:r>
            <a:r>
              <a:rPr lang="pt-BR" sz="3600" i="1" dirty="0" smtClean="0"/>
              <a:t>10.000</a:t>
            </a:r>
          </a:p>
          <a:p>
            <a:pPr marL="0" indent="0">
              <a:buNone/>
            </a:pPr>
            <a:endParaRPr lang="pt-BR" sz="3600" i="1" dirty="0"/>
          </a:p>
          <a:p>
            <a:pPr marL="0" indent="0">
              <a:buNone/>
            </a:pPr>
            <a:r>
              <a:rPr lang="pt-BR" sz="3600" u="sng" dirty="0"/>
              <a:t>Demonstração do Lucro Real de </a:t>
            </a:r>
            <a:r>
              <a:rPr lang="pt-BR" sz="3600" u="sng" dirty="0" smtClean="0"/>
              <a:t>2019, </a:t>
            </a:r>
            <a:r>
              <a:rPr lang="pt-BR" sz="3600" u="sng" dirty="0"/>
              <a:t>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(+) </a:t>
            </a:r>
            <a:r>
              <a:rPr lang="pt-BR" sz="3600" i="1" dirty="0"/>
              <a:t>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</a:t>
            </a:r>
            <a:r>
              <a:rPr lang="pt-BR" sz="3600" i="1" dirty="0" smtClean="0"/>
              <a:t>Exclusões									(5.000)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    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	</a:t>
            </a:r>
            <a:r>
              <a:rPr lang="pt-BR" sz="3600" i="1" dirty="0" smtClean="0"/>
              <a:t>(15.000</a:t>
            </a:r>
            <a:r>
              <a:rPr lang="pt-BR" sz="3600" i="1" dirty="0"/>
              <a:t>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Controle parte B = 25.000 + 5000 = 30.000</a:t>
            </a:r>
          </a:p>
          <a:p>
            <a:pPr marL="0" indent="0">
              <a:buNone/>
            </a:pPr>
            <a:r>
              <a:rPr lang="pt-BR" sz="3600" dirty="0"/>
              <a:t>Razão </a:t>
            </a:r>
            <a:r>
              <a:rPr lang="pt-BR" sz="3600" dirty="0" err="1"/>
              <a:t>contabil</a:t>
            </a:r>
            <a:r>
              <a:rPr lang="pt-BR" sz="3600" dirty="0"/>
              <a:t> = </a:t>
            </a:r>
            <a:r>
              <a:rPr lang="pt-BR" sz="3600" dirty="0" smtClean="0"/>
              <a:t>60.000</a:t>
            </a:r>
            <a:endParaRPr lang="pt-BR" sz="3600" dirty="0"/>
          </a:p>
          <a:p>
            <a:pPr marL="0" indent="0">
              <a:buNone/>
            </a:pPr>
            <a:r>
              <a:rPr lang="pt-BR" sz="3600" dirty="0"/>
              <a:t>Total depreciado = </a:t>
            </a:r>
            <a:r>
              <a:rPr lang="pt-BR" sz="3600" dirty="0" smtClean="0"/>
              <a:t>60.000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972585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1281</Words>
  <Application>Microsoft Office PowerPoint</Application>
  <PresentationFormat>Apresentação na tela (4:3)</PresentationFormat>
  <Paragraphs>654</Paragraphs>
  <Slides>40</Slides>
  <Notes>38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8" baseType="lpstr">
      <vt:lpstr>ＭＳ Ｐゴシック</vt:lpstr>
      <vt:lpstr>Arial</vt:lpstr>
      <vt:lpstr>Calibri</vt:lpstr>
      <vt:lpstr>Myriad Pro</vt:lpstr>
      <vt:lpstr>Myriad Pro Cond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</dc:creator>
  <cp:lastModifiedBy>Luis Claudio</cp:lastModifiedBy>
  <cp:revision>175</cp:revision>
  <dcterms:created xsi:type="dcterms:W3CDTF">2014-03-25T20:38:24Z</dcterms:created>
  <dcterms:modified xsi:type="dcterms:W3CDTF">2016-06-22T03:26:27Z</dcterms:modified>
</cp:coreProperties>
</file>