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4" r:id="rId2"/>
    <p:sldId id="288" r:id="rId3"/>
    <p:sldId id="310" r:id="rId4"/>
    <p:sldId id="309" r:id="rId5"/>
    <p:sldId id="312" r:id="rId6"/>
    <p:sldId id="256" r:id="rId7"/>
    <p:sldId id="280" r:id="rId8"/>
    <p:sldId id="313" r:id="rId9"/>
    <p:sldId id="308" r:id="rId10"/>
    <p:sldId id="264" r:id="rId11"/>
    <p:sldId id="301" r:id="rId12"/>
    <p:sldId id="305" r:id="rId13"/>
    <p:sldId id="297" r:id="rId14"/>
    <p:sldId id="286" r:id="rId15"/>
  </p:sldIdLst>
  <p:sldSz cx="9144000" cy="6858000" type="screen4x3"/>
  <p:notesSz cx="9996488" cy="68643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ão Henrique" initials="JH" lastIdx="4" clrIdx="0">
    <p:extLst>
      <p:ext uri="{19B8F6BF-5375-455C-9EA6-DF929625EA0E}">
        <p15:presenceInfo xmlns:p15="http://schemas.microsoft.com/office/powerpoint/2012/main" userId="João Henriq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>
      <p:cViewPr>
        <p:scale>
          <a:sx n="80" d="100"/>
          <a:sy n="80" d="100"/>
        </p:scale>
        <p:origin x="2508" y="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B6236-ED05-4EE7-A7A4-312A2B034B41}" type="doc">
      <dgm:prSet loTypeId="urn:microsoft.com/office/officeart/2005/8/layout/process3" loCatId="process" qsTypeId="urn:microsoft.com/office/officeart/2005/8/quickstyle/3d5" qsCatId="3D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0F895A8A-0ED0-4BDA-AF52-A4E63EB1A1D0}">
      <dgm:prSet phldrT="[Texto]" custT="1"/>
      <dgm:spPr/>
      <dgm:t>
        <a:bodyPr/>
        <a:lstStyle/>
        <a:p>
          <a:r>
            <a:rPr lang="pt-BR" sz="2000" b="1" dirty="0" smtClean="0"/>
            <a:t>Empresas</a:t>
          </a:r>
          <a:endParaRPr lang="pt-BR" sz="2000" b="1" dirty="0"/>
        </a:p>
      </dgm:t>
    </dgm:pt>
    <dgm:pt modelId="{A7F00AA4-7F4A-4A79-8765-EBCF0BDD3669}" type="parTrans" cxnId="{E361DBD4-E188-4610-B833-C82BBC64F780}">
      <dgm:prSet/>
      <dgm:spPr/>
      <dgm:t>
        <a:bodyPr/>
        <a:lstStyle/>
        <a:p>
          <a:endParaRPr lang="pt-BR"/>
        </a:p>
      </dgm:t>
    </dgm:pt>
    <dgm:pt modelId="{7408DFE1-543A-4F2B-B01F-C193D69398A2}" type="sibTrans" cxnId="{E361DBD4-E188-4610-B833-C82BBC64F780}">
      <dgm:prSet/>
      <dgm:spPr/>
      <dgm:t>
        <a:bodyPr/>
        <a:lstStyle/>
        <a:p>
          <a:endParaRPr lang="pt-BR"/>
        </a:p>
      </dgm:t>
    </dgm:pt>
    <dgm:pt modelId="{D51ACEEB-ED08-4C8E-8837-0CE71AE923D5}">
      <dgm:prSet phldrT="[Texto]"/>
      <dgm:spPr/>
      <dgm:t>
        <a:bodyPr/>
        <a:lstStyle/>
        <a:p>
          <a:r>
            <a:rPr lang="pt-BR" dirty="0" smtClean="0"/>
            <a:t>Destinam parte do imposto</a:t>
          </a:r>
          <a:endParaRPr lang="pt-BR" dirty="0"/>
        </a:p>
      </dgm:t>
    </dgm:pt>
    <dgm:pt modelId="{F8D5B0BA-AF75-4883-882F-31858A6833BB}" type="parTrans" cxnId="{DE9D0BB5-23A9-49F8-BCDD-929C1397F06A}">
      <dgm:prSet/>
      <dgm:spPr/>
      <dgm:t>
        <a:bodyPr/>
        <a:lstStyle/>
        <a:p>
          <a:endParaRPr lang="pt-BR"/>
        </a:p>
      </dgm:t>
    </dgm:pt>
    <dgm:pt modelId="{039B3256-04C9-4F0D-9B40-8303FD62AF7C}" type="sibTrans" cxnId="{DE9D0BB5-23A9-49F8-BCDD-929C1397F06A}">
      <dgm:prSet/>
      <dgm:spPr/>
      <dgm:t>
        <a:bodyPr/>
        <a:lstStyle/>
        <a:p>
          <a:endParaRPr lang="pt-BR"/>
        </a:p>
      </dgm:t>
    </dgm:pt>
    <dgm:pt modelId="{E1871D10-FA8B-48FC-9B83-66D1100E9738}">
      <dgm:prSet phldrT="[Texto]" custT="1"/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Proponente</a:t>
          </a:r>
          <a:endParaRPr lang="pt-BR" sz="2000" b="1" dirty="0">
            <a:solidFill>
              <a:schemeClr val="tx1"/>
            </a:solidFill>
          </a:endParaRPr>
        </a:p>
      </dgm:t>
    </dgm:pt>
    <dgm:pt modelId="{D5849079-4AD0-479C-AFEE-40FB1A1C93E4}" type="parTrans" cxnId="{24EF5329-DB43-4F63-A8E5-1FF0CB8202E6}">
      <dgm:prSet/>
      <dgm:spPr/>
      <dgm:t>
        <a:bodyPr/>
        <a:lstStyle/>
        <a:p>
          <a:endParaRPr lang="pt-BR"/>
        </a:p>
      </dgm:t>
    </dgm:pt>
    <dgm:pt modelId="{D0EFFFBE-6E64-47B1-98CB-235031F164AB}" type="sibTrans" cxnId="{24EF5329-DB43-4F63-A8E5-1FF0CB8202E6}">
      <dgm:prSet/>
      <dgm:spPr/>
      <dgm:t>
        <a:bodyPr/>
        <a:lstStyle/>
        <a:p>
          <a:endParaRPr lang="pt-BR"/>
        </a:p>
      </dgm:t>
    </dgm:pt>
    <dgm:pt modelId="{4BF3F41F-87A3-4017-9A00-2D49E3D4701D}">
      <dgm:prSet phldrT="[Texto]"/>
      <dgm:spPr/>
      <dgm:t>
        <a:bodyPr/>
        <a:lstStyle/>
        <a:p>
          <a:r>
            <a:rPr lang="pt-BR" dirty="0" smtClean="0"/>
            <a:t>Aprovação </a:t>
          </a:r>
          <a:endParaRPr lang="pt-BR" dirty="0"/>
        </a:p>
      </dgm:t>
    </dgm:pt>
    <dgm:pt modelId="{C30EBAC7-D68A-4FA1-9928-79020E9DAF65}" type="parTrans" cxnId="{B81BBAA2-A318-438D-9BD8-C9EA08C75289}">
      <dgm:prSet/>
      <dgm:spPr/>
      <dgm:t>
        <a:bodyPr/>
        <a:lstStyle/>
        <a:p>
          <a:endParaRPr lang="pt-BR"/>
        </a:p>
      </dgm:t>
    </dgm:pt>
    <dgm:pt modelId="{F65E913E-C161-4DE2-B4A4-8EC00A760CC2}" type="sibTrans" cxnId="{B81BBAA2-A318-438D-9BD8-C9EA08C75289}">
      <dgm:prSet/>
      <dgm:spPr/>
      <dgm:t>
        <a:bodyPr/>
        <a:lstStyle/>
        <a:p>
          <a:endParaRPr lang="pt-BR"/>
        </a:p>
      </dgm:t>
    </dgm:pt>
    <dgm:pt modelId="{721ABCFF-7009-4EAD-B567-134FC76F631E}">
      <dgm:prSet phldrT="[Texto]"/>
      <dgm:spPr/>
      <dgm:t>
        <a:bodyPr/>
        <a:lstStyle/>
        <a:p>
          <a:r>
            <a:rPr lang="pt-BR" dirty="0" smtClean="0"/>
            <a:t>GOVERNO</a:t>
          </a:r>
          <a:endParaRPr lang="pt-BR" dirty="0"/>
        </a:p>
      </dgm:t>
    </dgm:pt>
    <dgm:pt modelId="{316E2C5D-30DD-4823-95D2-78AEC0352348}" type="parTrans" cxnId="{49552407-B4FC-4775-8EC8-FFBF7F302DDE}">
      <dgm:prSet/>
      <dgm:spPr/>
      <dgm:t>
        <a:bodyPr/>
        <a:lstStyle/>
        <a:p>
          <a:endParaRPr lang="pt-BR"/>
        </a:p>
      </dgm:t>
    </dgm:pt>
    <dgm:pt modelId="{ABB97B30-D8DC-4D31-8A15-2BAF1BB0DD1E}" type="sibTrans" cxnId="{49552407-B4FC-4775-8EC8-FFBF7F302DDE}">
      <dgm:prSet/>
      <dgm:spPr/>
      <dgm:t>
        <a:bodyPr/>
        <a:lstStyle/>
        <a:p>
          <a:endParaRPr lang="pt-BR"/>
        </a:p>
      </dgm:t>
    </dgm:pt>
    <dgm:pt modelId="{4414822A-F790-4BD6-A82D-74B1A31BDABB}">
      <dgm:prSet phldrT="[Texto]"/>
      <dgm:spPr/>
      <dgm:t>
        <a:bodyPr/>
        <a:lstStyle/>
        <a:p>
          <a:r>
            <a:rPr lang="pt-BR" dirty="0" smtClean="0"/>
            <a:t>Renuncia parte do Imposto</a:t>
          </a:r>
          <a:endParaRPr lang="pt-BR" dirty="0"/>
        </a:p>
      </dgm:t>
    </dgm:pt>
    <dgm:pt modelId="{E645C771-B8F0-488D-8B86-96C3AD04C1E7}" type="parTrans" cxnId="{90B3181C-C422-4974-A89F-A28D6DA81A9E}">
      <dgm:prSet/>
      <dgm:spPr/>
      <dgm:t>
        <a:bodyPr/>
        <a:lstStyle/>
        <a:p>
          <a:endParaRPr lang="pt-BR"/>
        </a:p>
      </dgm:t>
    </dgm:pt>
    <dgm:pt modelId="{6221452E-74A9-4ECB-A644-247A7B47A142}" type="sibTrans" cxnId="{90B3181C-C422-4974-A89F-A28D6DA81A9E}">
      <dgm:prSet/>
      <dgm:spPr/>
      <dgm:t>
        <a:bodyPr/>
        <a:lstStyle/>
        <a:p>
          <a:endParaRPr lang="pt-BR"/>
        </a:p>
      </dgm:t>
    </dgm:pt>
    <dgm:pt modelId="{C7C8022D-6425-43CB-BDF6-A76CB00FE559}">
      <dgm:prSet phldrT="[Texto]"/>
      <dgm:spPr/>
      <dgm:t>
        <a:bodyPr/>
        <a:lstStyle/>
        <a:p>
          <a:r>
            <a:rPr lang="pt-BR" dirty="0" smtClean="0"/>
            <a:t>Execução do projeto</a:t>
          </a:r>
          <a:endParaRPr lang="pt-BR" dirty="0"/>
        </a:p>
      </dgm:t>
    </dgm:pt>
    <dgm:pt modelId="{B29E51C0-448F-45B5-83EC-E0C07AA14B6D}" type="parTrans" cxnId="{B6306DD2-F895-4EFA-ABAD-F0EAB806A435}">
      <dgm:prSet/>
      <dgm:spPr/>
      <dgm:t>
        <a:bodyPr/>
        <a:lstStyle/>
        <a:p>
          <a:endParaRPr lang="pt-BR"/>
        </a:p>
      </dgm:t>
    </dgm:pt>
    <dgm:pt modelId="{4C22D720-5350-44F7-8BB4-05FCF418D040}" type="sibTrans" cxnId="{B6306DD2-F895-4EFA-ABAD-F0EAB806A435}">
      <dgm:prSet/>
      <dgm:spPr/>
      <dgm:t>
        <a:bodyPr/>
        <a:lstStyle/>
        <a:p>
          <a:endParaRPr lang="pt-BR"/>
        </a:p>
      </dgm:t>
    </dgm:pt>
    <dgm:pt modelId="{0052FF25-1224-45AE-BE6D-AE20F55468E7}" type="pres">
      <dgm:prSet presAssocID="{26DB6236-ED05-4EE7-A7A4-312A2B034B4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AE24E9B-9EEA-4B2B-B78A-5D20931409E3}" type="pres">
      <dgm:prSet presAssocID="{0F895A8A-0ED0-4BDA-AF52-A4E63EB1A1D0}" presName="composite" presStyleCnt="0"/>
      <dgm:spPr/>
    </dgm:pt>
    <dgm:pt modelId="{310C1621-2787-4FA0-A474-25F0E03EF60B}" type="pres">
      <dgm:prSet presAssocID="{0F895A8A-0ED0-4BDA-AF52-A4E63EB1A1D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7B1527-5D95-40F9-853E-AE622521D742}" type="pres">
      <dgm:prSet presAssocID="{0F895A8A-0ED0-4BDA-AF52-A4E63EB1A1D0}" presName="parSh" presStyleLbl="node1" presStyleIdx="0" presStyleCnt="3"/>
      <dgm:spPr/>
      <dgm:t>
        <a:bodyPr/>
        <a:lstStyle/>
        <a:p>
          <a:endParaRPr lang="pt-BR"/>
        </a:p>
      </dgm:t>
    </dgm:pt>
    <dgm:pt modelId="{CDCA3113-831C-4855-87EE-6A7F0BC99A39}" type="pres">
      <dgm:prSet presAssocID="{0F895A8A-0ED0-4BDA-AF52-A4E63EB1A1D0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20FD10-4971-4B85-9C10-B8EC04781559}" type="pres">
      <dgm:prSet presAssocID="{7408DFE1-543A-4F2B-B01F-C193D69398A2}" presName="sibTrans" presStyleLbl="sibTrans2D1" presStyleIdx="0" presStyleCnt="2"/>
      <dgm:spPr/>
      <dgm:t>
        <a:bodyPr/>
        <a:lstStyle/>
        <a:p>
          <a:endParaRPr lang="pt-BR"/>
        </a:p>
      </dgm:t>
    </dgm:pt>
    <dgm:pt modelId="{E36A5B11-5372-44E9-900C-7A520B6C05D4}" type="pres">
      <dgm:prSet presAssocID="{7408DFE1-543A-4F2B-B01F-C193D69398A2}" presName="connTx" presStyleLbl="sibTrans2D1" presStyleIdx="0" presStyleCnt="2"/>
      <dgm:spPr/>
      <dgm:t>
        <a:bodyPr/>
        <a:lstStyle/>
        <a:p>
          <a:endParaRPr lang="pt-BR"/>
        </a:p>
      </dgm:t>
    </dgm:pt>
    <dgm:pt modelId="{60934342-BF92-44F3-97D6-D7BEC1FB56B2}" type="pres">
      <dgm:prSet presAssocID="{E1871D10-FA8B-48FC-9B83-66D1100E9738}" presName="composite" presStyleCnt="0"/>
      <dgm:spPr/>
    </dgm:pt>
    <dgm:pt modelId="{6F02E3D3-DBE6-425B-9947-9158B6BA8A60}" type="pres">
      <dgm:prSet presAssocID="{E1871D10-FA8B-48FC-9B83-66D1100E9738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F74C87-A695-4F01-A4EB-54C9CE7B320E}" type="pres">
      <dgm:prSet presAssocID="{E1871D10-FA8B-48FC-9B83-66D1100E9738}" presName="parSh" presStyleLbl="node1" presStyleIdx="1" presStyleCnt="3"/>
      <dgm:spPr/>
      <dgm:t>
        <a:bodyPr/>
        <a:lstStyle/>
        <a:p>
          <a:endParaRPr lang="pt-BR"/>
        </a:p>
      </dgm:t>
    </dgm:pt>
    <dgm:pt modelId="{EDD529A8-39EA-4AA8-BAC1-206850B8F931}" type="pres">
      <dgm:prSet presAssocID="{E1871D10-FA8B-48FC-9B83-66D1100E9738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1236F0-6DF9-40A2-87A6-0D235278D8EE}" type="pres">
      <dgm:prSet presAssocID="{D0EFFFBE-6E64-47B1-98CB-235031F164AB}" presName="sibTrans" presStyleLbl="sibTrans2D1" presStyleIdx="1" presStyleCnt="2"/>
      <dgm:spPr/>
      <dgm:t>
        <a:bodyPr/>
        <a:lstStyle/>
        <a:p>
          <a:endParaRPr lang="pt-BR"/>
        </a:p>
      </dgm:t>
    </dgm:pt>
    <dgm:pt modelId="{622585EA-CAAA-44DE-873D-001059C5DFE1}" type="pres">
      <dgm:prSet presAssocID="{D0EFFFBE-6E64-47B1-98CB-235031F164AB}" presName="connTx" presStyleLbl="sibTrans2D1" presStyleIdx="1" presStyleCnt="2"/>
      <dgm:spPr/>
      <dgm:t>
        <a:bodyPr/>
        <a:lstStyle/>
        <a:p>
          <a:endParaRPr lang="pt-BR"/>
        </a:p>
      </dgm:t>
    </dgm:pt>
    <dgm:pt modelId="{E839770B-3857-45AB-AB2A-192C2A161ED9}" type="pres">
      <dgm:prSet presAssocID="{721ABCFF-7009-4EAD-B567-134FC76F631E}" presName="composite" presStyleCnt="0"/>
      <dgm:spPr/>
    </dgm:pt>
    <dgm:pt modelId="{FA5FB5FF-9FA2-4031-A33B-82AF66D89AFB}" type="pres">
      <dgm:prSet presAssocID="{721ABCFF-7009-4EAD-B567-134FC76F631E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6C3CF9-9AE2-4373-ADEA-4D756327DC6E}" type="pres">
      <dgm:prSet presAssocID="{721ABCFF-7009-4EAD-B567-134FC76F631E}" presName="parSh" presStyleLbl="node1" presStyleIdx="2" presStyleCnt="3"/>
      <dgm:spPr/>
      <dgm:t>
        <a:bodyPr/>
        <a:lstStyle/>
        <a:p>
          <a:endParaRPr lang="pt-BR"/>
        </a:p>
      </dgm:t>
    </dgm:pt>
    <dgm:pt modelId="{3B8CCCD8-A49D-4B39-97A1-5584CCAF0748}" type="pres">
      <dgm:prSet presAssocID="{721ABCFF-7009-4EAD-B567-134FC76F631E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9D0BB5-23A9-49F8-BCDD-929C1397F06A}" srcId="{0F895A8A-0ED0-4BDA-AF52-A4E63EB1A1D0}" destId="{D51ACEEB-ED08-4C8E-8837-0CE71AE923D5}" srcOrd="0" destOrd="0" parTransId="{F8D5B0BA-AF75-4883-882F-31858A6833BB}" sibTransId="{039B3256-04C9-4F0D-9B40-8303FD62AF7C}"/>
    <dgm:cxn modelId="{2554CBC4-0058-4A22-A801-D91A6C18D4DD}" type="presOf" srcId="{E1871D10-FA8B-48FC-9B83-66D1100E9738}" destId="{6F02E3D3-DBE6-425B-9947-9158B6BA8A60}" srcOrd="0" destOrd="0" presId="urn:microsoft.com/office/officeart/2005/8/layout/process3"/>
    <dgm:cxn modelId="{DCE7D5E9-9463-41E6-8BF8-0BF36D465D40}" type="presOf" srcId="{C7C8022D-6425-43CB-BDF6-A76CB00FE559}" destId="{EDD529A8-39EA-4AA8-BAC1-206850B8F931}" srcOrd="0" destOrd="1" presId="urn:microsoft.com/office/officeart/2005/8/layout/process3"/>
    <dgm:cxn modelId="{9CC45A30-B493-4D32-ACFA-999FA9A34385}" type="presOf" srcId="{D51ACEEB-ED08-4C8E-8837-0CE71AE923D5}" destId="{CDCA3113-831C-4855-87EE-6A7F0BC99A39}" srcOrd="0" destOrd="0" presId="urn:microsoft.com/office/officeart/2005/8/layout/process3"/>
    <dgm:cxn modelId="{18C69404-D7C4-4D84-9E37-6156261C9094}" type="presOf" srcId="{7408DFE1-543A-4F2B-B01F-C193D69398A2}" destId="{E36A5B11-5372-44E9-900C-7A520B6C05D4}" srcOrd="1" destOrd="0" presId="urn:microsoft.com/office/officeart/2005/8/layout/process3"/>
    <dgm:cxn modelId="{E010C4C4-9684-44DF-A153-A9196B94F259}" type="presOf" srcId="{7408DFE1-543A-4F2B-B01F-C193D69398A2}" destId="{7120FD10-4971-4B85-9C10-B8EC04781559}" srcOrd="0" destOrd="0" presId="urn:microsoft.com/office/officeart/2005/8/layout/process3"/>
    <dgm:cxn modelId="{A9D6C226-F000-4BBD-BDFB-F9870F76AE8A}" type="presOf" srcId="{721ABCFF-7009-4EAD-B567-134FC76F631E}" destId="{816C3CF9-9AE2-4373-ADEA-4D756327DC6E}" srcOrd="1" destOrd="0" presId="urn:microsoft.com/office/officeart/2005/8/layout/process3"/>
    <dgm:cxn modelId="{90B3181C-C422-4974-A89F-A28D6DA81A9E}" srcId="{721ABCFF-7009-4EAD-B567-134FC76F631E}" destId="{4414822A-F790-4BD6-A82D-74B1A31BDABB}" srcOrd="0" destOrd="0" parTransId="{E645C771-B8F0-488D-8B86-96C3AD04C1E7}" sibTransId="{6221452E-74A9-4ECB-A644-247A7B47A142}"/>
    <dgm:cxn modelId="{E91CC8BF-F72E-42C9-A0BF-63525EC27EF4}" type="presOf" srcId="{0F895A8A-0ED0-4BDA-AF52-A4E63EB1A1D0}" destId="{310C1621-2787-4FA0-A474-25F0E03EF60B}" srcOrd="0" destOrd="0" presId="urn:microsoft.com/office/officeart/2005/8/layout/process3"/>
    <dgm:cxn modelId="{B81BBAA2-A318-438D-9BD8-C9EA08C75289}" srcId="{E1871D10-FA8B-48FC-9B83-66D1100E9738}" destId="{4BF3F41F-87A3-4017-9A00-2D49E3D4701D}" srcOrd="0" destOrd="0" parTransId="{C30EBAC7-D68A-4FA1-9928-79020E9DAF65}" sibTransId="{F65E913E-C161-4DE2-B4A4-8EC00A760CC2}"/>
    <dgm:cxn modelId="{B6306DD2-F895-4EFA-ABAD-F0EAB806A435}" srcId="{E1871D10-FA8B-48FC-9B83-66D1100E9738}" destId="{C7C8022D-6425-43CB-BDF6-A76CB00FE559}" srcOrd="1" destOrd="0" parTransId="{B29E51C0-448F-45B5-83EC-E0C07AA14B6D}" sibTransId="{4C22D720-5350-44F7-8BB4-05FCF418D040}"/>
    <dgm:cxn modelId="{8DAEFADC-773A-4530-933E-CDAB6CC97B28}" type="presOf" srcId="{D0EFFFBE-6E64-47B1-98CB-235031F164AB}" destId="{331236F0-6DF9-40A2-87A6-0D235278D8EE}" srcOrd="0" destOrd="0" presId="urn:microsoft.com/office/officeart/2005/8/layout/process3"/>
    <dgm:cxn modelId="{D1CD4770-EE8A-4735-A0C0-213AA2F67E51}" type="presOf" srcId="{4BF3F41F-87A3-4017-9A00-2D49E3D4701D}" destId="{EDD529A8-39EA-4AA8-BAC1-206850B8F931}" srcOrd="0" destOrd="0" presId="urn:microsoft.com/office/officeart/2005/8/layout/process3"/>
    <dgm:cxn modelId="{BF924DD9-7BB9-458C-A7E9-A63F42B51A9C}" type="presOf" srcId="{D0EFFFBE-6E64-47B1-98CB-235031F164AB}" destId="{622585EA-CAAA-44DE-873D-001059C5DFE1}" srcOrd="1" destOrd="0" presId="urn:microsoft.com/office/officeart/2005/8/layout/process3"/>
    <dgm:cxn modelId="{E361DBD4-E188-4610-B833-C82BBC64F780}" srcId="{26DB6236-ED05-4EE7-A7A4-312A2B034B41}" destId="{0F895A8A-0ED0-4BDA-AF52-A4E63EB1A1D0}" srcOrd="0" destOrd="0" parTransId="{A7F00AA4-7F4A-4A79-8765-EBCF0BDD3669}" sibTransId="{7408DFE1-543A-4F2B-B01F-C193D69398A2}"/>
    <dgm:cxn modelId="{03E2AAD9-1DA5-402F-A890-8621A1C2E601}" type="presOf" srcId="{E1871D10-FA8B-48FC-9B83-66D1100E9738}" destId="{6AF74C87-A695-4F01-A4EB-54C9CE7B320E}" srcOrd="1" destOrd="0" presId="urn:microsoft.com/office/officeart/2005/8/layout/process3"/>
    <dgm:cxn modelId="{24EF5329-DB43-4F63-A8E5-1FF0CB8202E6}" srcId="{26DB6236-ED05-4EE7-A7A4-312A2B034B41}" destId="{E1871D10-FA8B-48FC-9B83-66D1100E9738}" srcOrd="1" destOrd="0" parTransId="{D5849079-4AD0-479C-AFEE-40FB1A1C93E4}" sibTransId="{D0EFFFBE-6E64-47B1-98CB-235031F164AB}"/>
    <dgm:cxn modelId="{98057FBD-459A-49DD-9819-AA7D70B065B5}" type="presOf" srcId="{0F895A8A-0ED0-4BDA-AF52-A4E63EB1A1D0}" destId="{1E7B1527-5D95-40F9-853E-AE622521D742}" srcOrd="1" destOrd="0" presId="urn:microsoft.com/office/officeart/2005/8/layout/process3"/>
    <dgm:cxn modelId="{6975558E-9808-4C97-9A4C-83B28600F7AD}" type="presOf" srcId="{4414822A-F790-4BD6-A82D-74B1A31BDABB}" destId="{3B8CCCD8-A49D-4B39-97A1-5584CCAF0748}" srcOrd="0" destOrd="0" presId="urn:microsoft.com/office/officeart/2005/8/layout/process3"/>
    <dgm:cxn modelId="{49552407-B4FC-4775-8EC8-FFBF7F302DDE}" srcId="{26DB6236-ED05-4EE7-A7A4-312A2B034B41}" destId="{721ABCFF-7009-4EAD-B567-134FC76F631E}" srcOrd="2" destOrd="0" parTransId="{316E2C5D-30DD-4823-95D2-78AEC0352348}" sibTransId="{ABB97B30-D8DC-4D31-8A15-2BAF1BB0DD1E}"/>
    <dgm:cxn modelId="{9CC1DF8D-DAD2-41E4-8B34-3783B5831F36}" type="presOf" srcId="{26DB6236-ED05-4EE7-A7A4-312A2B034B41}" destId="{0052FF25-1224-45AE-BE6D-AE20F55468E7}" srcOrd="0" destOrd="0" presId="urn:microsoft.com/office/officeart/2005/8/layout/process3"/>
    <dgm:cxn modelId="{5370684B-F8F1-40D6-8E88-84FE8DE85AEB}" type="presOf" srcId="{721ABCFF-7009-4EAD-B567-134FC76F631E}" destId="{FA5FB5FF-9FA2-4031-A33B-82AF66D89AFB}" srcOrd="0" destOrd="0" presId="urn:microsoft.com/office/officeart/2005/8/layout/process3"/>
    <dgm:cxn modelId="{6CBDDBFD-29E6-4444-8B44-EB0FAF5A8812}" type="presParOf" srcId="{0052FF25-1224-45AE-BE6D-AE20F55468E7}" destId="{CAE24E9B-9EEA-4B2B-B78A-5D20931409E3}" srcOrd="0" destOrd="0" presId="urn:microsoft.com/office/officeart/2005/8/layout/process3"/>
    <dgm:cxn modelId="{5C2BBBA4-5461-4F1F-822C-FE48FEF92D7D}" type="presParOf" srcId="{CAE24E9B-9EEA-4B2B-B78A-5D20931409E3}" destId="{310C1621-2787-4FA0-A474-25F0E03EF60B}" srcOrd="0" destOrd="0" presId="urn:microsoft.com/office/officeart/2005/8/layout/process3"/>
    <dgm:cxn modelId="{8CD006FA-B757-41CC-8110-CC7760D0587C}" type="presParOf" srcId="{CAE24E9B-9EEA-4B2B-B78A-5D20931409E3}" destId="{1E7B1527-5D95-40F9-853E-AE622521D742}" srcOrd="1" destOrd="0" presId="urn:microsoft.com/office/officeart/2005/8/layout/process3"/>
    <dgm:cxn modelId="{437A9BDC-53A4-45AD-B7A3-B1B84625EB22}" type="presParOf" srcId="{CAE24E9B-9EEA-4B2B-B78A-5D20931409E3}" destId="{CDCA3113-831C-4855-87EE-6A7F0BC99A39}" srcOrd="2" destOrd="0" presId="urn:microsoft.com/office/officeart/2005/8/layout/process3"/>
    <dgm:cxn modelId="{6F57389A-BB81-4F11-9572-69C843EC2B95}" type="presParOf" srcId="{0052FF25-1224-45AE-BE6D-AE20F55468E7}" destId="{7120FD10-4971-4B85-9C10-B8EC04781559}" srcOrd="1" destOrd="0" presId="urn:microsoft.com/office/officeart/2005/8/layout/process3"/>
    <dgm:cxn modelId="{C69A3C83-5784-43CB-B58B-3C848AC4C270}" type="presParOf" srcId="{7120FD10-4971-4B85-9C10-B8EC04781559}" destId="{E36A5B11-5372-44E9-900C-7A520B6C05D4}" srcOrd="0" destOrd="0" presId="urn:microsoft.com/office/officeart/2005/8/layout/process3"/>
    <dgm:cxn modelId="{99897ECA-FF89-435F-9E13-BA09ED44B508}" type="presParOf" srcId="{0052FF25-1224-45AE-BE6D-AE20F55468E7}" destId="{60934342-BF92-44F3-97D6-D7BEC1FB56B2}" srcOrd="2" destOrd="0" presId="urn:microsoft.com/office/officeart/2005/8/layout/process3"/>
    <dgm:cxn modelId="{24BB3144-A0E6-417C-8290-572B430A8EF0}" type="presParOf" srcId="{60934342-BF92-44F3-97D6-D7BEC1FB56B2}" destId="{6F02E3D3-DBE6-425B-9947-9158B6BA8A60}" srcOrd="0" destOrd="0" presId="urn:microsoft.com/office/officeart/2005/8/layout/process3"/>
    <dgm:cxn modelId="{00D57F9D-9DD6-4098-85A7-9286EC633ABF}" type="presParOf" srcId="{60934342-BF92-44F3-97D6-D7BEC1FB56B2}" destId="{6AF74C87-A695-4F01-A4EB-54C9CE7B320E}" srcOrd="1" destOrd="0" presId="urn:microsoft.com/office/officeart/2005/8/layout/process3"/>
    <dgm:cxn modelId="{06B2EAB9-1265-4068-9722-63900F467C5D}" type="presParOf" srcId="{60934342-BF92-44F3-97D6-D7BEC1FB56B2}" destId="{EDD529A8-39EA-4AA8-BAC1-206850B8F931}" srcOrd="2" destOrd="0" presId="urn:microsoft.com/office/officeart/2005/8/layout/process3"/>
    <dgm:cxn modelId="{E2578EEE-7858-4C83-ADDC-6AEF7DCE2F11}" type="presParOf" srcId="{0052FF25-1224-45AE-BE6D-AE20F55468E7}" destId="{331236F0-6DF9-40A2-87A6-0D235278D8EE}" srcOrd="3" destOrd="0" presId="urn:microsoft.com/office/officeart/2005/8/layout/process3"/>
    <dgm:cxn modelId="{167F4F0D-7651-4CA6-BB13-B2CEA71BF067}" type="presParOf" srcId="{331236F0-6DF9-40A2-87A6-0D235278D8EE}" destId="{622585EA-CAAA-44DE-873D-001059C5DFE1}" srcOrd="0" destOrd="0" presId="urn:microsoft.com/office/officeart/2005/8/layout/process3"/>
    <dgm:cxn modelId="{DFC10C69-2FF3-4D9F-A042-72F9CA86158B}" type="presParOf" srcId="{0052FF25-1224-45AE-BE6D-AE20F55468E7}" destId="{E839770B-3857-45AB-AB2A-192C2A161ED9}" srcOrd="4" destOrd="0" presId="urn:microsoft.com/office/officeart/2005/8/layout/process3"/>
    <dgm:cxn modelId="{8FF622D7-AFD3-4553-9DA0-DDE2C6B5E723}" type="presParOf" srcId="{E839770B-3857-45AB-AB2A-192C2A161ED9}" destId="{FA5FB5FF-9FA2-4031-A33B-82AF66D89AFB}" srcOrd="0" destOrd="0" presId="urn:microsoft.com/office/officeart/2005/8/layout/process3"/>
    <dgm:cxn modelId="{3CB9F954-15D5-4627-B62F-7E5EC3AB945F}" type="presParOf" srcId="{E839770B-3857-45AB-AB2A-192C2A161ED9}" destId="{816C3CF9-9AE2-4373-ADEA-4D756327DC6E}" srcOrd="1" destOrd="0" presId="urn:microsoft.com/office/officeart/2005/8/layout/process3"/>
    <dgm:cxn modelId="{B3FFFB23-B209-4D43-B9B1-551461EF07C4}" type="presParOf" srcId="{E839770B-3857-45AB-AB2A-192C2A161ED9}" destId="{3B8CCCD8-A49D-4B39-97A1-5584CCAF074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B1527-5D95-40F9-853E-AE622521D742}">
      <dsp:nvSpPr>
        <dsp:cNvPr id="0" name=""/>
        <dsp:cNvSpPr/>
      </dsp:nvSpPr>
      <dsp:spPr>
        <a:xfrm>
          <a:off x="3801" y="1652643"/>
          <a:ext cx="1728603" cy="864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Empresas</a:t>
          </a:r>
          <a:endParaRPr lang="pt-BR" sz="2000" b="1" kern="1200" dirty="0"/>
        </a:p>
      </dsp:txBody>
      <dsp:txXfrm>
        <a:off x="3801" y="1652643"/>
        <a:ext cx="1728603" cy="576000"/>
      </dsp:txXfrm>
    </dsp:sp>
    <dsp:sp modelId="{CDCA3113-831C-4855-87EE-6A7F0BC99A39}">
      <dsp:nvSpPr>
        <dsp:cNvPr id="0" name=""/>
        <dsp:cNvSpPr/>
      </dsp:nvSpPr>
      <dsp:spPr>
        <a:xfrm>
          <a:off x="357853" y="2228643"/>
          <a:ext cx="1728603" cy="1262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Destinam parte do imposto</a:t>
          </a:r>
          <a:endParaRPr lang="pt-BR" sz="2000" kern="1200" dirty="0"/>
        </a:p>
      </dsp:txBody>
      <dsp:txXfrm>
        <a:off x="394823" y="2265613"/>
        <a:ext cx="1654663" cy="1188310"/>
      </dsp:txXfrm>
    </dsp:sp>
    <dsp:sp modelId="{7120FD10-4971-4B85-9C10-B8EC04781559}">
      <dsp:nvSpPr>
        <dsp:cNvPr id="0" name=""/>
        <dsp:cNvSpPr/>
      </dsp:nvSpPr>
      <dsp:spPr>
        <a:xfrm>
          <a:off x="1994455" y="1725456"/>
          <a:ext cx="555546" cy="4303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1994455" y="1811530"/>
        <a:ext cx="426434" cy="258224"/>
      </dsp:txXfrm>
    </dsp:sp>
    <dsp:sp modelId="{6AF74C87-A695-4F01-A4EB-54C9CE7B320E}">
      <dsp:nvSpPr>
        <dsp:cNvPr id="0" name=""/>
        <dsp:cNvSpPr/>
      </dsp:nvSpPr>
      <dsp:spPr>
        <a:xfrm>
          <a:off x="2780605" y="1652643"/>
          <a:ext cx="1728603" cy="864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Proponente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2780605" y="1652643"/>
        <a:ext cx="1728603" cy="576000"/>
      </dsp:txXfrm>
    </dsp:sp>
    <dsp:sp modelId="{EDD529A8-39EA-4AA8-BAC1-206850B8F931}">
      <dsp:nvSpPr>
        <dsp:cNvPr id="0" name=""/>
        <dsp:cNvSpPr/>
      </dsp:nvSpPr>
      <dsp:spPr>
        <a:xfrm>
          <a:off x="3134656" y="2228643"/>
          <a:ext cx="1728603" cy="1262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Aprovação 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Execução do projeto</a:t>
          </a:r>
          <a:endParaRPr lang="pt-BR" sz="2000" kern="1200" dirty="0"/>
        </a:p>
      </dsp:txBody>
      <dsp:txXfrm>
        <a:off x="3171626" y="2265613"/>
        <a:ext cx="1654663" cy="1188310"/>
      </dsp:txXfrm>
    </dsp:sp>
    <dsp:sp modelId="{331236F0-6DF9-40A2-87A6-0D235278D8EE}">
      <dsp:nvSpPr>
        <dsp:cNvPr id="0" name=""/>
        <dsp:cNvSpPr/>
      </dsp:nvSpPr>
      <dsp:spPr>
        <a:xfrm>
          <a:off x="4771259" y="1725456"/>
          <a:ext cx="555546" cy="4303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4771259" y="1811530"/>
        <a:ext cx="426434" cy="258224"/>
      </dsp:txXfrm>
    </dsp:sp>
    <dsp:sp modelId="{816C3CF9-9AE2-4373-ADEA-4D756327DC6E}">
      <dsp:nvSpPr>
        <dsp:cNvPr id="0" name=""/>
        <dsp:cNvSpPr/>
      </dsp:nvSpPr>
      <dsp:spPr>
        <a:xfrm>
          <a:off x="5557409" y="1652643"/>
          <a:ext cx="1728603" cy="8640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GOVERNO</a:t>
          </a:r>
          <a:endParaRPr lang="pt-BR" sz="2000" kern="1200" dirty="0"/>
        </a:p>
      </dsp:txBody>
      <dsp:txXfrm>
        <a:off x="5557409" y="1652643"/>
        <a:ext cx="1728603" cy="576000"/>
      </dsp:txXfrm>
    </dsp:sp>
    <dsp:sp modelId="{3B8CCCD8-A49D-4B39-97A1-5584CCAF0748}">
      <dsp:nvSpPr>
        <dsp:cNvPr id="0" name=""/>
        <dsp:cNvSpPr/>
      </dsp:nvSpPr>
      <dsp:spPr>
        <a:xfrm>
          <a:off x="5911460" y="2228643"/>
          <a:ext cx="1728603" cy="1262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Renuncia parte do Imposto</a:t>
          </a:r>
          <a:endParaRPr lang="pt-BR" sz="2000" kern="1200" dirty="0"/>
        </a:p>
      </dsp:txBody>
      <dsp:txXfrm>
        <a:off x="5948430" y="2265613"/>
        <a:ext cx="1654663" cy="1188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31812" cy="344409"/>
          </a:xfrm>
          <a:prstGeom prst="rect">
            <a:avLst/>
          </a:prstGeom>
        </p:spPr>
        <p:txBody>
          <a:bodyPr vert="horz" lIns="96336" tIns="48168" rIns="96336" bIns="4816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62364" y="0"/>
            <a:ext cx="4331812" cy="344409"/>
          </a:xfrm>
          <a:prstGeom prst="rect">
            <a:avLst/>
          </a:prstGeom>
        </p:spPr>
        <p:txBody>
          <a:bodyPr vert="horz" lIns="96336" tIns="48168" rIns="96336" bIns="48168" rtlCol="0"/>
          <a:lstStyle>
            <a:lvl1pPr algn="r">
              <a:defRPr sz="1300"/>
            </a:lvl1pPr>
          </a:lstStyle>
          <a:p>
            <a:fld id="{ECE6C47C-9A8A-46E0-B18A-BA3CD9601BAF}" type="datetimeFigureOut">
              <a:rPr lang="pt-BR" smtClean="0"/>
              <a:t>08/12/2016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6519942"/>
            <a:ext cx="4331812" cy="344409"/>
          </a:xfrm>
          <a:prstGeom prst="rect">
            <a:avLst/>
          </a:prstGeom>
        </p:spPr>
        <p:txBody>
          <a:bodyPr vert="horz" lIns="96336" tIns="48168" rIns="96336" bIns="4816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62364" y="6519942"/>
            <a:ext cx="4331812" cy="344409"/>
          </a:xfrm>
          <a:prstGeom prst="rect">
            <a:avLst/>
          </a:prstGeom>
        </p:spPr>
        <p:txBody>
          <a:bodyPr vert="horz" lIns="96336" tIns="48168" rIns="96336" bIns="48168" rtlCol="0" anchor="b"/>
          <a:lstStyle>
            <a:lvl1pPr algn="r">
              <a:defRPr sz="1300"/>
            </a:lvl1pPr>
          </a:lstStyle>
          <a:p>
            <a:fld id="{FC4CCA44-0D4A-4304-BA48-09BD2AE46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229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31495" cy="344879"/>
          </a:xfrm>
          <a:prstGeom prst="rect">
            <a:avLst/>
          </a:prstGeom>
        </p:spPr>
        <p:txBody>
          <a:bodyPr vert="horz" lIns="91175" tIns="45587" rIns="91175" bIns="45587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61827" y="0"/>
            <a:ext cx="4333078" cy="344879"/>
          </a:xfrm>
          <a:prstGeom prst="rect">
            <a:avLst/>
          </a:prstGeom>
        </p:spPr>
        <p:txBody>
          <a:bodyPr vert="horz" lIns="91175" tIns="45587" rIns="91175" bIns="45587" rtlCol="0"/>
          <a:lstStyle>
            <a:lvl1pPr algn="r">
              <a:defRPr sz="1200"/>
            </a:lvl1pPr>
          </a:lstStyle>
          <a:p>
            <a:fld id="{5B6FA3CC-2598-49F3-B545-97483549854C}" type="datetimeFigureOut">
              <a:rPr lang="pt-BR" smtClean="0"/>
              <a:t>08/12/2016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452813" y="857250"/>
            <a:ext cx="3090862" cy="2317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75" tIns="45587" rIns="91175" bIns="4558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9333" y="3303241"/>
            <a:ext cx="7997824" cy="2703659"/>
          </a:xfrm>
          <a:prstGeom prst="rect">
            <a:avLst/>
          </a:prstGeom>
        </p:spPr>
        <p:txBody>
          <a:bodyPr vert="horz" lIns="91175" tIns="45587" rIns="91175" bIns="45587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6519472"/>
            <a:ext cx="4331495" cy="344879"/>
          </a:xfrm>
          <a:prstGeom prst="rect">
            <a:avLst/>
          </a:prstGeom>
        </p:spPr>
        <p:txBody>
          <a:bodyPr vert="horz" lIns="91175" tIns="45587" rIns="91175" bIns="45587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61827" y="6519472"/>
            <a:ext cx="4333078" cy="344879"/>
          </a:xfrm>
          <a:prstGeom prst="rect">
            <a:avLst/>
          </a:prstGeom>
        </p:spPr>
        <p:txBody>
          <a:bodyPr vert="horz" lIns="91175" tIns="45587" rIns="91175" bIns="45587" rtlCol="0" anchor="b"/>
          <a:lstStyle>
            <a:lvl1pPr algn="r">
              <a:defRPr sz="1200"/>
            </a:lvl1pPr>
          </a:lstStyle>
          <a:p>
            <a:fld id="{6E6ADA46-FAED-4B28-88DE-BB90EDA8A2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73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DA46-FAED-4B28-88DE-BB90EDA8A23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206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DA46-FAED-4B28-88DE-BB90EDA8A23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25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DA46-FAED-4B28-88DE-BB90EDA8A23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496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ADA46-FAED-4B28-88DE-BB90EDA8A23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430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AA8-6BC6-4C7A-A6B8-1F87F7372095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84FC-AD74-4664-8904-8F47984099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62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AA8-6BC6-4C7A-A6B8-1F87F7372095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84FC-AD74-4664-8904-8F47984099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81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AA8-6BC6-4C7A-A6B8-1F87F7372095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84FC-AD74-4664-8904-8F47984099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28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AA8-6BC6-4C7A-A6B8-1F87F7372095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84FC-AD74-4664-8904-8F47984099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52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AA8-6BC6-4C7A-A6B8-1F87F7372095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84FC-AD74-4664-8904-8F47984099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31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AA8-6BC6-4C7A-A6B8-1F87F7372095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84FC-AD74-4664-8904-8F47984099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11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AA8-6BC6-4C7A-A6B8-1F87F7372095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84FC-AD74-4664-8904-8F47984099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32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AA8-6BC6-4C7A-A6B8-1F87F7372095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84FC-AD74-4664-8904-8F47984099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28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AA8-6BC6-4C7A-A6B8-1F87F7372095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84FC-AD74-4664-8904-8F47984099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90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AA8-6BC6-4C7A-A6B8-1F87F7372095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84FC-AD74-4664-8904-8F47984099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83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EAA8-6BC6-4C7A-A6B8-1F87F7372095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A84FC-AD74-4664-8904-8F47984099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61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0EAA8-6BC6-4C7A-A6B8-1F87F7372095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A84FC-AD74-4664-8904-8F47984099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62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certeprojetos.com/" TargetMode="External"/><Relationship Id="rId4" Type="http://schemas.openxmlformats.org/officeDocument/2006/relationships/hyperlink" Target="mailto:joaohenrique@acerteprojetos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779912" y="620688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b="1" dirty="0" smtClean="0">
              <a:latin typeface="Andalus" pitchFamily="18" charset="-78"/>
              <a:cs typeface="Andalus" pitchFamily="18" charset="-78"/>
            </a:endParaRPr>
          </a:p>
          <a:p>
            <a:endParaRPr lang="pt-BR" b="1" dirty="0"/>
          </a:p>
        </p:txBody>
      </p:sp>
      <p:pic>
        <p:nvPicPr>
          <p:cNvPr id="5122" name="Picture 2" descr="http://acerteprojetos.com/site/wp-content/uploads/2013/11/nummundomelh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4673302" cy="233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png;base64,iVBORw0KGgoAAAANSUhEUgAAAeYAAABoCAMAAAATgKPhAAAArlBMVEX///8Anm5wcXJtbm9qa2z5+floaWoAm2mDhIUAmmfn5+eSk5RxcnPu7u7q6upiY2TW1tZ5envGxse1trbd3d0All+Cx6/19fW139FnvJ16xausrK2MjI34/fzb29ve8esup3yfoKCSkpPOzs7H59zBwcKoqKnZ7+h/gIGl18U/rYbr9/OU0Lubm5zQ6uFPtJFgu5u94dQ0p32o2chWso+a1MALpXhquJlbXF5JroebjxT1AAASf0lEQVR4nO1daVviSBAGEggJRI5wyI0oigREnZFZ//8f2wRId3X1VeDs4OyT98vuaHeut6u6ri4LhRw5DIiPmFz7OXL8F4hnT7e9we5zPT/i/fPzdbh5e5rlfP9PMIkfer/We9/3Pc8rZkj+30t+tP8cbJ7iaz9iji9i8tLbFROCizqkZO9/bmbXftAcl+NhuO8aKOZc+9355uXaT5vjErz0EjG2U5zB7xY/cu39l2HytvMIYoyYLr4+XPvBc9AxuV2fT3IKz9vlRP8lmNy+UzZkDdF+TvRfgYfPy0k+Ev2a293fHfHgayQfiPZ6edTkW+P5HONaD3+fa+7vi/jnbyH5QPQwF+hvirc9SV/TjHB//XTt98mhwobI33BNWw3722u/UQ4ZrzSF7a0nMU3qi/7m2u+UA2GyJrI8jwuFF9LQYrE7uPZr5RBAFVBvf9hx34immr+79ovlAJjNqc7yyVH6QeY5N7i/Dcgs+8yq2hB59nKevwtimuks2lQDqjy/Xu/FckDsqIwJFhV5bQyv9V45IKhy6Yn2FNVqK3afr/RiOQCeu0SW12iXndHmJTzn9UNXxwtVludSevGFap7v8+qhKyMmu1IKkbylLpHcDLsyhlSm3lSzP6jG248//V45IB6o5rLGjOoRec7V9jUxIXpFeqdo99UL5Pjv8UwTRkOIY0Lc2728nORqiEkMmQOWRPfZW/+518ohYkNj6N24sT7R1op/vjiXMc4YSp5pvIx1mO2C/TCF8ZahDsrhYTCdNpcpmtNpYLwyA42gvaXah2bGnS3ON3dVCVFfM1YeKmK8jaaauQz9aCzNu+soBk5X7LLmK94vVq0EK/VqKN/cR7VxtaWBI49fbqureiWBmyD5j9OqLqLA9l60nRntqnHv169NfMF1/PNqw+5LriOhslJ99kIhKMljEdxG6zEw3TCsVhSz3LY8stnIft0yvsJjMq5UKjl1Fc3BaOxW0lcsadBAjxcl46XhyRNWVo/qj5KBZGZ3xYqu26Jf9P29GCshuVXnGduB+v2dllJPBXXdx4JzXTcy3HHsKmdVmtLIZoU9jekVlo3TMAXN9+OEYvPjCjQHW1c7PlnBY/khGV4owWy/J8x58Dz/5cP3imLkk1ZHdo7vvFV/9JI7Uo0m0Zxypteyy4p6iiNPodFcrma8SDQHq4qF45JI811F8zmyB6mMtZqKEgATc4+FWdFLA1q9hGeRM4r7rAuxqBBol67yy1JpLrk13R1bujtWJJVIozlkzGCaRw07yZDmTstM8uFRKkv1Y0zmdma8n8KUxHk6SvfA9+aCkxW/23k+J7IdsRfLtkH276liOKBZsS0LpCn22sMVtDeU9QeN5ptMZyOa+zU7aem169mENlbXitdK30yp5yipKW8tyOxk7Z022HjnITl/IrjPZ0Q8mcJzxrUU21X2A/dRMRzQvK0hjFtQQzottWHK1pWzOl5hzJ6ginXul2juL2gsNzI7oi3wmZhc9ep4UUtNdLRdu3eqx+hZefH2wg48efX9nycZjuce3rWtLBd9ZfpDhYCv0dNP7rm0qcZzmuVf9tsr8Dk04szWFTO52F7tYq39JZoxy46rMPCd+ipjuekIg6ujzk0/vV65HAbLhQOvVlFZmPbt1MP2NAiUzLyi/yH8+s1q0dFt7Yh9yO3pJ2GLvYxCaxtpTj4J0JPsigLCjBNnlUn7lukPrA2/QvNIZNl1qqNmR0aQTQnrgGZXsqiDO6i83XvpKWZ7GytdUfg+uoKtnNjpvuhrbWw8e5+GryKAq2j24DWT1rbQDIS1VFK6ZExnc83H9IfTQlr7CzR32A+PJEc3hiukgAtUqYigfabYkaxbMzKMfyT+siDdtz6OnFhN9z3xfDu3s/kXuucOj2KCjeYOn+2qXA+us5mu6HOtjWToCzTD7SMxmqzB0iZfFk5dsySAwy9vz7bQFdKwb4kwoqNvm7PdZ49YFKaQLai15ViAleYCs6hKFVmzFQJZZ4MpWH9cTjNYqyWnpPIZtI9dKuk84zJQVQ5WVUPz1oxyj6nD/FHAl/C9veBWTT4tFyWekeQ6GzDK90rZorTTzD00V+Fgsh0T7sNt7viKoy+nGbDmtIyhV3Qn9WNnd+JXlewIswXmfYr87T2F/TR59Xyx3NNyfMPrSddQgdtDcK/hklCXdiA7zXy2IuLJ5QHGQkJ2UaS1L6a5AyNtBFku3HH/YmEYFgG1jX5lFLzDuUeO1GFWxTbi5OcDgWfzWUmPdkJSpbOTvZJ9dVlrf5HmgPMGd8uxRn9cTDMws43h9Qx9tlGpdiowrq4bFxtjYJ6QTZrsfKlI+3QVD4dDH0zmtkc7IKmwh1IwW9uRtLad5qmJZqXOTrQ2m1MRhl9KM9hEnaphpnyjkjM2WmuPfEsStbaRZtGkfpone7AmgDVL7G8xVPbDwDMt58y+D4o/8a9ex4aGnWZAmeSW8M/fEPZLndV3Kc03XGcbhZOBS79F+APd+jG5zYKlNNkUE/WuzRW/JW5V8RmKuikr+U55Oa6zRQu3z15aMpbtND/qJxc63EMWf1FTa+1LaeYbhxxAVWLB2GuY7bU+d9Rc4cqm0h5+7nHytJmnrBmilKlj5q+fQf90gw1PonmssodSMFtbimRZaebmlMJv5jobyQxPTgrxyktpHulUqwb9qiJ+oEaN+4vC6z3ppXk/zPBrXUxJ9owZxDQ27vnFz1/ZrMHXpJmpNmnJc8WLI1lWmoHJKkfBmChU0Aq4UTvbl9IMuKCY2WDTUCS9RUQaZWXam9O29z7vhu9b3KDXw6hjt/zDtK/RHOlkq1BmHw7vrzaaR6aYdocpCYk1tdV3Kc1jjWbVgSdw1MknAOBICP612dKGQKZ0YfLwIFrd1Jp+oqXNdbYU3GN7FV7dZppvxsBflS0wvq6kCMSSR0iAr34hzXwDdVaGeRzczbYq+Y7OkVhfRs1k2O12kXxPqCedKYUFIJ7dxrjjvxOXAKB52kRo12CxhiOXWfK5Eb6hWhdeSDPQwdoaFgEdjYiqvhq7GaLZEpdkzMxRONP3B5+4piD+jY0LYESnggCCeqJMAppdCULuvSF5Mh3DDYGuB8x8nWabDj49GZ1mbkUgwX+lVVdLyQl/p6opIJ6kksLiMkAIoaQH0trkWjBF5h3UI5lmAl/9T9HcpNMMArOiF0psBYRSjd6hbuhl7+E0Ja0PpP3kBTc7nK3ps1cEexnQbCLccRRRhhY3s0zlO2BP/1M0t38DzaQObp54LvnZz9q/eZgy2qqxV+TzmqxxYPrq4otzmusw14dQrynq1vmu1rrRVneWhNzBN6QZKG2RZkrnENR0M10ZWfu3Lop7kxrVmA9jHcBzkEt9TW0Ja21oaesqvBM/XFV9wddVDVfwiOBW39dpNqWbOJo681kGMMFEmmO7qY024BcPHMHYdHF5vb3tFMHQBvXZYSH6pyECFqU3oNYWHKpVQzSj+GZfUXxeHhu5L3TwDRvA6uOF0BfSDDIXuOxIjTMcqql26MC2naLc49Pc6wITauDL5b22C9otMC5bqgUfRLwATtBjAs3lAKDZHoFiKVzuA8VAyockCO+r3EBjSYGvh0catuNtx2fjC1RZpwjQ1gq+rT8Myj3Ga1RZkPxbPPccFy08e/ZSMChbKnTU8T9jeKTM0xZy0JDpac1+WebcOJnWvpRmblNq3g4BaHlbqmOkzcxYzrCj3ONk56F2uvG7h8oELP2XNTlrCP5p1EfihIQiCEBbgp0gPYUuW5brs/EjcRs20x+X0gwKlUg2GMxPW8QfKAqcmbF4zmJ53qtcWfC0x+7z7VdLhKA9ZHt1qJ0sNPehYScgUOegINgaYVqbm0ZGmqVLg8ouuc5JBSD+5vw0l3v5tIKxthOVcfZUlQUPHj4Wa7ykb6/r5LKlOeokeFycGFvqIpKoOsGmswsgs8GsPk5XQzepAK2ijOYQ2HOUGiEo/qojRRxNvi1J8jExUYKiH11d+zfkPhtqClAVoQqhVWfD8mmgtW00h+zXok6z6+wCLAk7cTPle4DhADnfLpldDfZ5/QsCcF2jO/p1Ak9xKlwvffk8cpjTUnxlZcGzRL/efSa0gIvssqU+9GLNN2tOyvB4Nq6IBGDmQKYKOuxmBiED+Shm98F4vc12TgE2Z9251gOAG9qQl89MV7aFUgzPiXLWcJRKr6C39aXa+zPeymSJcgOIm59WmllsTMxQ8boRw7oCJWFHW7vP4zauVihVCvcG+P2k0k4Qb9c0MDmA7+HKUkKNESY2iIoTAdVXFiSXEP9UoC4rSfgzNlxHGVUU/8ZMZVpp5swIhRsrgs4GpScZNVxHak1F8ETAzoBhegrPIRB/veKARfsq+VC30BWMrcnH3jeFr9KgiP/+BojWVZnZ/xgCwR4ShnEFbC/5U8ott65Up2kZJP0B4uYV9dcPwWGpCjgpBwPuhCNUQmW3zirlLp+uXkEpzuxA2+zpeZgWgxkd3rT9m+fvez+esmnKk86ECBiPRJijB7wQk72UnWZ+SgoYP+q6f/nBcLFYH5JYU2ieDkhqCtZADYhzqbKylvGWgZrXfJUAPIxSmHX5C797wrGuCx3BwDhKr88mdVVGGKpOUD8vtyvNy5x7wZkCttNcUO37bNOVg6ACIqw/7sH5VdeN0OMGW/BrR3iZUMifOZVV22Jxt8GEhiqyfQ9X1Mmu69/fi2uPkD/0rO3fCLkpSstOkj2UYikNJNDM7WUWLe/ILo8aoXRA4A7S5brbdic8/KZ/04xWQr0KEjCUJ3Vct7WNlBjJd3JbbfSgHdj8wKkeyR1tl8utsCQo5XoiQ7PeercRg9P2P0qFywaVoPiwB4QSqQSayzxakcWmiTq7AF3nk9VXroLPm7LltFqr1arVquOGINjQkpKdaY85Ff453Ql2pHHc1mganhJeYSeqwl4F2QHox2Wn07lpC0aD9Q8Z+FL7N8/Df57ZqhPMav8Ibg8ZfNgjtlhrE2gGkzIXlKqzwRlYZu8ino98yS3rTAe2LMgibGLnIcettKqL2t2ihlvMOPXjEuw8livVhdMfCaEbC0W4suD4U6zILUlNUm8Zumzx2F721Sk0s0mZbxlozmopUJbd7jKh75OjrPqIbP39RJoL5S0qiFE2jHJbJyUVTctOs+z2p+IKMx50xm2hsp/jCLdR99vq+Y9gnq1VtmCE6fgDCs2g6Ou4znVntVSQ9Ec637EQ7bbUsdBpnSLQIF4eWZsCOpVttv6isF9yG63yjWiwTQwM4dwjzyh7c/EihvPrtHOQXGfX7YOZ4jtt4ySasb3M3SRza9MUkv5IEW4ber6ciqGA69HasVNMi4Q1I9EOdM3ul2W302/0l8i5etIyhOtDYCs/VKY/05bkU3ypwlk6G/TkOw0m0cwHHXTAGTq7ANaEsAiDO1f5/R2n0cJuloB+tGpYmBazX52tbmWknVkho+VFMA4K1eYC3/9NwxD+01NiBxkU+NbVFFj9sRNYX2XSMbJFNvqY5At44zTDpHE26VCTP8rarmm6IIqI2GhRSPrLRSntlwwpTqyku6l1u5+OxqW0M7ai+dvxIdGEcLlwxDsdbuVWcf/oYNwOw7aiV6uuHEBMPuGEFrLOdEVHtO5B4ThrvrglyFahnXUuPzbYDrPJC9OxlWZ2j0WiTsuJsXrq9kjo9VIIWCd1aVGE94/jVf10YsNpVWtRh1Q0kLpE7egRN59kTSjlCeH9KDGwS9kZlNZq/Ni+kT9XGN3dRaqwi/LvSSH7WDbJUemB+o9SkRs4nodz/7zB77uh8o79oDNdttvtTqD47L/3OcKg05m2m53kVrTVBKAo+0BRaGUMxNr+jd6mM8efgNRxE229h4imB3EYZW7/5nnn/eGDHP85XsTyW9wv/UDgbgDwnvIophdR6FTbmCbH9TBbA1lEf3oqPrSwEOOeh7IvXMwN3Wf/NWf5GyLmdVwo9xgfpdSTaS6i9m+8pYnn2ctFclwFz0xxC3tqfDoepaIZ85xlJb19bnx9W8zmRxEVLOinTBMraS76O0X7t1xhf29sfB+VcW5YayA1zYl6FsYnbpVfJLbazXEtxIMu2FRfNkVumGloTmR3/wy0/NDvkaLYOa6Kl4/Xk8+0nhehJ6ylOSG6ON8Nj5Nen4k98HNcF5PbddfnIRAKzcVT7MT3d8QO+Dmuj8nDrihHLs00H2R6kJP8d+FpWMRtGS3S7O83ubr++zC5fRUbcJr2Zt8b5o7y34rJ7a9i1+pQ+d157/y/tZ7jW+HlYzA/tOOVY9qpyVVcD3PT+v+BOH7bDH6+i0GP3n79c7h5iXMf+f+FeCbmM3KCc+TIkePP4F/vtHNHiC1k7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331640" y="3068960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Responsabilidade Social Externa:</a:t>
            </a:r>
          </a:p>
          <a:p>
            <a:endParaRPr lang="pt-BR" sz="2000" b="1" dirty="0"/>
          </a:p>
          <a:p>
            <a:r>
              <a:rPr lang="pt-BR" sz="2000" b="1" dirty="0" smtClean="0"/>
              <a:t>Projetos com muito investimento e pouco custo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331640" y="5112285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João Henrique Bohn </a:t>
            </a:r>
            <a:r>
              <a:rPr lang="pt-BR" b="1" dirty="0" smtClean="0"/>
              <a:t>Zanoni</a:t>
            </a:r>
          </a:p>
          <a:p>
            <a:r>
              <a:rPr lang="pt-BR" sz="1200" dirty="0" smtClean="0"/>
              <a:t>Doutorando em Ciências do Esporte</a:t>
            </a:r>
          </a:p>
          <a:p>
            <a:r>
              <a:rPr lang="pt-BR" sz="1200" dirty="0" smtClean="0"/>
              <a:t>Pesquisador CNPq</a:t>
            </a:r>
          </a:p>
          <a:p>
            <a:endParaRPr lang="pt-BR" b="1" dirty="0"/>
          </a:p>
          <a:p>
            <a:endParaRPr lang="pt-BR" sz="1200" dirty="0" smtClean="0"/>
          </a:p>
          <a:p>
            <a:endParaRPr lang="pt-BR" dirty="0"/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5" name="AutoShape 6" descr="data:image/jpeg;base64,/9j/4AAQSkZJRgABAQAAAQABAAD/2wCEAAkGBxQQEhUUEhQVFRQVGBsaFxUYGBgYFxUeGSAbGx0YHxkeHCggGBwmHBwYIzEhJSkrLi4uGR8zODMtNygtLisBCgoKDg0OFA8PFCwcHBwuLDcsMzcrLCwuLDc3LCwrLCstKywsLCsrKyw3KzQrNy4sKzgrLCs3LCsrNysrKywsN//AABEIAKkBKwMBIgACEQEDEQH/xAAcAAEAAgMBAQEAAAAAAAAAAAAABgcEBQgDAQL/xABMEAACAQMCAwUFBAYGBgkFAAABAgMABBEFEgYhMQcTQVFhIjJxgZEUI0KCFVJicpKhM0NTsbLBCBc1k6LRFiR0dYSzwtLhJSY0Y3P/xAAbAQEBAAMBAQEAAAAAAAAAAAAAAQIDBQQGB//EACgRAQACAgECBQMFAAAAAAAAAAABEQIDBDFBBRMhQpFSU4ESFBUiI//aAAwDAQACEQMRAD8AvGlKUClKUClKUClKUClKUClKUClKUClKUClKUClKUClKUClKUClKUClKUClKUClKUClKUClKUClKUClKUClKUClKUClKUClKUClKUClKUClKUClKUClKUClKUClKUClKUClKUClKUClKUClKUClKUClKUClKUClK12t6zDZxGa4kWONfE9T6ADmx9BzoNjSqW4g7bjkrZQcv7Sbx9RGv+ZB9Kic/avqjH+nVfRYkH94JqWtOlaVzpp/bDqMZ+8MUy+TR7T/EmMfSrQ4E7SodUfudjw3G0tsPtIwHUq48sjkQDSyk7pXzNRbi/jy00wYlctKRkQp7Uh9T4IPViPSqiVUqgNX7ab2Q/wDV44oFzyyDI+PUnCg/I1ph2qaoDn7SD6GKPH021LWnTFKobRe2y5QgXUMcq+LR5jcfI5Un6VbPCnF9rqSFreTLL78bezInxXy9RkVUSClfM19oFKGoN2i8drpTWy+8ZJA0g6lYV5Ow9ckY/dNBOaV5wyh1DKQVYAgjoQeYP0r0oFKUoFK12vaqlnbyzye7EhY+uOgHqTgfOtJ2a8UnU7NZXx3yMUlA6BhzB+BUg0EspXw1Cu03jX9FRQlcNJJKvs9fu0IMh+OPZHqwoJtSvCzuVlRZEOUdQynzBGQa96BSleF5dpEjPIyoijLMxAUDzJNB70qo+Je2uKMlLKIzEf1smUj+S+8w+OKhF12tam55TRxjySJeXzbJqWOk6VzhZ9r2pxkbpIpQOoeMDPzUip7wv2y285CXiG2c/jB3wn4tjKfMY9aq0tKlfiKQMAQQQRkEHIIPiD41+6IUpSgUpSg1XE2uxWFu9xMfYQdB1dj7qD1J5VzDxXxLPqU5mnb9yMH2Ih+qo8/Nup/kJt28a6ZrtLVT93bjcw8DI48f3U/xmtH2WcJDUrv70Zt4cPKP1yfdj+eDn0B86ivPg7s6u9SAkUCGA9JnBO79xBgv8eQ9asSDsNtgPvLq4LeaiJV+hVj/ADq1YogoAAAAGAAMAAdAB4CvSlFqQ13sRdFLWdx3hH9XMoUn0DryB+K1qOx6xkt9Z7qZGjkSGXcjDBHu/Ueo5V0LisC+tYVcXMirvhR8SfiVSMsM+XLOKqIb2qcefo2MQwYN1KMrnn3S9O8I8TnIUeYJ8K56ZnmcklpJJG5k5Z3Y/wA2NZvEWsPfXMtw5OZWJA/VXoqj4Lj+dW/2I8GrHEt/MoMsgPcAj+jTpvH7Tef6vxNReiN8OdjV1Ooe5kW2U/g295Lj1GQqn051JW7DbfHK7uN3ntix9Nv+dWzivtKRztxT2SXdmpkhYXUa8yFUrKoHjsyd3yOfSoLp1/JbSrLA7RyIfZcciPMeo8weVdhEVSHbhwcsJF/AoVXYLOoGBub3ZMep9k+pU+dKW1gdm/Ga6rBlsLcR4EyDpnwdf2W/kciphXLHZ3rxsL+GXJCMwjlHgUkIGT8DhvlXUqmqS/M0oUFmIAAJJPQAcya5U43186jey3H4CdsQ8o093682+LGrl7b+JPs1mLdDiW6ypx1WMe+fnkL+Y1Ruk6RLdd8Yl3dxE0r/ALq45D1PgPQ1JIXd2G8S/aLQ2rn7y1wF82iPu/wn2fkKs6uT+CeITp15FcD3AdsgH4o25N9OTfFRXVkEodQynKsAQR0IPMGqS9K+E19rG1C8SCJ5ZDtSNSzN5BRkn6URUXb7xDyiskPXEs3wHKNT8Tlvyiot2NcRfY74ROcRXWIznoH/AKs/M+z+YVE+INXa9uZbmTk0rFsH8K9FX5KAK+appU1oYTIChliSaM8wQG6Hn0YED4cqjJ11XMHaZxD9v1CR1OYovuovIqh5t+Zsn4YqzNZ7RA2hC4VsXMw7jA6rIBh2+AXLfMVS2l6RLcLM0S5W3iMr+iggcvM9TjyU0SF19hPEXfWz2jn27Y5TzMT5x/C24fDbVp1yjwPxB+jr2K457AdsuPGNsBvpgN+Wuqo5AwBByCAQfMHxpBL8Xl0kSNJIwREUszE4CgDJJ9MVzT2hccy6rKQCUtUP3cXTdj+sfzY+A8PjVidvmvmOGKzQ4M53yfuIRhfgWx8lNVJwloLajdxWyHG8ku3XYi82b6ch6kUIevCvCV1qblbdPZU+3K3KNPQtjmf2Rk/CrN0/sMjx9/eSFvKJFVR823E1amj6XFaQpDAgSNBhVH958yepPmazqUWpnU+w0YP2e7bd4LKgIP5kxj6Gqv4j4cudPk7u6jKk52sDlHA8Vbx+HUeVdbYrUcTaBDf27wTrlW6HxRvB1PgRSi1F9mHaA2nyLBO2bR2xz/qCfxD9jzHh1HQ56JRsjI6Hoa5B1jTntJ5YJfficq3kcdGHoRg/Or97EteN1Yd05Jktm7vJ8UIyh9cDK/loSsOlKVUKUpQcncb3Bk1C8c+NxIP4TtH8gKuTsDtAunvIPelnfJ9ECqP7j9aqHtCsjBqV2hHWZmHwfDg/8VWp/o/6mGtZ7fPtRS78eO2QDn/EGqKtelBSqhUV7ULgx6VeMOR7kj+Ihf8AOpVUd7QbE3Gm3ca82aF8D1Ubh/dQcqOMjA8eQrsPS7VYoY41GFRFUDyCgAVx43NeXiOVdb8Laqt3aQTr0kjU/A49ofEHIqQsttSlKqFR3tCsxNpt2h8YXI9Co3A/UCpFUR7VdUFtplySfakXuk9Wk9n+QyflQcvyN7JPpn+Vde6Ndb7aGRj70SMSfVQSa5E7sv7KjJb2VHmW5AfU1f8A2sa5+j9MjtUOJZ0EQweaooAkb6YX81RZVDx9xEdRvZZ8/dg7IfRFyAfzHLfOrj7E+HBb2JmkUb7s7iD/AGY5IvwILN+eufodoZd4JQEblXG4qCNwB8CRkVdMHbdbooVbKYKoAADx4AHIDrQlWHG+gnT72a3x7AO6P1jfJX6c1/LVxdh3Ev2i0NtIcy2uAvPm0Te6fynK/AL51WvaTxnBqxheOCSKWPcCzFCGU88cvENz+ZrT8FcQnTryK457AdsoHjG3vfEjkw9Vorq6qr7eeIu6t0s0Pt3B3SY6iND0/M2B8Aas8XC7N+4bNu7d4YxnPwxXKvGuunUL2a4/CzbYx5RryT6+98WNJSDgrQ/t97DAfcLbpT5InNvryX81Wl2t6eLyyM6KN9m+Rj+xbCn5Dk3yrX9kWldxaS3bDD3J7qLzEaH2z825flFTOzK5KSAGORSjjwKuMH++uLzPEvJ5erVfp7vz0+Or16uP+vVll8OcTIdu3JwCTtzyBIAJx0zgDn6Cra4HmXS7O3MigtqD75gfw2+Ni/AHO75moTbcHOdV/R7ZwsuGb/8AUPaL/OPHPzNSPivUhcXLsnKNfu4gOgRPZXHx6/OuvnlUORzuR5WEV1lDOLdENheTW591GzGf1kb2kP8ACcfEGrx7FeIvtdiIXP3tqQhz1Kf1bevL2fitV3xxb/bLCC8HOS1Itpz4lDzic/AnH5jWm7MuIfsGoRuxxFL91L5YY+yx/dbB+G6som4t6decbMIyju2vblOW1Vh4JDEo+e9v863f+jzaBp7uU+8kcaD0Dlif8IrVdu9mU1JZPwywIQfMoWU/QbfrWT2BamIr2aBjjv4gV9WiJOPiVZj+U1WfZfopXwV9qoV8Nfa+E0HPXbvaCPUlcdZYELepUsufpj6Vn/6Pc5F3dJ4NCrfwMR/6zWk7Z9UFxqciqciBFiz+0Ms30LY+RqRf6PNkTNdzY5BI4wfUksR9Av1qd17LwpSlVClKUFLdvXDRzHfxrkACOfHh/Zv8MkqT6rVb8HcSPpt0lwg3AezImcd4h6r8fEHzHxrqm8tElRo5FDI4KspGQwPIgiud+0Hs3m05mlgDS2nUEZLw/suOpUeD/XHjFhfnD+uwX0KzW7h0PXHvKf1WHVWHka2ea5B0jV57R+8tpWic9ShwGHkR0YfEGpnB2w6mgwTbt6tEc/8AC4H8qWU6KLVFLbji3uL8WMBEp2O0kg5xrtx7APRzk88chVD8Qcf398pWWcrGeqRDu1Poce0fgTW37DR/9VXHQQS/LO3HwoU0vaDw2dOvZIsHu2JkhPgUY9PynKn5edSLsm4/Gnt9muTi2kbKv/YuepP7B8fI8+mauHjjhGLVIDFJ7Mi5MUoGTG3w8VPiPGub+JeHLjT5e6uY9p/C4yY5B5q3j8ORHlQdYQTq6hkIZWGQwOQQfEEciK9M1ydoPFd5Ycrado0692cNGT+4eQ+WKkrdsGpkY3QD9oQ8/wDHj+VLKdB6hfRwRtJM6xxoMs7EACuce03jY6pOBHlbaHPdgjBdjyMjDw5cgPAZ86j+ucQ3V8wa5neXByFJwi/BBgD44zWbwfwdc6pJthXbGD7c7A92nw/Xb9kfPFCm47IeGzeXyyuPuLYiR2PQsOaL9RuPovrWs7ReIv0jfySg5iT7uHy2rn2vzNk58iKtLjySLQtIFpa+zJPmMN+Ns/0spI8dvIeALDyqkdK097maKCIe3KwRfTPj8AMn5UG90HgK+voRPbxK0bEgMzqudpwcA+GQRn0rY/6p9U/sU/3qV0NommJaQRQRj2IkVF9cDr8T1+dZ1KLc1/6p9U/sE/3qf86ieq6dJazPBMu2SM4Zc5xkAjmOoII5+tdfkVVXanwC19eWssQx3rCG4I/Cq5YSfJQy/HZSi0dvuJ5rfh23hkOJbrdHEc+0LdT7x/LhR6MKrTTrF7iWOGIZeV1RfHmxxn4Dr8q3vaHra3d43dcoIAIIAOgSPlkeWTk/DbUi7GdJ+9mvWHK3Hdx58ZJBzP5U/wAdYbNkYYTnl0hljjMzUd1kSwJCscEX9HAgjX12gZPxJrxpSvznkbp3bctmXeXe14RhjGMdnhxL3cUMl+qn7U8S2hYfhBYnd6Ejln0FVfVvwQLOklu/uzKVz+qw5qfrVRzwNGzIwwyEqw8ipwf519jwOT5/HwymfWPSXxnjmnLXuifbPRveDZUeSS0m/obyMxN6Nz2N8Qc/Miqz1CxeCSSGUYeJmRh6qcE/A9R6EVLUYgggkEHIPiCOYNZPajaCb7PqKDAuk2SgfhmjGD9VB/grp6p9KTwzdcTrns3OoK2t6Gky5a708lZAPedQBn1OU2t6lSKrLT754JEmhbbJGwZG8iP7weh8wTUx7HuIvsd+qOfurnEbeQb+rb6kr+apB2mdl7o7XVgm6M5MkCj2kPUsg/EueZXqPDPhsdRY3AnG8GqRAqQk6j7yEn2gf1l/WQ+B+RwalYNcbwTNGwZGZHU8mUlWUj1HNTUz07tX1OFQO+SUD+1jDN/ECpPzq2U6VJqCdpHaDFp0bRxMr3bD2UHMR5/G/l6L1PwzVQap2n6lcKVNwI1PUQoEP8XNh8iKiKqztgbndz05szn+ZY0KHdnYkkszHJPVmZjzPqST9TXTfZhw0dOsUjcYmkPeS+jMB7P5VCj5God2W9mDQOl3fKO8XnFAefdn9d/Df5L4fHpbwFIH2lKVUKUpQK/LLmsXVtRS1heaUkIgycAsfLAA5kkkDFfmx1WOaBbhWxEybwzDbhcZJIPu455B6YoIxr/Zhp92SxiMMh5l4TsyfMr7pPxFRWTsKiz7F5KB5GOMn6jFTax46tpnjUCZEmO2GZ4nSGY+AVzy5+GcZ8KydX4ugtZu4dZ3kCByIoJJdqsSoJ2Kcc1P0oIdp3YlZoczTTzfs5WNf+Ebv51P9F0G3sk2W0KRL47Rgt6lurH4mvPTeIbe4ga4jkHdJu3s2VMZT3gysAUI8Qa1um8dW07xoFnjE5xDJLE0ccx64Vj4kcxnGfCgk+KxtQ0+K4QxzRpIjdUcBlPyNeP6Xj76WHJ3xRrK4wcBX3AEHxPsNyrX6dxhbXFpJeRsxgiDFyVIYBRuPs9ehBHnmgiurdjFhKSYWmtyfBGDL9HBwPQEVqR2FR5//Nlx/wDzTNT/AFXi+C2aJHEztNGZEWKF5WKjGSQoJHUdfOsrTOI4LmJ5YmJWLPeKVZZIyBkq0bAMpxzxioqJaN2PafAQZBJcMOf3rex/AoAPzzU+trZI1CRqqKvIKoCqB5ADkK103EMK2f20k/Z+7Eu7ad2xgCDt69D0ry1niiG1aNCssssillihjMkhUdXIHurzAyfE1Uari7s8t9TmWW4lnBVdqqjKFUZycAoTknrz8K8uF+zKz0+4FxEZXkVSF7xlIXdyJACjnjI+Zraf9MIDAlwizyI7FNscMjyIy53K6KNyEEYORX40bjW3u2xElxjDHe1vKkfsZ3DeV255EYz15UEkAr7UQte0aycIxM6RyEBZZLeZITu5D7wrt5nxzipBNqsaTxwEnvJUd0GMgrHt3HPh7y/Wgz6x7+176N4yzKHUqWU4YZGMg45GsC94ighuYbV2Imnz3Y2kjkCcFuik7Wxnrg1kTarGk8duSe8lR3QYOCse3dz8PeWggg7FNOH4rj/ej/21KNH4QgtLdbeLeI1ZmyTlmZjkknHPy+AFSGtFrXFUNrIIis0su3eY4I2lZE6b2A90Eg48TjlmsNmvHZjOOcXErGUxNw9Rw7F5v9f/AIr7/wBHYvNvrXyTie2W1F33n3BAIYAksScBAuMl93LbjOeVeOjcVw3UhhCzQzBd4imjMbMv6y594eeOYzzryfxvE+1Hw2/uNv1S914fjBBBbI5jn5Vq9W4BtbqZpn7wM+N21gASBjOMeleupcb28EkibZ5BDgTPFE8kcPjh2HQgcyBnA61l6rxTb28UMrF5EnIEXdI0pk3KXGAoJIKgmt2rjadUTGvCItp2/wC0RGz+1NH/AKsLP9ab+Mf8qypOz61a1e0YytE7q/NhuRl8VOOWfH51n6Xxbb3Al2F1aFd8kckbxSKuCd2xwCRyPMV4aVxtBctGscd195ja7W0yxkEZDbyu0DHjmt0YxHSGrDRrwm8cYiUcHYrp46Nc5HQ970xzz7tWLFHgAZJwAMnqfU+tRq449tY5JUK3B7lykjrbzPGjDBILqpHQg/Ot5HqcTQ9+rq0OzeJBzUrjO76Vk2tJxJwFY35LTQASH+tjJjk+ZX3vnmoXddhkBP3d3Mo8mVGx88Cp7DxZBJa/akEzx7tu1YZGlBBxziA3Dz6dDmsfSuOLe5kEccd1uL7CWtplVGHUMxXCEetBDbPsOtlI725nceIAjTPzwTU54c4Ns9P520Cq3jIcvIfztk49BX6j4st2EZDNiS4a2U7DjvUJBU+QypAPjWbqOrx27QpITunk7uMAEktgt4dAACSag2AFfa1ScQQm6NoGPfKm8jaduORxu6bsEHb1wQa2tUKUpQKUpQQvtH1KKP7HFNIscc10hkZ2CqEgzKck8ubrGPnUXfVVfRtViikWRYZZlV0YMpjnYSDBB6ASMv5anl1oJm1BLmTY0MUDRpGRk75GUs5yMY2qAKwL7g0Sz3fNUt7y2WJ0UYZXXcBIBjb7rfVRQefFepQRJHDcWlw8AaAiWMKIkbcBGM94GGG2+GMHxrF1C/mg1iYw20lyTZwBlR4kKYkmwSZGXOefTPSvmpaBqV3ClvO9qEieJ+8TvN9wYmUjcpGIhyJOC2SB0qRw6Ow1CW6yuyS3jiC89wKPIxPljDj6VBAL1t+lapMcpJcXGJocEGA/dRmMn8R2YJYcju5cqk/aXGFsFKgZjuLUp6ETRqMfIkVkScKGQalFIw7q+YMpX34yY0jPIjGQUDCsX9CX90YYr1rYQQyJIzRGQyXBi5oCrACIbgrHBbpiqP2P9p3/AP2KD++4qD6b/wBX010xhLzSe8XHTvYI9j/No2jP5DVmDRX+13M+5ds9vHEo55BQykk+ntj6Go/qfBE0ml21okka3FugUOd2wgo0Ug5c8FXPzAoPS1/2pYf93Sf4oK/Fyu3UtRA91tPjZvVgZlB+O0fyrN1DQbtbi2ntmty0Ns0DCXfg7ihJG39z+dZujcPyA3Et06PPdKEfu1KxxxqGCxpkkn3mJJ6k1BG9XP8A9sf+Aj/wJWy1Swuobpb2zSO43W6Qy27P3b7VYurRsRtzzPJsA8qwX4X1CS0XTne2FqFWM3CmTv2iUjC92RtDlRgtuI8cVudU0i6iujdWXcuZIlikimZ0GIyxR1dVJB9pgQRz5dKoyOD7+CdZngiaGTvm+0RuMOsuBu3cyDkYOQcEYrC4C/2af37r/wA2WthwposlsJpJ3Vp7mUyybAQinCqEXPMgKo5nqc194a0V7W0MDspbdMcjOPvHdx9AwqCt7bVpjoMMElpJHbyQpE94zRvGiOQpl7tGMnLPLKjBxnAqbXyBdWsAOYFrcgHzwYK/cXCr/of9Hl17z7MYd4zs3YIDeeM4rLbRZTdWlwSn3FvLG4582k7vBHL3cofrVFfcUa/b99fTmeJZ7a5thDGXXvGW2IMm1c5OTJMPXFTTUJA2r2DDo1rckH0JgIr10PhBI7E286xySyCQyybQdzzFmYgkZxluXwFa6Phq+i+wSRvbvNa28kL953m192wBhtGeiD60E6qJcLDOoaq56iaFAfHasKED4ZYn5mt7oputp+1iDfn2e537cY8d3POa0l/pF5BdS3NiYGFwqCWKYuoV4xtWVWUHPs4BUjngcxQavXLCCJ9NigwYW1F3YBt47zZM5HU4xJk7fA1seK+WoaUw5MZpkJ8SphckfDKg/KvweDHWyiiSUfaYZvtKzMvsGYsztlc52NvdcZzg17afpF3PdRXN93CC3VxDFCXcFpAA0jMyjntyAoHLJ5mg8OzJA1i5Yc5Lm6L/ALR71xz8+QA+VRWxuWisNHZY3l7u8kVI0272CrcqoG4ge7jqRyFSddEv7QzRWTWxgmkeRWlLiS3MvNwFUESjcSwGV64rLj4S7qPToo3G2ylDsW6yfdyITy/EWfNQaua3nuZ57yW3e2jjspYUSRkMkhf2yxCMwVRgYyepNZPAWo3bWtkjWe2HuIh33foeQQYbZ158uXrUs1K2MsMiDALoygnplgRmo5w1Y6jbJbwyfYzDEiIzL3veFUULkZ9nPKgj2i61cW0mqdzZS3IF5K29HiVQdkfslWbeegPJT15V8vbmK24fgRZlKXAji73+jTE75kPP3AqGTr0xUx4a0V7V7tnKkXFy8y7c8lZUUA+vsmtHpfBkqLYRStE0Nm8zsoye8Lbli5EY9lXOfXFA4F1WF7zUIbeVJYi8c6FGDKA6KjrkHAw0ecftCtnwT1vv+3Tf3JXrNw8Vv4bqHu0RYpIpkA2lwxVkIwMEhgevnWTw9pTWxuNxU99cSSrjPIPtwD68qogkNqX0i8dBl7e+uLhPPdBOZMfMKR86kTSLearbsMGO1tTNn9q5IVD/AAI/1rZ8L6E1rDLFKVbvJ55OWcbZnLBTnxwcGtZw/wALXFpa3Kd4jTyL3cT8wqpGndwhvEkDJPqagiFpxJbd7DdC4i799SffEHXvO6kBtVyuc4CrE/wFXAKiV5wUjaZ9iQIsiwLGs20Ah0Aw+QM+8AfOpRZqwRBJjeFG7HTOOeM+Gao9qUpQKUpQKUpQKUpQKUpQKUpQKUpQKUpQKUpQKUpQKUpQKUpQKUpQKUpQKUpQKUpQKUpQKUpQKUpQKUpQKUpQKUpQKUpQKUpQKUpQKUpQKUpQKUpQKUpQKUpQKUpQKUpQKUpQKUpQKUpQKUpQKUpQKUpQKUpQKUpQKUpQKUpQKUpQKUpQKUpQKUpQKUpQKUpQKUpQKUpQKUpQKUpQKUpQKUpQKUpQKUpQKUpQKUp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76" y="4365104"/>
            <a:ext cx="3805429" cy="189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4954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-24429" y="348699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Andalus" pitchFamily="18" charset="-78"/>
                <a:cs typeface="Andalus" pitchFamily="18" charset="-78"/>
              </a:rPr>
              <a:t>Noss</a:t>
            </a:r>
            <a:r>
              <a:rPr lang="pt-BR" sz="3600" b="1" dirty="0">
                <a:latin typeface="Andalus" pitchFamily="18" charset="-78"/>
                <a:cs typeface="Andalus" pitchFamily="18" charset="-78"/>
              </a:rPr>
              <a:t>a </a:t>
            </a:r>
            <a:r>
              <a:rPr lang="pt-BR" sz="3600" b="1" dirty="0" smtClean="0">
                <a:latin typeface="Andalus" pitchFamily="18" charset="-78"/>
                <a:cs typeface="Andalus" pitchFamily="18" charset="-78"/>
              </a:rPr>
              <a:t>Proposta: </a:t>
            </a:r>
            <a:endParaRPr lang="pt-BR" dirty="0"/>
          </a:p>
        </p:txBody>
      </p:sp>
      <p:sp>
        <p:nvSpPr>
          <p:cNvPr id="8200" name="AutoShape 8" descr="data:image/jpeg;base64,/9j/4AAQSkZJRgABAQAAAQABAAD/2wCEAAkGBxITEBUUEhQVFhITFBQVFhQYFBQVFhUUFBUWFhQVFBQYHCggGBwlHBUUITEhJSkrLi4uFx8zODMsNygtLiwBCgoKDg0OGhAQGiwcHBwsLCwsLCwsLCwsLCwsLCwsLCwsLCwsLCwsLCwsLCwsLCwsLCwsNyssLDc3LCssKywsK//AABEIAJwAsQMBIgACEQEDEQH/xAAcAAABBQEBAQAAAAAAAAAAAAAAAgMEBQYHAQj/xABDEAABAwIDBAUIBwcDBQAAAAABAAIDBBEGITEFEkFRE2FxgZEiMkJSkqHB0QcUI2JyseEVFjNDgrLiwvDxU1SToqP/xAAYAQADAQEAAAAAAAAAAAAAAAAAAQIDBP/EACARAQEBAQACAwEBAQEAAAAAAAABEQIDIRITMVFhQSL/2gAMAwEAAhEDEQA/AO4rxxyXqYrv4T/wO/IoCnrMVQsNgC63LIKrlxyOEY73fosRtCRwcbKtNXzUdWxfPMroD8dP4MaPFNOxzLyb4LBiW+hSTIVnfLW08XLdOxxN90dyQcZzniPALECROtkU/bT+nlsf3wn9b3BODGU/MeyFjGuKUCeSPspfVy2gxnP932UfvpP932Vi3OIS4pBxJ7gj7aPqjaNxrNyZ4fqrKixqw5SMt1tN/cVzx+QuDdIE6PtsL6o7TRbQilF43A9XHwUpcUhrC03BII4g2PitNsrGkrLCT7RvXk7x4rTnyys747HRUKr2Xt2CfzHWd6pyP6q0WsuswhCEAIQhACEIQAkyNuCOYI8UpCA5liLDzo3G2nDke9Y2sgINiLHku+yMBFiARyKye38INkBMevqn/S75pWKlxx4kg5J2Opvqndp0bo5C08Ms9VHpYje2pJsufrK6OdT2Czd62XM8+QTkFS30gbcLWzUDbc264Rg+SwcOJOpTB2qHWDvRAaLADIaLP8V+rh1YM7N7CSbpk1BUVhuLg3RdReqqRIMhPFKimLTcHNRd5e7yWniT0pOpXocou8lByBiTvJTZFGDkoOT0k+OchaPZOMJ4rBx6RnJ2o7HLIhyca9XO7E3mX9df2TiaCewDt159F2XgdCrlcLjlWg2PiieGw3t5nquz8DqFvz5d/WHXiz8dVQs/svFkEtg77N3J2l+pyv2m+Y0WsusrMeoQhMBCEIAUavrWQxmSQ2a3/dgpK5LjvEBnlLGH7OMkDrPFynq5D5m3FDt+t6eofIBYPcSByCYoWWDpODB7zooznZdZVhtciKiY0edKd49g0XP/AGun8mM29xkl7Sl7R2YWHIg5cEU0dhfiVI3lG4vFXFM5p5KwgrgfOHeiRgOoUR9KeCXqmu4o43Z9KwduSUY4RrOzuBWfFBM7zY3nsaT+SUdlTjzo3t7Wkfmn8f8AC3/V/enH88dzCkunph/MJ7GFVTMOVRG90ZtzyC9bhupOjP8A2b81Xxv8LZ/Vj9bpvXd7H6obVU//AFH+wPmobMK1XqAdr2D4pf7sTjXox2yx/NHxv8L5T+pYq4OD3ex+qUKqL1z7Kgu2FI2/lMNuTwVH6EjVHxPV2yoi9c+ynRUxesfBUkbU+1qqcptXMdZH973LWYO28WytjBLmPNt0+iebVgY2LXYLoHunY5rSQ0gk2yA7Vpyz7/HV7IQvVqxCEIQEbaUbnQyNabOLHAHrINl8/wAriXEHUGxXbsWbcbSw72sj7tY3meJPULri9YB53pG9+9Y+Tqbjbx83NNQMLnAczZP4km6SdsbfNY0N+JT+w2XdvWyaD15kKBtGZjJXi2YaBf72rlOf+V7vRhw9ySUlkoOh7korGtSbougheJYaVBWSNHkveByDiB7l7LWPd5z3HtcT+aiL26e0sh/pTzXm8md5ehyNGHnOSd5I3kAoBxhWmwVsBlXK9rnhpYA7dLb7zTkbZi1viswxXWGdpfV6qOXg02d1sdk759yrme/aO/z06XDgKjBvuuPVcW/JSmYOox/L96vo3AgEaEAjsKUur4c/xzfK/wBVcOH6Vpyib4KxjjDRZoAHICyWhPInQhCEwF4SvHvAFzoFT1lSXaaBK3Aw/wBKL3vqGBrXFrGWuGki5Nzn4LDVDXtsHNIPYeK7rG/eaEl0DDqB4LG87dazy5Mxxelr2MhLb2e53I33VT0sTXPd0hsDfPrXd59jwP8AOjae0BVNbgajk/l7p5tNkWCeSOKOpyCbZpTZnjI5rqcv0Zw+jLIPZKotu4BmhjdJE/pA0ElpbZ1hra2qzvNaTyRjmTX0y6kOfc2v2lNhxJsh7LDLU8VLRIeALC5NxcE6FJ3uBTLpfJDTmBp3pxuYzTsn/BP9KLwkskuLk2HWlvgO7fK1r6qORmDy0yuiQalSEAgBwNwDyQ1yiVU28b8cuFtFJAuMtQLp579Fvr2kx9hUiON2trAK6wvhx87Q9xIjOltStUzB0NxvB5A4F2RWk49Mb5ZKvvo/rzLRMBNzH5F+oeb7lpVn9lUTYGFsI3ATe2oVrFUn0rd2S1lyMdS0LwFeqgEIQgK3bE1gBzuSqZ0hDhyORUrbMt5bcrD4lQQ69vFZdX2E6nkyTglUBkuQSumSlJYMlTnSquY+54KQGnmPFVhJXSI3r6pmOMnl4pwwOCMDB4pwLvvdJTENLsyw6X5jkufbU2bPTm00Zt6w08Qu+7pUGvoWyNIc0EFL4StJ5eo4JG4O8wWsMy7W/V7k5Be4aNXG1uasNv0jYql7G+a11h3p7DlB0kxPAGwUTnbja95NMbQ2A6JgkcHEHW5GRPUOCgE+Tu8BmLahdM29Qj6nIOTd4d1iuY3T7mX0njr5RKoNmzyuDYmtkv12I7Vs9iYEdcOqHZ8WN07LrP4Nr2RVILsg7K/I8F1uKcEZJyTNR311LhyhpWxMDWizRkApO+ovSI6VGs8S+kR0qh9IvOkRoW1LUcDop4WdZKrqhl3mdmSvm6aQhCFYZPaz7Tu7fgFXtm4clMxCbTu7vyVXJM0C65+v1RyaoskfWVUTVdyvG1CmUWLttSnW1KohUJxtUq0sX7Kop0Vp5rPirShVqtLGibtA81UYkxT9Xjvq92TR8Sojq0AZlcsxZtn6xUEg+Q0breu2p8U9PnnacnrN95cc3ON+0ldCwPSBkd3ak3XOML0jpJxbRmZK6fTStYLJ8+vavJd9Lnbb2GF7eYIXF6iQAEcR8DZbvEe1gyJxv5RFmjrK5lNUXcUuqPHPSwZKDmO8clp8L4jfC9kbjeMm2erb8lgGTEK32FTOmmaM7Agl3UFM9L6yx3uGRjhcOXpaODgs1TzbrQOQsnRVotY40sdLcXD2+KbkgcO7rWfFWlis60bBi6jaSCb2AVpsCW++OVisl9bV9hWW8j+tt/A/qnzfYaa6EleLYMvitu7IHHR7detv6ELLV0ROi3mKacOpXk6sG8O7X3Lm5nLGAX/4XP5J7VDX1V6U2mckftAr39olThnhRvShSuUU7SPNeftM80wmikcg0r1BO0zzSI6uokNoYpJPwtJGXXoqicO1lE57Sw3AcLEhc82psswzFhNxa4PV1roNJhza1RZzYxCw8ZXbp7dwXK9q/onr5Hbz6iBzra2eO63xV2K59fqrwVG1kJPpE5qz21tBkMRe7TgBqSqmj2bPBP8AVngNlGZGoLeDgeIKmUuDquvmc0kRwRXHSOaS1zuTBcb3bwUc9b6V1zN1jdt7R6UtkBO6Rax9EjVUoOd11V/0L1LiGmsi6McoHXH9O9b3qaz6EGca1/XaFo8LvKv40vlI47TRlzw3mV03YtC2KMNFus8ytTQfRFBGWk1MxDdQGxt3u+1wr8YEpRo6X2h8kXmletYxvalhvX71p5cBtv5E7gORYHe8EJsYDd/3H/z/AMlHw6LYzLHgmwNyEsgrUtwKBpOQeNox80kYGdxqD/4/8kvh0NjLdIVssFxHyn+jYN7Te58MlBZgmTezmaWXzO6Q63UNFsKCkbFGGMFmtFus8yetXxzZdpWn7IXqFqTxwuLLPVeDKSR1yxzb8Gvc0eC0SEBlZsAUThk2RvWJHX96KXANGzUSPPNzz8LLVIRgVdNh2lj82CPtLQT71KZs6EaRRj+hvyUpCAYFJGNGM9lvyTkcYaLNAA5AABLQgBCEFAcwx9E9m1I5Qy7ega24/E+/5hbLBbyaNm95wLwR/WT8QoeKf4o/AP7nKZhA/Yu6pD+TVjzzndq71vMi9QhC2QEIQgBCEIAQhCAEIQgBCEIAQhCAEIQgBCEIAQhCAEFCEBlsVfxR+Af3OUjB0n2cg4h9/ED5K1rdmRym7wb2tkSMsz8V5QbMjhuYwRvWvck6dqic+9NNQhCsghCEAIQhACEIQAhCEAIQh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202" name="AutoShape 10" descr="data:image/jpeg;base64,/9j/4AAQSkZJRgABAQAAAQABAAD/2wCEAAkGBxITEBUUEhQVFhITFBQVFhQYFBQVFhUUFBUWFhQVFBQYHCggGBwlHBUUITEhJSkrLi4uFx8zODMsNygtLiwBCgoKDg0OGhAQGiwcHBwsLCwsLCwsLCwsLCwsLCwsLCwsLCwsLCwsLCwsLCwsLCwsLCwsNyssLDc3LCssKywsK//AABEIAJwAsQMBIgACEQEDEQH/xAAcAAABBQEBAQAAAAAAAAAAAAAAAgMEBQYHAQj/xABDEAABAwIDBAUIBwcDBQAAAAABAAIDBBEGITEFEkFRE2FxgZEiMkJSkqHB0QcUI2JyseEVFjNDgrLiwvDxU1SToqP/xAAYAQADAQEAAAAAAAAAAAAAAAAAAQIDBP/EACARAQEBAQACAwEBAQEAAAAAAAABEQIDIRITMVFhQSL/2gAMAwEAAhEDEQA/AO4rxxyXqYrv4T/wO/IoCnrMVQsNgC63LIKrlxyOEY73fosRtCRwcbKtNXzUdWxfPMroD8dP4MaPFNOxzLyb4LBiW+hSTIVnfLW08XLdOxxN90dyQcZzniPALECROtkU/bT+nlsf3wn9b3BODGU/MeyFjGuKUCeSPspfVy2gxnP932UfvpP932Vi3OIS4pBxJ7gj7aPqjaNxrNyZ4fqrKixqw5SMt1tN/cVzx+QuDdIE6PtsL6o7TRbQilF43A9XHwUpcUhrC03BII4g2PitNsrGkrLCT7RvXk7x4rTnyys747HRUKr2Xt2CfzHWd6pyP6q0WsuswhCEAIQhACEIQAkyNuCOYI8UpCA5liLDzo3G2nDke9Y2sgINiLHku+yMBFiARyKye38INkBMevqn/S75pWKlxx4kg5J2Opvqndp0bo5C08Ms9VHpYje2pJsufrK6OdT2Czd62XM8+QTkFS30gbcLWzUDbc264Rg+SwcOJOpTB2qHWDvRAaLADIaLP8V+rh1YM7N7CSbpk1BUVhuLg3RdReqqRIMhPFKimLTcHNRd5e7yWniT0pOpXocou8lByBiTvJTZFGDkoOT0k+OchaPZOMJ4rBx6RnJ2o7HLIhyca9XO7E3mX9df2TiaCewDt159F2XgdCrlcLjlWg2PiieGw3t5nquz8DqFvz5d/WHXiz8dVQs/svFkEtg77N3J2l+pyv2m+Y0WsusrMeoQhMBCEIAUavrWQxmSQ2a3/dgpK5LjvEBnlLGH7OMkDrPFynq5D5m3FDt+t6eofIBYPcSByCYoWWDpODB7zooznZdZVhtciKiY0edKd49g0XP/AGun8mM29xkl7Sl7R2YWHIg5cEU0dhfiVI3lG4vFXFM5p5KwgrgfOHeiRgOoUR9KeCXqmu4o43Z9KwduSUY4RrOzuBWfFBM7zY3nsaT+SUdlTjzo3t7Wkfmn8f8AC3/V/enH88dzCkunph/MJ7GFVTMOVRG90ZtzyC9bhupOjP8A2b81Xxv8LZ/Vj9bpvXd7H6obVU//AFH+wPmobMK1XqAdr2D4pf7sTjXox2yx/NHxv8L5T+pYq4OD3ex+qUKqL1z7Kgu2FI2/lMNuTwVH6EjVHxPV2yoi9c+ynRUxesfBUkbU+1qqcptXMdZH973LWYO28WytjBLmPNt0+iebVgY2LXYLoHunY5rSQ0gk2yA7Vpyz7/HV7IQvVqxCEIQEbaUbnQyNabOLHAHrINl8/wAriXEHUGxXbsWbcbSw72sj7tY3meJPULri9YB53pG9+9Y+Tqbjbx83NNQMLnAczZP4km6SdsbfNY0N+JT+w2XdvWyaD15kKBtGZjJXi2YaBf72rlOf+V7vRhw9ySUlkoOh7korGtSbougheJYaVBWSNHkveByDiB7l7LWPd5z3HtcT+aiL26e0sh/pTzXm8md5ehyNGHnOSd5I3kAoBxhWmwVsBlXK9rnhpYA7dLb7zTkbZi1viswxXWGdpfV6qOXg02d1sdk759yrme/aO/z06XDgKjBvuuPVcW/JSmYOox/L96vo3AgEaEAjsKUur4c/xzfK/wBVcOH6Vpyib4KxjjDRZoAHICyWhPInQhCEwF4SvHvAFzoFT1lSXaaBK3Aw/wBKL3vqGBrXFrGWuGki5Nzn4LDVDXtsHNIPYeK7rG/eaEl0DDqB4LG87dazy5Mxxelr2MhLb2e53I33VT0sTXPd0hsDfPrXd59jwP8AOjae0BVNbgajk/l7p5tNkWCeSOKOpyCbZpTZnjI5rqcv0Zw+jLIPZKotu4BmhjdJE/pA0ElpbZ1hra2qzvNaTyRjmTX0y6kOfc2v2lNhxJsh7LDLU8VLRIeALC5NxcE6FJ3uBTLpfJDTmBp3pxuYzTsn/BP9KLwkskuLk2HWlvgO7fK1r6qORmDy0yuiQalSEAgBwNwDyQ1yiVU28b8cuFtFJAuMtQLp579Fvr2kx9hUiON2trAK6wvhx87Q9xIjOltStUzB0NxvB5A4F2RWk49Mb5ZKvvo/rzLRMBNzH5F+oeb7lpVn9lUTYGFsI3ATe2oVrFUn0rd2S1lyMdS0LwFeqgEIQgK3bE1gBzuSqZ0hDhyORUrbMt5bcrD4lQQ69vFZdX2E6nkyTglUBkuQSumSlJYMlTnSquY+54KQGnmPFVhJXSI3r6pmOMnl4pwwOCMDB4pwLvvdJTENLsyw6X5jkufbU2bPTm00Zt6w08Qu+7pUGvoWyNIc0EFL4StJ5eo4JG4O8wWsMy7W/V7k5Be4aNXG1uasNv0jYql7G+a11h3p7DlB0kxPAGwUTnbja95NMbQ2A6JgkcHEHW5GRPUOCgE+Tu8BmLahdM29Qj6nIOTd4d1iuY3T7mX0njr5RKoNmzyuDYmtkv12I7Vs9iYEdcOqHZ8WN07LrP4Nr2RVILsg7K/I8F1uKcEZJyTNR311LhyhpWxMDWizRkApO+ovSI6VGs8S+kR0qh9IvOkRoW1LUcDop4WdZKrqhl3mdmSvm6aQhCFYZPaz7Tu7fgFXtm4clMxCbTu7vyVXJM0C65+v1RyaoskfWVUTVdyvG1CmUWLttSnW1KohUJxtUq0sX7Kop0Vp5rPirShVqtLGibtA81UYkxT9Xjvq92TR8Sojq0AZlcsxZtn6xUEg+Q0breu2p8U9PnnacnrN95cc3ON+0ldCwPSBkd3ak3XOML0jpJxbRmZK6fTStYLJ8+vavJd9Lnbb2GF7eYIXF6iQAEcR8DZbvEe1gyJxv5RFmjrK5lNUXcUuqPHPSwZKDmO8clp8L4jfC9kbjeMm2erb8lgGTEK32FTOmmaM7Agl3UFM9L6yx3uGRjhcOXpaODgs1TzbrQOQsnRVotY40sdLcXD2+KbkgcO7rWfFWlis60bBi6jaSCb2AVpsCW++OVisl9bV9hWW8j+tt/A/qnzfYaa6EleLYMvitu7IHHR7detv6ELLV0ROi3mKacOpXk6sG8O7X3Lm5nLGAX/4XP5J7VDX1V6U2mckftAr39olThnhRvShSuUU7SPNeftM80wmikcg0r1BO0zzSI6uokNoYpJPwtJGXXoqicO1lE57Sw3AcLEhc82psswzFhNxa4PV1roNJhza1RZzYxCw8ZXbp7dwXK9q/onr5Hbz6iBzra2eO63xV2K59fqrwVG1kJPpE5qz21tBkMRe7TgBqSqmj2bPBP8AVngNlGZGoLeDgeIKmUuDquvmc0kRwRXHSOaS1zuTBcb3bwUc9b6V1zN1jdt7R6UtkBO6Rax9EjVUoOd11V/0L1LiGmsi6McoHXH9O9b3qaz6EGca1/XaFo8LvKv40vlI47TRlzw3mV03YtC2KMNFus8ytTQfRFBGWk1MxDdQGxt3u+1wr8YEpRo6X2h8kXmletYxvalhvX71p5cBtv5E7gORYHe8EJsYDd/3H/z/AMlHw6LYzLHgmwNyEsgrUtwKBpOQeNox80kYGdxqD/4/8kvh0NjLdIVssFxHyn+jYN7Te58MlBZgmTezmaWXzO6Q63UNFsKCkbFGGMFmtFus8yetXxzZdpWn7IXqFqTxwuLLPVeDKSR1yxzb8Gvc0eC0SEBlZsAUThk2RvWJHX96KXANGzUSPPNzz8LLVIRgVdNh2lj82CPtLQT71KZs6EaRRj+hvyUpCAYFJGNGM9lvyTkcYaLNAA5AABLQgBCEFAcwx9E9m1I5Qy7ega24/E+/5hbLBbyaNm95wLwR/WT8QoeKf4o/AP7nKZhA/Yu6pD+TVjzzndq71vMi9QhC2QEIQgBCEIAQhCAEIQgBCEIAQhCAEIQgBCEIAQhCAEFCEBlsVfxR+Af3OUjB0n2cg4h9/ED5K1rdmRym7wb2tkSMsz8V5QbMjhuYwRvWvck6dqic+9NNQhCsghCEAIQhACEIQAhCEAIQh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0" name="Picture 2" descr="http://www.professoresdosucesso.com.br/wp-content/uploads/teamWork-puzz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64443"/>
            <a:ext cx="7483712" cy="455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520496" y="170080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Cultura</a:t>
            </a:r>
            <a:endParaRPr lang="pt-BR" sz="20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547664" y="299695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E</a:t>
            </a:r>
            <a:r>
              <a:rPr lang="pt-BR" sz="2000" b="1" dirty="0" smtClean="0"/>
              <a:t>sporte</a:t>
            </a:r>
            <a:endParaRPr lang="pt-BR" sz="20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331640" y="414908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Educação</a:t>
            </a:r>
            <a:endParaRPr lang="pt-BR" sz="2000" b="1" dirty="0"/>
          </a:p>
        </p:txBody>
      </p:sp>
      <p:sp>
        <p:nvSpPr>
          <p:cNvPr id="15" name="CaixaDeTexto 14"/>
          <p:cNvSpPr txBox="1"/>
          <p:nvPr/>
        </p:nvSpPr>
        <p:spPr>
          <a:xfrm rot="19419977">
            <a:off x="3858452" y="409145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Emprego</a:t>
            </a:r>
            <a:endParaRPr lang="pt-BR" sz="20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287939" y="162880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Social</a:t>
            </a:r>
            <a:endParaRPr lang="pt-BR" sz="20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267744" y="270892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Ambiental</a:t>
            </a:r>
            <a:endParaRPr lang="pt-BR" sz="20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656091" y="1293796"/>
            <a:ext cx="392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ndalus" pitchFamily="18" charset="-78"/>
                <a:cs typeface="Andalus" pitchFamily="18" charset="-78"/>
              </a:rPr>
              <a:t>Cultura e audiovisual;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latin typeface="Andalus" pitchFamily="18" charset="-78"/>
                <a:cs typeface="Andalus" pitchFamily="18" charset="-78"/>
              </a:rPr>
              <a:t>Fundo </a:t>
            </a:r>
            <a:r>
              <a:rPr lang="pt-BR" sz="2400" b="1" dirty="0" smtClean="0">
                <a:latin typeface="Andalus" pitchFamily="18" charset="-78"/>
                <a:cs typeface="Andalus" pitchFamily="18" charset="-78"/>
              </a:rPr>
              <a:t>da Infância e Idoso;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ndalus" pitchFamily="18" charset="-78"/>
                <a:cs typeface="Andalus" pitchFamily="18" charset="-78"/>
              </a:rPr>
              <a:t>PRONAS;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ndalus" pitchFamily="18" charset="-78"/>
                <a:cs typeface="Andalus" pitchFamily="18" charset="-78"/>
              </a:rPr>
              <a:t>PRONON;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ndalus" pitchFamily="18" charset="-78"/>
                <a:cs typeface="Andalus" pitchFamily="18" charset="-78"/>
              </a:rPr>
              <a:t>Esporte.</a:t>
            </a:r>
          </a:p>
        </p:txBody>
      </p:sp>
    </p:spTree>
    <p:extLst>
      <p:ext uri="{BB962C8B-B14F-4D97-AF65-F5344CB8AC3E}">
        <p14:creationId xmlns:p14="http://schemas.microsoft.com/office/powerpoint/2010/main" val="2014554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peltimbrado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15952"/>
            <a:ext cx="9144000" cy="1154625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779912" y="620688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b="1" dirty="0" smtClean="0">
              <a:latin typeface="Andalus" pitchFamily="18" charset="-78"/>
              <a:cs typeface="Andalus" pitchFamily="18" charset="-78"/>
            </a:endParaRPr>
          </a:p>
          <a:p>
            <a:endParaRPr lang="pt-BR" b="1" dirty="0"/>
          </a:p>
        </p:txBody>
      </p:sp>
      <p:sp>
        <p:nvSpPr>
          <p:cNvPr id="5" name="Retângulo 4"/>
          <p:cNvSpPr/>
          <p:nvPr/>
        </p:nvSpPr>
        <p:spPr>
          <a:xfrm>
            <a:off x="899592" y="24928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Meio-quadro 2"/>
          <p:cNvSpPr/>
          <p:nvPr/>
        </p:nvSpPr>
        <p:spPr>
          <a:xfrm>
            <a:off x="395536" y="2389615"/>
            <a:ext cx="2718794" cy="852945"/>
          </a:xfrm>
          <a:prstGeom prst="half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Cultura &amp; Gastronomia</a:t>
            </a:r>
            <a:endParaRPr lang="pt-BR" dirty="0"/>
          </a:p>
        </p:txBody>
      </p:sp>
      <p:sp>
        <p:nvSpPr>
          <p:cNvPr id="12" name="Meio-quadro 11"/>
          <p:cNvSpPr/>
          <p:nvPr/>
        </p:nvSpPr>
        <p:spPr>
          <a:xfrm>
            <a:off x="3421034" y="2389615"/>
            <a:ext cx="2142081" cy="852946"/>
          </a:xfrm>
          <a:prstGeom prst="half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Instituição Parceira</a:t>
            </a:r>
            <a:endParaRPr lang="pt-BR" dirty="0"/>
          </a:p>
        </p:txBody>
      </p:sp>
      <p:sp>
        <p:nvSpPr>
          <p:cNvPr id="13" name="Meio-quadro 12"/>
          <p:cNvSpPr/>
          <p:nvPr/>
        </p:nvSpPr>
        <p:spPr>
          <a:xfrm>
            <a:off x="5743130" y="2389616"/>
            <a:ext cx="3221358" cy="895368"/>
          </a:xfrm>
          <a:prstGeom prst="half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Lei de Incentivo a Cultura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4660732" y="1683688"/>
            <a:ext cx="4320480" cy="43619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Ações a Curto Prazo: até 6 meses 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95536" y="177281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ndalus" pitchFamily="18" charset="-78"/>
                <a:cs typeface="Andalus" pitchFamily="18" charset="-78"/>
              </a:rPr>
              <a:t>Nossa Propost</a:t>
            </a:r>
            <a:r>
              <a:rPr lang="pt-BR" sz="2400" b="1" dirty="0">
                <a:latin typeface="Andalus" pitchFamily="18" charset="-78"/>
                <a:cs typeface="Andalus" pitchFamily="18" charset="-78"/>
              </a:rPr>
              <a:t>a</a:t>
            </a:r>
            <a:r>
              <a:rPr lang="pt-BR" sz="2400" b="1" dirty="0" smtClean="0">
                <a:latin typeface="Andalus" pitchFamily="18" charset="-78"/>
                <a:cs typeface="Andalus" pitchFamily="18" charset="-78"/>
              </a:rPr>
              <a:t>:</a:t>
            </a:r>
            <a:endParaRPr lang="pt-BR" sz="24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b="63641"/>
          <a:stretch/>
        </p:blipFill>
        <p:spPr>
          <a:xfrm>
            <a:off x="474286" y="3789040"/>
            <a:ext cx="8372892" cy="42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512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-5015"/>
            <a:ext cx="4784524" cy="6669360"/>
          </a:xfrm>
          <a:prstGeom prst="rect">
            <a:avLst/>
          </a:prstGeom>
        </p:spPr>
      </p:pic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418" y="5332141"/>
            <a:ext cx="2291026" cy="152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154" y="-5015"/>
            <a:ext cx="2453118" cy="163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100" y="2724935"/>
            <a:ext cx="2291026" cy="152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59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peltimbrado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5188"/>
            <a:ext cx="9144000" cy="1154625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779912" y="620688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b="1" dirty="0" smtClean="0">
              <a:latin typeface="Andalus" pitchFamily="18" charset="-78"/>
              <a:cs typeface="Andalus" pitchFamily="18" charset="-78"/>
            </a:endParaRPr>
          </a:p>
          <a:p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1520" y="1848599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ndalus" pitchFamily="18" charset="-78"/>
                <a:cs typeface="Andalus" pitchFamily="18" charset="-78"/>
              </a:rPr>
              <a:t>As Cooperativas não </a:t>
            </a:r>
            <a:r>
              <a:rPr lang="pt-BR" sz="2400" b="1" dirty="0" smtClean="0">
                <a:latin typeface="Andalus" pitchFamily="18" charset="-78"/>
                <a:cs typeface="Andalus" pitchFamily="18" charset="-78"/>
              </a:rPr>
              <a:t>tem custos com </a:t>
            </a:r>
            <a:r>
              <a:rPr lang="pt-BR" sz="2400" b="1" dirty="0">
                <a:latin typeface="Andalus" pitchFamily="18" charset="-78"/>
                <a:cs typeface="Andalus" pitchFamily="18" charset="-78"/>
              </a:rPr>
              <a:t>a</a:t>
            </a:r>
            <a:r>
              <a:rPr lang="pt-BR" sz="2400" b="1" dirty="0" smtClean="0">
                <a:latin typeface="Andalus" pitchFamily="18" charset="-78"/>
                <a:cs typeface="Andalus" pitchFamily="18" charset="-78"/>
              </a:rPr>
              <a:t> Parceri</a:t>
            </a:r>
            <a:r>
              <a:rPr lang="pt-BR" sz="2400" b="1" dirty="0">
                <a:latin typeface="Andalus" pitchFamily="18" charset="-78"/>
                <a:cs typeface="Andalus" pitchFamily="18" charset="-78"/>
              </a:rPr>
              <a:t>a</a:t>
            </a:r>
            <a:endParaRPr lang="pt-BR" sz="2400" b="1" dirty="0"/>
          </a:p>
        </p:txBody>
      </p:sp>
      <p:sp>
        <p:nvSpPr>
          <p:cNvPr id="5" name="Retângulo 4"/>
          <p:cNvSpPr/>
          <p:nvPr/>
        </p:nvSpPr>
        <p:spPr>
          <a:xfrm>
            <a:off x="899592" y="24928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28" name="Picture 4" descr="http://www.crato.org/chapadadoararipe/wp-content/uploads/2014/10/Grfico-queda_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78" y="2536485"/>
            <a:ext cx="3374182" cy="218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egueadica.com.br/wp-content/uploads/2015/02/lucro-projecao-crescimento-grafico-estimativa-1387891903003_1920x14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765" y="2739698"/>
            <a:ext cx="2952328" cy="19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442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peltimbrado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6512" y="0"/>
            <a:ext cx="9144000" cy="1154625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93712" y="3068960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João Henrique Bohn Zanoni </a:t>
            </a:r>
          </a:p>
          <a:p>
            <a:r>
              <a:rPr lang="pt-BR" sz="1800" dirty="0" smtClean="0"/>
              <a:t>Diretor</a:t>
            </a:r>
          </a:p>
          <a:p>
            <a:r>
              <a:rPr lang="pt-BR" sz="1800" dirty="0"/>
              <a:t>(41) </a:t>
            </a:r>
            <a:r>
              <a:rPr lang="pt-BR" sz="1800" dirty="0" smtClean="0"/>
              <a:t>3010 1590</a:t>
            </a:r>
            <a:endParaRPr lang="pt-BR" sz="1800" dirty="0"/>
          </a:p>
          <a:p>
            <a:r>
              <a:rPr lang="pt-BR" sz="1800" dirty="0"/>
              <a:t>(41) 9543 7744</a:t>
            </a:r>
          </a:p>
          <a:p>
            <a:r>
              <a:rPr lang="pt-BR" sz="1600" b="1" u="sng" dirty="0" smtClean="0">
                <a:hlinkClick r:id="rId4"/>
              </a:rPr>
              <a:t>joaohenrique@acerteprojetos.com</a:t>
            </a:r>
            <a:endParaRPr lang="pt-BR" sz="1600" b="1" u="sng" dirty="0" smtClean="0"/>
          </a:p>
          <a:p>
            <a:endParaRPr lang="pt-BR" sz="1600" u="sng" dirty="0"/>
          </a:p>
          <a:p>
            <a:r>
              <a:rPr lang="pt-BR" sz="1600" dirty="0" smtClean="0">
                <a:hlinkClick r:id="rId5"/>
              </a:rPr>
              <a:t>www.acerteprojetos.com</a:t>
            </a:r>
            <a:endParaRPr lang="pt-BR" sz="1600" dirty="0" smtClean="0"/>
          </a:p>
          <a:p>
            <a:r>
              <a:rPr lang="pt-BR" sz="1600" dirty="0" smtClean="0"/>
              <a:t>R. David </a:t>
            </a:r>
            <a:r>
              <a:rPr lang="pt-BR" sz="1600" dirty="0" err="1" smtClean="0"/>
              <a:t>Bodziak</a:t>
            </a:r>
            <a:r>
              <a:rPr lang="pt-BR" sz="1600" dirty="0" smtClean="0"/>
              <a:t>, 267 – Barreirinha – Curitiba - PR</a:t>
            </a:r>
            <a:endParaRPr lang="pt-BR" sz="1600" dirty="0"/>
          </a:p>
          <a:p>
            <a:endParaRPr lang="pt-BR" sz="1600" u="sng" dirty="0" smtClean="0"/>
          </a:p>
        </p:txBody>
      </p:sp>
    </p:spTree>
    <p:extLst>
      <p:ext uri="{BB962C8B-B14F-4D97-AF65-F5344CB8AC3E}">
        <p14:creationId xmlns:p14="http://schemas.microsoft.com/office/powerpoint/2010/main" val="2265848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peltimbrado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490" y="-56757"/>
            <a:ext cx="9144000" cy="1154625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779912" y="620688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b="1" dirty="0" smtClean="0">
              <a:latin typeface="Andalus" pitchFamily="18" charset="-78"/>
              <a:cs typeface="Andalus" pitchFamily="18" charset="-78"/>
            </a:endParaRPr>
          </a:p>
          <a:p>
            <a:endParaRPr lang="pt-BR" b="1" dirty="0"/>
          </a:p>
        </p:txBody>
      </p:sp>
      <p:sp>
        <p:nvSpPr>
          <p:cNvPr id="5" name="Retângulo 4"/>
          <p:cNvSpPr/>
          <p:nvPr/>
        </p:nvSpPr>
        <p:spPr>
          <a:xfrm>
            <a:off x="899592" y="24928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http://netempregos.net.br/wp-content/uploads/2015/03/Construtora-Th%C3%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95198"/>
            <a:ext cx="3114427" cy="116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oodserv.net/wp-content/uploads/2011/06/condor-logo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07988"/>
            <a:ext cx="2231112" cy="152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http://gilmarcenariamdf.com.br/imagens/arau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31" y="5543757"/>
            <a:ext cx="267710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79512" y="1533560"/>
            <a:ext cx="892899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latin typeface="Andalus" pitchFamily="18" charset="-78"/>
                <a:cs typeface="Andalus" pitchFamily="18" charset="-78"/>
              </a:rPr>
              <a:t>Re</a:t>
            </a:r>
            <a:r>
              <a:rPr lang="pt-BR" sz="2400" b="1" dirty="0" smtClean="0">
                <a:latin typeface="Andalus" pitchFamily="18" charset="-78"/>
                <a:cs typeface="Andalus" pitchFamily="18" charset="-78"/>
              </a:rPr>
              <a:t>alizar Projetos que contemplem:</a:t>
            </a:r>
            <a:endParaRPr lang="pt-BR" sz="2200" b="1" dirty="0" smtClean="0">
              <a:latin typeface="Andalus" pitchFamily="18" charset="-78"/>
              <a:cs typeface="Andalus" pitchFamily="18" charset="-78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ndalus" pitchFamily="18" charset="-78"/>
                <a:cs typeface="Andalus" pitchFamily="18" charset="-78"/>
              </a:rPr>
              <a:t>DNA da </a:t>
            </a:r>
            <a:r>
              <a:rPr lang="pt-BR" sz="2200" dirty="0">
                <a:latin typeface="Andalus" pitchFamily="18" charset="-78"/>
                <a:cs typeface="Andalus" pitchFamily="18" charset="-78"/>
              </a:rPr>
              <a:t>Cooperativa</a:t>
            </a:r>
            <a:r>
              <a:rPr lang="pt-BR" sz="2200" dirty="0" smtClean="0">
                <a:latin typeface="Andalus" pitchFamily="18" charset="-78"/>
                <a:cs typeface="Andalus" pitchFamily="18" charset="-78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ndalus" pitchFamily="18" charset="-78"/>
                <a:cs typeface="Andalus" pitchFamily="18" charset="-78"/>
              </a:rPr>
              <a:t>Resolvam questões do negócio;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ndalus" pitchFamily="18" charset="-78"/>
                <a:cs typeface="Andalus" pitchFamily="18" charset="-78"/>
              </a:rPr>
              <a:t>Resolvam questões na comunidade 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200" dirty="0">
                <a:latin typeface="Andalus" pitchFamily="18" charset="-78"/>
                <a:cs typeface="Andalus" pitchFamily="18" charset="-78"/>
              </a:rPr>
              <a:t>S</a:t>
            </a:r>
            <a:r>
              <a:rPr lang="pt-BR" sz="2200" dirty="0" smtClean="0">
                <a:latin typeface="Andalus" pitchFamily="18" charset="-78"/>
                <a:cs typeface="Andalus" pitchFamily="18" charset="-78"/>
              </a:rPr>
              <a:t>ejam regionalizados;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Andalus" pitchFamily="18" charset="-78"/>
                <a:cs typeface="Andalus" pitchFamily="18" charset="-78"/>
              </a:rPr>
              <a:t>Apresentem resultados consistentes para </a:t>
            </a:r>
            <a:r>
              <a:rPr lang="pt-BR" sz="2200" dirty="0">
                <a:latin typeface="Andalus" pitchFamily="18" charset="-78"/>
                <a:cs typeface="Andalus" pitchFamily="18" charset="-78"/>
              </a:rPr>
              <a:t>Cooperativa </a:t>
            </a:r>
            <a:r>
              <a:rPr lang="pt-BR" sz="2200" dirty="0" smtClean="0">
                <a:latin typeface="Andalus" pitchFamily="18" charset="-78"/>
                <a:cs typeface="Andalus" pitchFamily="18" charset="-78"/>
              </a:rPr>
              <a:t>e para a comunidade.</a:t>
            </a:r>
          </a:p>
          <a:p>
            <a:endParaRPr lang="pt-BR" sz="2200" dirty="0"/>
          </a:p>
        </p:txBody>
      </p:sp>
      <p:pic>
        <p:nvPicPr>
          <p:cNvPr id="2058" name="Picture 10" descr="http://files.clubedoemprego.webnode.com.br/system_preview_detail_200000749-249cb25967/grupo_cc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66" y="5381465"/>
            <a:ext cx="1072614" cy="116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curitibarugby.com.br/site2013/wp-content/uploads/2013/07/logo_vor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86" y="5044545"/>
            <a:ext cx="947242" cy="9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uritiba rugby 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25" y="5901087"/>
            <a:ext cx="988810" cy="95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elektro.com.br/Themes/ElektroTheme/Content/image/LogoElektr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879057"/>
            <a:ext cx="24193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3708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6572" y="-14005"/>
            <a:ext cx="10297144" cy="653201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9756" y="3717032"/>
            <a:ext cx="9054244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9756" y="5589240"/>
            <a:ext cx="8964488" cy="3282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45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0"/>
            <a:ext cx="5496757" cy="309192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880" y="3501008"/>
            <a:ext cx="5505701" cy="309695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51520" y="1753098"/>
            <a:ext cx="2592288" cy="267765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Mais de 200 cooperativas já fizeram destinação fiscal para cultura</a:t>
            </a:r>
            <a:endParaRPr lang="pt-BR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26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peltimbrado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99392"/>
            <a:ext cx="9144000" cy="11546252"/>
          </a:xfrm>
          <a:prstGeom prst="rect">
            <a:avLst/>
          </a:prstGeom>
        </p:spPr>
      </p:pic>
      <p:pic>
        <p:nvPicPr>
          <p:cNvPr id="5" name="Picture 4" descr="http://1.bp.blogspot.com/-Cd0woCzrPjw/T7vqjO3ZVbI/AAAAAAAACxI/S7mTZ1eT-Lw/s1600/Chapadinha_MA_Corrup%C3%A7%C3%A3o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9512" y="4778318"/>
            <a:ext cx="4069080" cy="26432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539552" y="1877798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Andalus" pitchFamily="18" charset="-78"/>
                <a:cs typeface="Andalus" pitchFamily="18" charset="-78"/>
              </a:rPr>
              <a:t>Destinação Fiscal</a:t>
            </a:r>
          </a:p>
          <a:p>
            <a:endParaRPr lang="pt-BR" b="1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63010952"/>
              </p:ext>
            </p:extLst>
          </p:nvPr>
        </p:nvGraphicFramePr>
        <p:xfrm>
          <a:off x="251520" y="1714464"/>
          <a:ext cx="764386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tângulo 7"/>
          <p:cNvSpPr/>
          <p:nvPr/>
        </p:nvSpPr>
        <p:spPr>
          <a:xfrm>
            <a:off x="755577" y="3717032"/>
            <a:ext cx="2000386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917798" y="3430366"/>
            <a:ext cx="2000386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436096" y="4437112"/>
            <a:ext cx="2000386" cy="4390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531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peltimbrado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546252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016243"/>
              </p:ext>
            </p:extLst>
          </p:nvPr>
        </p:nvGraphicFramePr>
        <p:xfrm>
          <a:off x="179512" y="2132856"/>
          <a:ext cx="8784976" cy="4104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939"/>
                <a:gridCol w="1193140"/>
                <a:gridCol w="1395204"/>
                <a:gridCol w="1760844"/>
                <a:gridCol w="1327849"/>
              </a:tblGrid>
              <a:tr h="4428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 dirty="0">
                          <a:effectLst/>
                        </a:rPr>
                        <a:t>Área </a:t>
                      </a:r>
                      <a:endParaRPr lang="pt-BR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>
                          <a:effectLst/>
                        </a:rPr>
                        <a:t>Federal (IRPJ)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>
                          <a:effectLst/>
                        </a:rPr>
                        <a:t>Estadual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>
                          <a:effectLst/>
                        </a:rPr>
                        <a:t>Municipal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u="none" strike="noStrike">
                          <a:effectLst/>
                        </a:rPr>
                        <a:t>Dedução Máxima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</a:tr>
              <a:tr h="24411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Tipo de imposto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IRPJ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ICMS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IPTU e ISS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</a:tr>
              <a:tr h="24411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Cultura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4%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3%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20%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 smtClean="0">
                          <a:effectLst/>
                        </a:rPr>
                        <a:t>70</a:t>
                      </a:r>
                      <a:r>
                        <a:rPr lang="pt-BR" sz="1400" u="none" strike="noStrike" dirty="0">
                          <a:effectLst/>
                        </a:rPr>
                        <a:t>% a 100%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</a:tr>
              <a:tr h="24411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Audiovisual</a:t>
                      </a:r>
                      <a:r>
                        <a:rPr lang="pt-BR" sz="1000" u="none" strike="noStrike">
                          <a:effectLst/>
                        </a:rPr>
                        <a:t>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3% a 4%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100% a 125%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</a:tr>
              <a:tr h="24411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Esporte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1%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3%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20%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100%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</a:tr>
              <a:tr h="24411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Fundo do Idoso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1%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100%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</a:tr>
              <a:tr h="24411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Fundo da Infância e Adolescência (FIA)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1%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--------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---------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100%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</a:tr>
              <a:tr h="48822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Programa Nacional de Apoio à Atenção Oncológica (</a:t>
                      </a:r>
                      <a:r>
                        <a:rPr lang="pt-BR" sz="1400" u="none" strike="noStrike" dirty="0" err="1">
                          <a:effectLst/>
                        </a:rPr>
                        <a:t>Pronon</a:t>
                      </a:r>
                      <a:r>
                        <a:rPr lang="pt-BR" sz="1400" u="none" strike="noStrike" dirty="0">
                          <a:effectLst/>
                        </a:rPr>
                        <a:t>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1%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100%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</a:tr>
              <a:tr h="73233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Programa Nacional de Apoio à Atenção da Saúde da Pessoa com Deficiência (Pronas/PCD)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1%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100%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</a:tr>
              <a:tr h="24411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Tipo de tributação do </a:t>
                      </a:r>
                      <a:r>
                        <a:rPr lang="pt-BR" sz="1400" u="none" strike="noStrike" dirty="0" err="1">
                          <a:effectLst/>
                        </a:rPr>
                        <a:t>Cnpj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Lucro Real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Lucro Real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Lucro Real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Lucro Real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</a:tr>
              <a:tr h="24411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Presumido ou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Presumido ou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Presumido ou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</a:tr>
              <a:tr h="488221"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u="none" strike="noStrike">
                          <a:effectLst/>
                        </a:rPr>
                        <a:t> 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Simples Nacional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>
                          <a:effectLst/>
                        </a:rPr>
                        <a:t>Simples Nacional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u="none" strike="noStrike" dirty="0">
                          <a:effectLst/>
                        </a:rPr>
                        <a:t>Simples Nacional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8" marR="5408" marT="5408" marB="0" anchor="ctr"/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179512" y="2852936"/>
            <a:ext cx="8784976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3936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600" dirty="0" smtClean="0"/>
              <a:t>Cooperativas do Paraná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917848"/>
          </a:xfrm>
        </p:spPr>
        <p:txBody>
          <a:bodyPr>
            <a:normAutofit/>
          </a:bodyPr>
          <a:lstStyle/>
          <a:p>
            <a:r>
              <a:rPr lang="pt-BR" sz="2400" dirty="0" smtClean="0"/>
              <a:t>Receita de R</a:t>
            </a:r>
            <a:r>
              <a:rPr lang="pt-BR" sz="2400" dirty="0"/>
              <a:t>$ 60,4 </a:t>
            </a:r>
            <a:r>
              <a:rPr lang="pt-BR" sz="2400" dirty="0" smtClean="0"/>
              <a:t>bilhões em 2015</a:t>
            </a:r>
            <a:endParaRPr lang="pt-BR" sz="2400" dirty="0" smtClean="0"/>
          </a:p>
          <a:p>
            <a:r>
              <a:rPr lang="pt-BR" sz="2400" dirty="0" smtClean="0"/>
              <a:t>Potencial de investimento em Leis de Incentivo</a:t>
            </a:r>
            <a:r>
              <a:rPr lang="pt-BR" sz="2400" dirty="0" smtClean="0"/>
              <a:t>:</a:t>
            </a: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0480" t="57058" r="11254" b="35355"/>
          <a:stretch/>
        </p:blipFill>
        <p:spPr>
          <a:xfrm>
            <a:off x="30088" y="2442290"/>
            <a:ext cx="9248528" cy="504056"/>
          </a:xfrm>
          <a:prstGeom prst="round2SameRect">
            <a:avLst/>
          </a:prstGeom>
        </p:spPr>
      </p:pic>
      <p:sp>
        <p:nvSpPr>
          <p:cNvPr id="7" name="Arredondar Retângulo no Mesmo Canto Lateral 6"/>
          <p:cNvSpPr/>
          <p:nvPr/>
        </p:nvSpPr>
        <p:spPr>
          <a:xfrm>
            <a:off x="323528" y="2514298"/>
            <a:ext cx="8568952" cy="288032"/>
          </a:xfrm>
          <a:prstGeom prst="round2Same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369256"/>
              </p:ext>
            </p:extLst>
          </p:nvPr>
        </p:nvGraphicFramePr>
        <p:xfrm>
          <a:off x="323528" y="2964552"/>
          <a:ext cx="806489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224136"/>
                <a:gridCol w="1224136"/>
                <a:gridCol w="1728192"/>
                <a:gridCol w="1152128"/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Cultura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Esporte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F.</a:t>
                      </a:r>
                      <a:r>
                        <a:rPr lang="pt-BR" baseline="0" dirty="0" smtClean="0"/>
                        <a:t> Idoso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F. </a:t>
                      </a:r>
                      <a:r>
                        <a:rPr lang="pt-BR" dirty="0" err="1" smtClean="0"/>
                        <a:t>Infancia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Pronas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Pronon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330.287,76</a:t>
                      </a:r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82.571,94</a:t>
                      </a:r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82.571,94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82.571,94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82.571,94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82.571,94</a:t>
                      </a:r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Total: R$743.147,46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597998"/>
              </p:ext>
            </p:extLst>
          </p:nvPr>
        </p:nvGraphicFramePr>
        <p:xfrm>
          <a:off x="323528" y="4653136"/>
          <a:ext cx="806489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224136"/>
                <a:gridCol w="1224136"/>
                <a:gridCol w="1728192"/>
                <a:gridCol w="1152128"/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Cultura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Esporte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F.</a:t>
                      </a:r>
                      <a:r>
                        <a:rPr lang="pt-BR" baseline="0" dirty="0" smtClean="0"/>
                        <a:t> Idoso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F. </a:t>
                      </a:r>
                      <a:r>
                        <a:rPr lang="pt-BR" dirty="0" err="1" smtClean="0"/>
                        <a:t>Infancia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Pronas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Pronon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1.400.000,00</a:t>
                      </a:r>
                      <a:endParaRPr lang="pt-B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350.000,00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350.000,00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350.000,00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350.000,00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rgbClr val="FF0000"/>
                          </a:solidFill>
                        </a:rPr>
                        <a:t>350.000,00</a:t>
                      </a:r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Total Efetivado: R$350.000,00</a:t>
                      </a:r>
                      <a:r>
                        <a:rPr lang="pt-BR" b="1" baseline="0" dirty="0" smtClean="0"/>
                        <a:t>    Total não efetivado: R$ 2.800.000,00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200664" y="1898576"/>
            <a:ext cx="61175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Caso 1 – Nunca realizou destinação fiscal</a:t>
            </a:r>
            <a:endParaRPr lang="pt-B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00664" y="4149080"/>
            <a:ext cx="46608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Caso 2 – Faz destinação parcial</a:t>
            </a:r>
            <a:endParaRPr lang="pt-BR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416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peltimbrado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546252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753642"/>
              </p:ext>
            </p:extLst>
          </p:nvPr>
        </p:nvGraphicFramePr>
        <p:xfrm>
          <a:off x="816689" y="3127004"/>
          <a:ext cx="7499727" cy="12381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3303"/>
                <a:gridCol w="833303"/>
                <a:gridCol w="833303"/>
                <a:gridCol w="833303"/>
                <a:gridCol w="833303"/>
                <a:gridCol w="833303"/>
                <a:gridCol w="833303"/>
                <a:gridCol w="833303"/>
                <a:gridCol w="833303"/>
              </a:tblGrid>
              <a:tr h="598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j</a:t>
                      </a:r>
                      <a:r>
                        <a:rPr lang="pt-BR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endParaRPr lang="pt-BR" sz="1800" b="1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Fev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M</a:t>
                      </a:r>
                      <a:r>
                        <a:rPr lang="pt-BR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pt-BR" dirty="0" smtClean="0"/>
                        <a:t>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</a:t>
                      </a:r>
                      <a:r>
                        <a:rPr lang="pt-BR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M</a:t>
                      </a:r>
                      <a:r>
                        <a:rPr lang="pt-BR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Jun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Jul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</a:t>
                      </a:r>
                      <a:r>
                        <a:rPr lang="pt-BR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Set</a:t>
                      </a:r>
                      <a:endParaRPr lang="pt-BR" dirty="0"/>
                    </a:p>
                  </a:txBody>
                  <a:tcPr/>
                </a:tc>
              </a:tr>
              <a:tr h="59802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311493"/>
              </p:ext>
            </p:extLst>
          </p:nvPr>
        </p:nvGraphicFramePr>
        <p:xfrm>
          <a:off x="1485604" y="4659098"/>
          <a:ext cx="6048672" cy="2699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016224"/>
                <a:gridCol w="2016224"/>
              </a:tblGrid>
              <a:tr h="961854">
                <a:tc>
                  <a:txBody>
                    <a:bodyPr/>
                    <a:lstStyle/>
                    <a:p>
                      <a:r>
                        <a:rPr lang="pt-BR" sz="3200" dirty="0" smtClean="0"/>
                        <a:t>Outubro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200" dirty="0" smtClean="0"/>
                        <a:t>Novembro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200" dirty="0" smtClean="0"/>
                        <a:t>Dezembro</a:t>
                      </a:r>
                      <a:endParaRPr lang="pt-BR" sz="3200" dirty="0"/>
                    </a:p>
                  </a:txBody>
                  <a:tcPr/>
                </a:tc>
              </a:tr>
              <a:tr h="961854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AJUSTES</a:t>
                      </a:r>
                    </a:p>
                    <a:p>
                      <a:pPr algn="ctr"/>
                      <a:r>
                        <a:rPr lang="pt-BR" dirty="0" smtClean="0"/>
                        <a:t>Aproveitamento</a:t>
                      </a:r>
                      <a:r>
                        <a:rPr lang="pt-BR" baseline="0" dirty="0" smtClean="0"/>
                        <a:t> de 100% do imposto devido em 2015 conforme limites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AJUSTES</a:t>
                      </a:r>
                    </a:p>
                    <a:p>
                      <a:pPr algn="ctr"/>
                      <a:r>
                        <a:rPr lang="pt-BR" dirty="0" smtClean="0"/>
                        <a:t>Aproveitamento</a:t>
                      </a:r>
                      <a:r>
                        <a:rPr lang="pt-BR" baseline="0" dirty="0" smtClean="0"/>
                        <a:t> de 100% do imposto devido em 2015 conforme limites da lei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AJUSTES</a:t>
                      </a:r>
                    </a:p>
                    <a:p>
                      <a:pPr algn="ctr"/>
                      <a:r>
                        <a:rPr lang="pt-BR" dirty="0" smtClean="0"/>
                        <a:t>Aproveitamento</a:t>
                      </a:r>
                      <a:r>
                        <a:rPr lang="pt-BR" baseline="0" dirty="0" smtClean="0"/>
                        <a:t> de 100% do imposto devido em 2015 conforme limites da lei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-24429" y="1558533"/>
            <a:ext cx="87008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Andalus" pitchFamily="18" charset="-78"/>
                <a:cs typeface="Andalus" pitchFamily="18" charset="-78"/>
              </a:rPr>
              <a:t>Imposto </a:t>
            </a:r>
            <a:r>
              <a:rPr lang="pt-BR" sz="3600" b="1" dirty="0">
                <a:latin typeface="Andalus" pitchFamily="18" charset="-78"/>
                <a:cs typeface="Andalus" pitchFamily="18" charset="-78"/>
              </a:rPr>
              <a:t>de </a:t>
            </a:r>
            <a:r>
              <a:rPr lang="pt-BR" sz="3600" b="1" dirty="0" smtClean="0">
                <a:latin typeface="Andalus" pitchFamily="18" charset="-78"/>
                <a:cs typeface="Andalus" pitchFamily="18" charset="-78"/>
              </a:rPr>
              <a:t>Renda </a:t>
            </a:r>
            <a:r>
              <a:rPr lang="pt-BR" sz="3600" b="1" dirty="0">
                <a:latin typeface="Andalus" pitchFamily="18" charset="-78"/>
                <a:cs typeface="Andalus" pitchFamily="18" charset="-78"/>
              </a:rPr>
              <a:t>– </a:t>
            </a:r>
            <a:r>
              <a:rPr lang="pt-BR" sz="3600" b="1" dirty="0" smtClean="0">
                <a:latin typeface="Andalus" pitchFamily="18" charset="-78"/>
                <a:cs typeface="Andalus" pitchFamily="18" charset="-78"/>
              </a:rPr>
              <a:t>Mensal </a:t>
            </a:r>
            <a:r>
              <a:rPr lang="pt-BR" sz="3600" b="1" dirty="0">
                <a:latin typeface="Andalus" pitchFamily="18" charset="-78"/>
                <a:cs typeface="Andalus" pitchFamily="18" charset="-78"/>
              </a:rPr>
              <a:t>por </a:t>
            </a:r>
            <a:r>
              <a:rPr lang="pt-BR" sz="3600" b="1" dirty="0" smtClean="0">
                <a:latin typeface="Andalus" pitchFamily="18" charset="-78"/>
                <a:cs typeface="Andalus" pitchFamily="18" charset="-78"/>
              </a:rPr>
              <a:t>Estimativa</a:t>
            </a:r>
          </a:p>
          <a:p>
            <a:pPr algn="ctr"/>
            <a:r>
              <a:rPr lang="pt-BR" sz="3600" dirty="0"/>
              <a:t> 2015 </a:t>
            </a:r>
            <a:endParaRPr lang="pt-BR" sz="3600" b="1" dirty="0" smtClean="0">
              <a:latin typeface="Andalus" pitchFamily="18" charset="-78"/>
              <a:cs typeface="Andalus" pitchFamily="18" charset="-78"/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0302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2775</TotalTime>
  <Words>436</Words>
  <Application>Microsoft Office PowerPoint</Application>
  <PresentationFormat>Apresentação na tela (4:3)</PresentationFormat>
  <Paragraphs>167</Paragraphs>
  <Slides>14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Andalus</vt:lpstr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Cooperativas do Paraná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annelise</dc:creator>
  <cp:lastModifiedBy>João</cp:lastModifiedBy>
  <cp:revision>190</cp:revision>
  <cp:lastPrinted>2015-06-26T05:39:12Z</cp:lastPrinted>
  <dcterms:created xsi:type="dcterms:W3CDTF">2014-08-19T17:42:47Z</dcterms:created>
  <dcterms:modified xsi:type="dcterms:W3CDTF">2016-12-08T13:49:18Z</dcterms:modified>
</cp:coreProperties>
</file>