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20" r:id="rId2"/>
    <p:sldId id="1098" r:id="rId3"/>
    <p:sldId id="1099" r:id="rId4"/>
    <p:sldId id="1115" r:id="rId5"/>
    <p:sldId id="1095" r:id="rId6"/>
    <p:sldId id="309" r:id="rId7"/>
    <p:sldId id="1101" r:id="rId8"/>
    <p:sldId id="1106" r:id="rId9"/>
    <p:sldId id="318" r:id="rId10"/>
    <p:sldId id="1113" r:id="rId11"/>
    <p:sldId id="1062" r:id="rId12"/>
    <p:sldId id="984" r:id="rId13"/>
    <p:sldId id="1111" r:id="rId14"/>
    <p:sldId id="1094" r:id="rId15"/>
    <p:sldId id="1114" r:id="rId16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uno Bianco Le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8CC7FC"/>
    <a:srgbClr val="3FBF7F"/>
    <a:srgbClr val="974807"/>
    <a:srgbClr val="89B73F"/>
    <a:srgbClr val="FB9631"/>
    <a:srgbClr val="FC6A52"/>
    <a:srgbClr val="F48D7C"/>
    <a:srgbClr val="F8B5AA"/>
    <a:srgbClr val="FC7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Escuro 1 - Ênfas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901" autoAdjust="0"/>
  </p:normalViewPr>
  <p:slideViewPr>
    <p:cSldViewPr>
      <p:cViewPr varScale="1">
        <p:scale>
          <a:sx n="68" d="100"/>
          <a:sy n="68" d="100"/>
        </p:scale>
        <p:origin x="6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978"/>
    </p:cViewPr>
  </p:sorterViewPr>
  <p:notesViewPr>
    <p:cSldViewPr>
      <p:cViewPr varScale="1">
        <p:scale>
          <a:sx n="62" d="100"/>
          <a:sy n="62" d="100"/>
        </p:scale>
        <p:origin x="-2376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onardo.rolim\Downloads\SICONFI_RREO_1_BIMESTRAL_6%20(2)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aroldevanie\Desktop\Gr&#225;fico%20Despesa%20sobre%20PIB%20x%20Envelhecimento%20-%20Pa&#237;ses%20OCDE%20-%20dados%202015%20-%20Com%20menos%20pa&#237;ses%20rev%20LR%20(B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upos\Area%20de%20Gestao\Gabinete\COGES\Design\1-Produtos\1-Internos\3-Apresentac&#807;o&#771;es\1-2019\Previde&#770;ncia\Resultado_previdencia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upos\Area%20de%20Gestao\Gabinete\COGES\Design\1-Produtos\1-Internos\3-Apresentac&#807;o&#771;es\1-2019\Previde&#770;ncia\Resultado_previdencia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Volumes\grupos\Area%20de%20Gestao\Gabinete\COGES\Design\1-Produtos\1-Internos\3-Apresentac&#807;o&#771;es\2019\Previde&#770;ncia-11-03-19\Dados\gra&#769;ficos_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27581423131912"/>
          <c:y val="5.4399884486371605E-2"/>
          <c:w val="0.50763536502381656"/>
          <c:h val="0.77335559685743704"/>
        </c:manualLayout>
      </c:layout>
      <c:doughnutChart>
        <c:varyColors val="1"/>
        <c:ser>
          <c:idx val="0"/>
          <c:order val="0"/>
          <c:tx>
            <c:strRef>
              <c:f>'[SICONFI_RREO_1_BIMESTRAL_6 (2).xls]Plan1'!$C$424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00-4F87-A85F-A7C3005BF119}"/>
              </c:ext>
            </c:extLst>
          </c:dPt>
          <c:dPt>
            <c:idx val="1"/>
            <c:bubble3D val="0"/>
            <c:spPr>
              <a:solidFill>
                <a:srgbClr val="FC6A5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00-4F87-A85F-A7C3005BF119}"/>
              </c:ext>
            </c:extLst>
          </c:dPt>
          <c:dPt>
            <c:idx val="2"/>
            <c:bubble3D val="0"/>
            <c:spPr>
              <a:solidFill>
                <a:srgbClr val="F48D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200-4F87-A85F-A7C3005BF119}"/>
              </c:ext>
            </c:extLst>
          </c:dPt>
          <c:dPt>
            <c:idx val="3"/>
            <c:bubble3D val="0"/>
            <c:spPr>
              <a:solidFill>
                <a:srgbClr val="F9B07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200-4F87-A85F-A7C3005BF119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200-4F87-A85F-A7C3005BF119}"/>
              </c:ext>
            </c:extLst>
          </c:dPt>
          <c:dPt>
            <c:idx val="5"/>
            <c:bubble3D val="0"/>
            <c:spPr>
              <a:solidFill>
                <a:srgbClr val="FB96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200-4F87-A85F-A7C3005BF119}"/>
              </c:ext>
            </c:extLst>
          </c:dPt>
          <c:dPt>
            <c:idx val="6"/>
            <c:bubble3D val="0"/>
            <c:spPr>
              <a:solidFill>
                <a:srgbClr val="97480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200-4F87-A85F-A7C3005BF119}"/>
              </c:ext>
            </c:extLst>
          </c:dPt>
          <c:dPt>
            <c:idx val="7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200-4F87-A85F-A7C3005BF119}"/>
              </c:ext>
            </c:extLst>
          </c:dPt>
          <c:dPt>
            <c:idx val="8"/>
            <c:bubble3D val="0"/>
            <c:spPr>
              <a:solidFill>
                <a:srgbClr val="8CC7F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200-4F87-A85F-A7C3005BF119}"/>
              </c:ext>
            </c:extLst>
          </c:dPt>
          <c:dPt>
            <c:idx val="9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200-4F87-A85F-A7C3005BF119}"/>
              </c:ext>
            </c:extLst>
          </c:dPt>
          <c:dPt>
            <c:idx val="10"/>
            <c:bubble3D val="0"/>
            <c:spPr>
              <a:solidFill>
                <a:srgbClr val="00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200-4F87-A85F-A7C3005BF119}"/>
              </c:ext>
            </c:extLst>
          </c:dPt>
          <c:dPt>
            <c:idx val="1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200-4F87-A85F-A7C3005BF119}"/>
              </c:ext>
            </c:extLst>
          </c:dPt>
          <c:dLbls>
            <c:dLbl>
              <c:idx val="3"/>
              <c:layout>
                <c:manualLayout>
                  <c:x val="4.5810205792429989E-3"/>
                  <c:y val="-8.21340775940680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00-4F87-A85F-A7C3005BF119}"/>
                </c:ext>
              </c:extLst>
            </c:dLbl>
            <c:dLbl>
              <c:idx val="10"/>
              <c:layout>
                <c:manualLayout>
                  <c:x val="-3.3212399199511786E-2"/>
                  <c:y val="-4.79115452632063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200-4F87-A85F-A7C3005BF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'[SICONFI_RREO_1_BIMESTRAL_6 (2).xls]Plan1'!$B$425:$B$436</c:f>
              <c:strCache>
                <c:ptCount val="12"/>
                <c:pt idx="0">
                  <c:v>Benefícios RGPS Urbano</c:v>
                </c:pt>
                <c:pt idx="1">
                  <c:v>Benefícios RGPS Rural</c:v>
                </c:pt>
                <c:pt idx="2">
                  <c:v>Previdência Servidor Público</c:v>
                </c:pt>
                <c:pt idx="3">
                  <c:v>Outras despesas previdenciárias</c:v>
                </c:pt>
                <c:pt idx="4">
                  <c:v>BPC</c:v>
                </c:pt>
                <c:pt idx="5">
                  <c:v>Outras despesas assistenciais</c:v>
                </c:pt>
                <c:pt idx="6">
                  <c:v>Seguro-desemprego e abono salarial</c:v>
                </c:pt>
                <c:pt idx="7">
                  <c:v>Saúde</c:v>
                </c:pt>
                <c:pt idx="8">
                  <c:v>Educação</c:v>
                </c:pt>
                <c:pt idx="9">
                  <c:v>Defesa</c:v>
                </c:pt>
                <c:pt idx="10">
                  <c:v>Segurança</c:v>
                </c:pt>
                <c:pt idx="11">
                  <c:v>Outras despesas</c:v>
                </c:pt>
              </c:strCache>
            </c:strRef>
          </c:cat>
          <c:val>
            <c:numRef>
              <c:f>'[SICONFI_RREO_1_BIMESTRAL_6 (2).xls]Plan1'!$C$425:$C$436</c:f>
              <c:numCache>
                <c:formatCode>0.0%</c:formatCode>
                <c:ptCount val="12"/>
                <c:pt idx="0">
                  <c:v>0.34499999999999997</c:v>
                </c:pt>
                <c:pt idx="1">
                  <c:v>9.1999999999999998E-2</c:v>
                </c:pt>
                <c:pt idx="2">
                  <c:v>7.9000000000000001E-2</c:v>
                </c:pt>
                <c:pt idx="3">
                  <c:v>6.0000000000000001E-3</c:v>
                </c:pt>
                <c:pt idx="4">
                  <c:v>4.2000000000000003E-2</c:v>
                </c:pt>
                <c:pt idx="5">
                  <c:v>2.5000000000000001E-2</c:v>
                </c:pt>
                <c:pt idx="6">
                  <c:v>0.04</c:v>
                </c:pt>
                <c:pt idx="7">
                  <c:v>8.8999999999999996E-2</c:v>
                </c:pt>
                <c:pt idx="8">
                  <c:v>7.2999999999999995E-2</c:v>
                </c:pt>
                <c:pt idx="9">
                  <c:v>5.7000000000000002E-2</c:v>
                </c:pt>
                <c:pt idx="10">
                  <c:v>8.0000000000000002E-3</c:v>
                </c:pt>
                <c:pt idx="11">
                  <c:v>0.14399999999999999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6200-4F87-A85F-A7C3005BF1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920208575227306E-2"/>
          <c:y val="0.84362979447797415"/>
          <c:w val="0.90324314001421768"/>
          <c:h val="0.142264234597345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 err="1"/>
              <a:t>Relação</a:t>
            </a:r>
            <a:r>
              <a:rPr lang="en-US" sz="1800" dirty="0"/>
              <a:t> entre </a:t>
            </a:r>
            <a:r>
              <a:rPr lang="en-US" sz="1800" dirty="0" err="1"/>
              <a:t>gastos</a:t>
            </a:r>
            <a:r>
              <a:rPr lang="en-US" sz="1800" dirty="0"/>
              <a:t> com </a:t>
            </a:r>
            <a:r>
              <a:rPr lang="en-US" sz="1800" dirty="0" err="1"/>
              <a:t>Previdência</a:t>
            </a:r>
            <a:r>
              <a:rPr lang="en-US" sz="1800" dirty="0"/>
              <a:t> Social e </a:t>
            </a:r>
            <a:r>
              <a:rPr lang="en-US" sz="1800" dirty="0" err="1"/>
              <a:t>envelhecimento</a:t>
            </a:r>
            <a:r>
              <a:rPr lang="en-US" sz="1800" dirty="0"/>
              <a:t> </a:t>
            </a:r>
            <a:r>
              <a:rPr lang="en-US" sz="1800" dirty="0" err="1"/>
              <a:t>populacional</a:t>
            </a:r>
            <a:endParaRPr lang="en-US" sz="1800" dirty="0"/>
          </a:p>
          <a:p>
            <a:pPr>
              <a:defRPr/>
            </a:pPr>
            <a:r>
              <a:rPr lang="en-US" sz="1800" dirty="0" err="1"/>
              <a:t>Países</a:t>
            </a:r>
            <a:r>
              <a:rPr lang="en-US" sz="1800" dirty="0"/>
              <a:t> da OCDE - 2015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BEC8-4835-A658-61E25874B084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BEC8-4835-A658-61E25874B084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BEC8-4835-A658-61E25874B084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BEC8-4835-A658-61E25874B084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BEC8-4835-A658-61E25874B084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9525"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BEC8-4835-A658-61E25874B084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BEC8-4835-A658-61E25874B084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BEC8-4835-A658-61E25874B084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BEC8-4835-A658-61E25874B084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chemeClr val="tx2">
                    <a:lumMod val="75000"/>
                  </a:schemeClr>
                </a:solidFill>
                <a:ln w="9525">
                  <a:solidFill>
                    <a:schemeClr val="tx2">
                      <a:lumMod val="7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BEC8-4835-A658-61E25874B084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BEC8-4835-A658-61E25874B084}"/>
              </c:ext>
            </c:extLst>
          </c:dPt>
          <c:dPt>
            <c:idx val="14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BEC8-4835-A658-61E25874B084}"/>
              </c:ext>
            </c:extLst>
          </c:dPt>
          <c:dPt>
            <c:idx val="15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BEC8-4835-A658-61E25874B084}"/>
              </c:ext>
            </c:extLst>
          </c:dPt>
          <c:dPt>
            <c:idx val="16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BEC8-4835-A658-61E25874B084}"/>
              </c:ext>
            </c:extLst>
          </c:dPt>
          <c:dPt>
            <c:idx val="17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BEC8-4835-A658-61E25874B084}"/>
              </c:ext>
            </c:extLst>
          </c:dPt>
          <c:dPt>
            <c:idx val="18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BEC8-4835-A658-61E25874B084}"/>
              </c:ext>
            </c:extLst>
          </c:dPt>
          <c:dPt>
            <c:idx val="22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BEC8-4835-A658-61E25874B084}"/>
              </c:ext>
            </c:extLst>
          </c:dPt>
          <c:dPt>
            <c:idx val="23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BEC8-4835-A658-61E25874B084}"/>
              </c:ext>
            </c:extLst>
          </c:dPt>
          <c:dPt>
            <c:idx val="26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BEC8-4835-A658-61E25874B084}"/>
              </c:ext>
            </c:extLst>
          </c:dPt>
          <c:dPt>
            <c:idx val="29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rgbClr val="FFC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BEC8-4835-A658-61E25874B084}"/>
              </c:ext>
            </c:extLst>
          </c:dPt>
          <c:dPt>
            <c:idx val="30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BEC8-4835-A658-61E25874B084}"/>
              </c:ext>
            </c:extLst>
          </c:dPt>
          <c:dPt>
            <c:idx val="31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BEC8-4835-A658-61E25874B084}"/>
              </c:ext>
            </c:extLst>
          </c:dPt>
          <c:dPt>
            <c:idx val="32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BEC8-4835-A658-61E25874B084}"/>
              </c:ext>
            </c:extLst>
          </c:dPt>
          <c:dPt>
            <c:idx val="33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BEC8-4835-A658-61E25874B084}"/>
              </c:ext>
            </c:extLst>
          </c:dPt>
          <c:dPt>
            <c:idx val="34"/>
            <c:marker>
              <c:symbol val="circle"/>
              <c:size val="5"/>
              <c:spPr>
                <a:solidFill>
                  <a:srgbClr val="689C35"/>
                </a:solidFill>
                <a:ln w="9525">
                  <a:solidFill>
                    <a:srgbClr val="689C35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BEC8-4835-A658-61E25874B084}"/>
              </c:ext>
            </c:extLst>
          </c:dPt>
          <c:dPt>
            <c:idx val="35"/>
            <c:marker>
              <c:symbol val="diamond"/>
              <c:size val="7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BEC8-4835-A658-61E25874B084}"/>
              </c:ext>
            </c:extLst>
          </c:dPt>
          <c:dPt>
            <c:idx val="36"/>
            <c:marker>
              <c:symbol val="diamond"/>
              <c:size val="7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EC8-4835-A658-61E25874B084}"/>
              </c:ext>
            </c:extLst>
          </c:dPt>
          <c:dPt>
            <c:idx val="37"/>
            <c:marker>
              <c:symbol val="diamond"/>
              <c:size val="7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EC8-4835-A658-61E25874B08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CB581D8-8B4D-4D46-9F9F-24A806E09BBE}" type="CELLRANGE">
                      <a:rPr lang="en-US" dirty="0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BEC8-4835-A658-61E25874B0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EE7806B-35C0-4F28-BF4A-32A4CC80659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EC8-4835-A658-61E25874B08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C8-4835-A658-61E25874B0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81F16FD-7C6D-4C58-8ADE-935D3A64871E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EC8-4835-A658-61E25874B08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963C26C-B3AE-4F20-A54F-79BAE5D94220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EC8-4835-A658-61E25874B08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C8-4835-A658-61E25874B08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4FE0DAC-774E-46BB-A518-FABC84833FE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BEC8-4835-A658-61E25874B08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EC8-4835-A658-61E25874B08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1677B189-458E-4782-9BA8-4D88C43C5D6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BEC8-4835-A658-61E25874B08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43212D4-4C6B-447A-A19A-8F6B47858DE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BEC8-4835-A658-61E25874B08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F7A7246-4F95-456D-8073-97ADFF9F3AF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BEC8-4835-A658-61E25874B08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FAB148A-1CF4-4AFA-9DCD-A1E2D2BF756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BEC8-4835-A658-61E25874B08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0863B47E-FA3B-4B42-BB3E-4542AC85DC9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BEC8-4835-A658-61E25874B08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9E658DE7-668F-4C14-8BEC-608325E840C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BEC8-4835-A658-61E25874B08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8D52A528-B6A4-4E78-9F13-8627446D269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BEC8-4835-A658-61E25874B08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FAADE897-B57F-45B6-B6F5-2725BA570B92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BEC8-4835-A658-61E25874B08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2F2FB6E6-A2FE-460A-8E98-A91F4FF2E519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BEC8-4835-A658-61E25874B08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7F8F0169-62A3-4636-87CF-03361870F623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BEC8-4835-A658-61E25874B084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05FDCA7E-BA1F-4210-BA28-F9109981DDD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BEC8-4835-A658-61E25874B084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EC8-4835-A658-61E25874B084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EC8-4835-A658-61E25874B084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BEC8-4835-A658-61E25874B084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2CA6E3DD-8126-4835-97EA-3C8F1D387D4C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BEC8-4835-A658-61E25874B084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6477BE6D-F292-4E16-8BAA-457D6CC5D55B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BEC8-4835-A658-61E25874B084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EC8-4835-A658-61E25874B084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BEC8-4835-A658-61E25874B084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FBFB6DCE-4AA1-4B49-8BB5-B405C471DEA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BEC8-4835-A658-61E25874B084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BEC8-4835-A658-61E25874B084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BEC8-4835-A658-61E25874B084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58679DC0-44C7-4C87-B545-268EB5ED085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BEC8-4835-A658-61E25874B084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1C9C4100-3304-48E7-A860-570F50C329C8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BEC8-4835-A658-61E25874B084}"/>
                </c:ext>
              </c:extLst>
            </c:dLbl>
            <c:dLbl>
              <c:idx val="31"/>
              <c:layout>
                <c:manualLayout>
                  <c:x val="-3.9193176066856768E-3"/>
                  <c:y val="0"/>
                </c:manualLayout>
              </c:layout>
              <c:tx>
                <c:rich>
                  <a:bodyPr/>
                  <a:lstStyle/>
                  <a:p>
                    <a:fld id="{888A3CF2-B6A1-4EEE-9463-FA1BC43E5F24}" type="CELLRANGE">
                      <a:rPr lang="en-US" dirty="0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BEC8-4835-A658-61E25874B084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552AC57A-AF52-4906-9E58-30283C500E4A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BEC8-4835-A658-61E25874B084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DA8847FC-8987-40BE-84AE-1A24542FD001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BEC8-4835-A658-61E25874B084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298F2E46-0E68-46A7-9653-DB85E9B2B237}" type="CELLRANGE">
                      <a:rPr lang="pt-BR"/>
                      <a:pPr/>
                      <a:t>[INTERVALODACÉLULA]</a:t>
                    </a:fld>
                    <a:endParaRPr lang="pt-BR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BEC8-4835-A658-61E25874B084}"/>
                </c:ext>
              </c:extLst>
            </c:dLbl>
            <c:dLbl>
              <c:idx val="35"/>
              <c:layout>
                <c:manualLayout>
                  <c:x val="-3.1354540853485414E-2"/>
                  <c:y val="2.4501410760363662E-2"/>
                </c:manualLayout>
              </c:layout>
              <c:tx>
                <c:rich>
                  <a:bodyPr/>
                  <a:lstStyle/>
                  <a:p>
                    <a:fld id="{44414BE6-63FD-4A61-B422-1E263FFE99C1}" type="CELLRANGE">
                      <a:rPr lang="en-US" sz="1200" b="1" smtClean="0"/>
                      <a:pPr/>
                      <a:t>[INTERVALODACÉLULA]</a:t>
                    </a:fld>
                    <a:r>
                      <a:rPr lang="en-US" sz="1200" b="1" dirty="0"/>
                      <a:t> =</a:t>
                    </a:r>
                    <a:r>
                      <a:rPr lang="en-US" sz="1200" b="1" baseline="0" dirty="0"/>
                      <a:t> 12,4%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EC8-4835-A658-61E25874B084}"/>
                </c:ext>
              </c:extLst>
            </c:dLbl>
            <c:dLbl>
              <c:idx val="36"/>
              <c:layout>
                <c:manualLayout>
                  <c:x val="-3.5273858460171191E-2"/>
                  <c:y val="3.18518339884728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A3CB70-A7FC-4945-B3DC-488225638333}" type="CELLRANGE">
                      <a:rPr lang="en-US" sz="1200"/>
                      <a:pPr>
                        <a:defRPr b="1"/>
                      </a:pPr>
                      <a:t>[INTERVALODACÉLULA]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EC8-4835-A658-61E25874B084}"/>
                </c:ext>
              </c:extLst>
            </c:dLbl>
            <c:dLbl>
              <c:idx val="37"/>
              <c:layout>
                <c:manualLayout>
                  <c:x val="-1.437083122451434E-2"/>
                  <c:y val="2.94016929124363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778316-7022-41FE-81C5-FF5EED0D02F9}" type="CELLRANGE">
                      <a:rPr lang="en-US" sz="1200"/>
                      <a:pPr>
                        <a:defRPr b="1"/>
                      </a:pPr>
                      <a:t>[INTERVALODACÉLULA]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BEC8-4835-A658-61E25874B0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8575" cap="rnd">
                <a:solidFill>
                  <a:srgbClr val="2E4517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'Dados Gráf Despesa RD'!$D$2:$D$39</c:f>
              <c:numCache>
                <c:formatCode>0.0</c:formatCode>
                <c:ptCount val="38"/>
                <c:pt idx="0">
                  <c:v>22.628110799764901</c:v>
                </c:pt>
                <c:pt idx="1">
                  <c:v>28.103534243717</c:v>
                </c:pt>
                <c:pt idx="3">
                  <c:v>23.790568608036502</c:v>
                </c:pt>
                <c:pt idx="4">
                  <c:v>15.156924304113501</c:v>
                </c:pt>
                <c:pt idx="6">
                  <c:v>29.710846320306</c:v>
                </c:pt>
                <c:pt idx="8">
                  <c:v>31.9906408835006</c:v>
                </c:pt>
                <c:pt idx="9">
                  <c:v>30.158479613576301</c:v>
                </c:pt>
                <c:pt idx="10">
                  <c:v>32.111287506620997</c:v>
                </c:pt>
                <c:pt idx="11">
                  <c:v>30.451822210549199</c:v>
                </c:pt>
                <c:pt idx="12">
                  <c:v>25.7050448721231</c:v>
                </c:pt>
                <c:pt idx="13">
                  <c:v>20.787530235781698</c:v>
                </c:pt>
                <c:pt idx="14">
                  <c:v>20.3427147676048</c:v>
                </c:pt>
                <c:pt idx="15">
                  <c:v>18.424560734278401</c:v>
                </c:pt>
                <c:pt idx="16">
                  <c:v>34.990962647811003</c:v>
                </c:pt>
                <c:pt idx="17">
                  <c:v>42.6527433142262</c:v>
                </c:pt>
                <c:pt idx="18">
                  <c:v>17.7293561926219</c:v>
                </c:pt>
                <c:pt idx="22">
                  <c:v>9.8140583896526206</c:v>
                </c:pt>
                <c:pt idx="23">
                  <c:v>27.432695290954602</c:v>
                </c:pt>
                <c:pt idx="26">
                  <c:v>31.815287041564901</c:v>
                </c:pt>
                <c:pt idx="29">
                  <c:v>28.509628764524201</c:v>
                </c:pt>
                <c:pt idx="30">
                  <c:v>31.055691845003899</c:v>
                </c:pt>
                <c:pt idx="31">
                  <c:v>26.773198656184899</c:v>
                </c:pt>
                <c:pt idx="32">
                  <c:v>11.7117443332787</c:v>
                </c:pt>
                <c:pt idx="33">
                  <c:v>28.185474218584201</c:v>
                </c:pt>
                <c:pt idx="34">
                  <c:v>22.133110354304701</c:v>
                </c:pt>
                <c:pt idx="35">
                  <c:v>12.1</c:v>
                </c:pt>
                <c:pt idx="36">
                  <c:v>26.5</c:v>
                </c:pt>
                <c:pt idx="37">
                  <c:v>42.6</c:v>
                </c:pt>
              </c:numCache>
            </c:numRef>
          </c:xVal>
          <c:yVal>
            <c:numRef>
              <c:f>'Dados Gráf Despesa RD'!$E$2:$E$39</c:f>
              <c:numCache>
                <c:formatCode>0.0</c:formatCode>
                <c:ptCount val="38"/>
                <c:pt idx="0">
                  <c:v>4.3</c:v>
                </c:pt>
                <c:pt idx="1">
                  <c:v>13.3</c:v>
                </c:pt>
                <c:pt idx="3">
                  <c:v>4.7</c:v>
                </c:pt>
                <c:pt idx="4">
                  <c:v>2.9</c:v>
                </c:pt>
                <c:pt idx="6">
                  <c:v>8.1</c:v>
                </c:pt>
                <c:pt idx="8">
                  <c:v>11.4</c:v>
                </c:pt>
                <c:pt idx="9">
                  <c:v>13.9</c:v>
                </c:pt>
                <c:pt idx="10">
                  <c:v>10.1</c:v>
                </c:pt>
                <c:pt idx="11">
                  <c:v>16.899999999999999</c:v>
                </c:pt>
                <c:pt idx="12">
                  <c:v>9.1999999999999993</c:v>
                </c:pt>
                <c:pt idx="13">
                  <c:v>2.1</c:v>
                </c:pt>
                <c:pt idx="14">
                  <c:v>3.6</c:v>
                </c:pt>
                <c:pt idx="15">
                  <c:v>4.8</c:v>
                </c:pt>
                <c:pt idx="16">
                  <c:v>16.2</c:v>
                </c:pt>
                <c:pt idx="17">
                  <c:v>9.4</c:v>
                </c:pt>
                <c:pt idx="18">
                  <c:v>2.9</c:v>
                </c:pt>
                <c:pt idx="22">
                  <c:v>2.2000000000000002</c:v>
                </c:pt>
                <c:pt idx="23">
                  <c:v>5.4</c:v>
                </c:pt>
                <c:pt idx="26">
                  <c:v>13.3</c:v>
                </c:pt>
                <c:pt idx="29">
                  <c:v>11</c:v>
                </c:pt>
                <c:pt idx="30">
                  <c:v>7.2</c:v>
                </c:pt>
                <c:pt idx="31">
                  <c:v>6.5</c:v>
                </c:pt>
                <c:pt idx="32">
                  <c:v>7.1</c:v>
                </c:pt>
                <c:pt idx="33">
                  <c:v>6.2</c:v>
                </c:pt>
                <c:pt idx="34">
                  <c:v>7.1</c:v>
                </c:pt>
                <c:pt idx="35">
                  <c:v>12.39</c:v>
                </c:pt>
                <c:pt idx="36">
                  <c:v>18.3</c:v>
                </c:pt>
                <c:pt idx="37">
                  <c:v>23.1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'Dados Gráf Despesa RD'!$B$2:$B$39</c15:f>
                <c15:dlblRangeCache>
                  <c:ptCount val="38"/>
                  <c:pt idx="0">
                    <c:v>Austrália</c:v>
                  </c:pt>
                  <c:pt idx="1">
                    <c:v>Áustria</c:v>
                  </c:pt>
                  <c:pt idx="3">
                    <c:v>Canadá</c:v>
                  </c:pt>
                  <c:pt idx="4">
                    <c:v>Chile</c:v>
                  </c:pt>
                  <c:pt idx="6">
                    <c:v>Dinamarca</c:v>
                  </c:pt>
                  <c:pt idx="8">
                    <c:v>Finlândia</c:v>
                  </c:pt>
                  <c:pt idx="9">
                    <c:v>França</c:v>
                  </c:pt>
                  <c:pt idx="10">
                    <c:v>Alemanha</c:v>
                  </c:pt>
                  <c:pt idx="11">
                    <c:v>Grécia</c:v>
                  </c:pt>
                  <c:pt idx="12">
                    <c:v>Hungria</c:v>
                  </c:pt>
                  <c:pt idx="13">
                    <c:v>Islândia</c:v>
                  </c:pt>
                  <c:pt idx="14">
                    <c:v>Irlanda</c:v>
                  </c:pt>
                  <c:pt idx="15">
                    <c:v>Israel</c:v>
                  </c:pt>
                  <c:pt idx="16">
                    <c:v>Itália</c:v>
                  </c:pt>
                  <c:pt idx="17">
                    <c:v>Japão</c:v>
                  </c:pt>
                  <c:pt idx="18">
                    <c:v>Coreia do Sul</c:v>
                  </c:pt>
                  <c:pt idx="22">
                    <c:v>México</c:v>
                  </c:pt>
                  <c:pt idx="23">
                    <c:v>Países Baixos</c:v>
                  </c:pt>
                  <c:pt idx="26">
                    <c:v>Portugal</c:v>
                  </c:pt>
                  <c:pt idx="29">
                    <c:v>Espanha</c:v>
                  </c:pt>
                  <c:pt idx="30">
                    <c:v>Suécia</c:v>
                  </c:pt>
                  <c:pt idx="31">
                    <c:v>Suíça</c:v>
                  </c:pt>
                  <c:pt idx="32">
                    <c:v>Peru</c:v>
                  </c:pt>
                  <c:pt idx="33">
                    <c:v>Reino Unido</c:v>
                  </c:pt>
                  <c:pt idx="34">
                    <c:v>Estados Unidos</c:v>
                  </c:pt>
                  <c:pt idx="35">
                    <c:v>Brasil (2015)</c:v>
                  </c:pt>
                  <c:pt idx="36">
                    <c:v>Brasil (2040)</c:v>
                  </c:pt>
                  <c:pt idx="37">
                    <c:v>Brasil (2060)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7-BEC8-4835-A658-61E25874B0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8828720"/>
        <c:axId val="298828160"/>
      </c:scatterChart>
      <c:valAx>
        <c:axId val="298828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dirty="0" err="1"/>
                  <a:t>Proporção</a:t>
                </a:r>
                <a:r>
                  <a:rPr lang="en-US" sz="1400" b="0" baseline="0" dirty="0"/>
                  <a:t> de</a:t>
                </a:r>
                <a:r>
                  <a:rPr lang="en-US" sz="1400" b="0" dirty="0"/>
                  <a:t> </a:t>
                </a:r>
                <a:r>
                  <a:rPr lang="en-US" sz="1400" b="0" dirty="0" err="1"/>
                  <a:t>idosos</a:t>
                </a:r>
                <a:r>
                  <a:rPr lang="en-US" sz="1400" b="0" dirty="0"/>
                  <a:t> (65+) </a:t>
                </a:r>
                <a:r>
                  <a:rPr lang="en-US" sz="1400" b="0" dirty="0" err="1"/>
                  <a:t>em</a:t>
                </a:r>
                <a:r>
                  <a:rPr lang="en-US" sz="1400" b="0" dirty="0"/>
                  <a:t> </a:t>
                </a:r>
                <a:r>
                  <a:rPr lang="en-US" sz="1400" b="0" dirty="0" err="1"/>
                  <a:t>relação</a:t>
                </a:r>
                <a:r>
                  <a:rPr lang="en-US" sz="1400" b="0" dirty="0"/>
                  <a:t> a </a:t>
                </a:r>
                <a:r>
                  <a:rPr lang="en-US" sz="1400" b="0" dirty="0" err="1"/>
                  <a:t>trabalhadores</a:t>
                </a:r>
                <a:r>
                  <a:rPr lang="en-US" sz="1400" b="0" baseline="0" dirty="0"/>
                  <a:t> </a:t>
                </a:r>
                <a:r>
                  <a:rPr lang="en-US" sz="1400" b="0" baseline="0" dirty="0" err="1"/>
                  <a:t>em</a:t>
                </a:r>
                <a:r>
                  <a:rPr lang="en-US" sz="1400" b="0" baseline="0" dirty="0"/>
                  <a:t> </a:t>
                </a:r>
                <a:r>
                  <a:rPr lang="en-US" sz="1400" b="0" baseline="0" dirty="0" err="1"/>
                  <a:t>idade</a:t>
                </a:r>
                <a:r>
                  <a:rPr lang="en-US" sz="1400" b="0" baseline="0" dirty="0"/>
                  <a:t> </a:t>
                </a:r>
                <a:r>
                  <a:rPr lang="en-US" sz="1400" b="0" baseline="0" dirty="0" err="1"/>
                  <a:t>ativa</a:t>
                </a:r>
                <a:r>
                  <a:rPr lang="en-US" sz="1400" b="0" dirty="0"/>
                  <a:t> (15-64)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828160"/>
        <c:crosses val="autoZero"/>
        <c:crossBetween val="midCat"/>
      </c:valAx>
      <c:valAx>
        <c:axId val="29882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Despesa com Previdência Social (% PIB / PNB)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8287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734203581041617"/>
          <c:w val="1"/>
          <c:h val="0.736341631455102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dados!$B$1</c:f>
              <c:strCache>
                <c:ptCount val="1"/>
                <c:pt idx="0">
                  <c:v>Sexo Masculino - Home com Esposa da mesma idade</c:v>
                </c:pt>
              </c:strCache>
            </c:strRef>
          </c:tx>
          <c:spPr>
            <a:solidFill>
              <a:srgbClr val="306B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2BB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5B-624B-8EE4-E31925B10D59}"/>
              </c:ext>
            </c:extLst>
          </c:dPt>
          <c:dPt>
            <c:idx val="1"/>
            <c:invertIfNegative val="0"/>
            <c:bubble3D val="0"/>
            <c:spPr>
              <a:solidFill>
                <a:srgbClr val="689C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5B-624B-8EE4-E31925B10D59}"/>
              </c:ext>
            </c:extLst>
          </c:dPt>
          <c:dLbls>
            <c:dLbl>
              <c:idx val="0"/>
              <c:layout>
                <c:manualLayout>
                  <c:x val="0"/>
                  <c:y val="0.6305827595003734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R$ </a:t>
                    </a:r>
                    <a:fld id="{6981A1E4-BB47-4A86-BE22-51A97618A875}" type="VALUE">
                      <a:rPr lang="en-US" sz="110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tx1"/>
                          </a:solidFill>
                        </a:defRPr>
                      </a:pPr>
                      <a:t>[VALOR]</a:t>
                    </a:fld>
                    <a:endParaRPr lang="en-US" sz="11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5B-624B-8EE4-E31925B10D59}"/>
                </c:ext>
              </c:extLst>
            </c:dLbl>
            <c:dLbl>
              <c:idx val="1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2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R$ </a:t>
                    </a:r>
                    <a:fld id="{20E1B2C7-FA07-DC4D-9F25-95A5077BE18C}" type="VALUE">
                      <a:rPr lang="en-US" sz="1100" smtClean="0">
                        <a:solidFill>
                          <a:schemeClr val="tx1"/>
                        </a:solidFill>
                      </a:rPr>
                      <a:pPr>
                        <a:defRPr sz="1600" b="1">
                          <a:solidFill>
                            <a:schemeClr val="bg2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11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5B-624B-8EE4-E31925B10D5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dados!$M$2:$N$2</c:f>
              <c:strCache>
                <c:ptCount val="2"/>
                <c:pt idx="0">
                  <c:v>Regime atual</c:v>
                </c:pt>
                <c:pt idx="1">
                  <c:v>Nova Previdência</c:v>
                </c:pt>
              </c:strCache>
            </c:strRef>
          </c:cat>
          <c:val>
            <c:numRef>
              <c:f>(dados!$I$9,dados!$K$9)</c:f>
              <c:numCache>
                <c:formatCode>#,##0</c:formatCode>
                <c:ptCount val="2"/>
                <c:pt idx="0">
                  <c:v>152949.80551767227</c:v>
                </c:pt>
                <c:pt idx="1">
                  <c:v>153887.45875362805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5B-624B-8EE4-E31925B10D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8832080"/>
        <c:axId val="298826480"/>
      </c:barChart>
      <c:catAx>
        <c:axId val="29883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826480"/>
        <c:crosses val="autoZero"/>
        <c:auto val="1"/>
        <c:lblAlgn val="ctr"/>
        <c:lblOffset val="100"/>
        <c:noMultiLvlLbl val="0"/>
      </c:catAx>
      <c:valAx>
        <c:axId val="298826480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98832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4811163486048285E-2"/>
          <c:w val="1"/>
          <c:h val="0.868256671191662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dados!$B$1</c:f>
              <c:strCache>
                <c:ptCount val="1"/>
                <c:pt idx="0">
                  <c:v>Sexo Masculino - Home com Esposa da mesma idade</c:v>
                </c:pt>
              </c:strCache>
            </c:strRef>
          </c:tx>
          <c:spPr>
            <a:solidFill>
              <a:srgbClr val="E2BB1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89C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32-2B4A-AFB4-440E32AD4987}"/>
              </c:ext>
            </c:extLst>
          </c:dPt>
          <c:dLbls>
            <c:dLbl>
              <c:idx val="0"/>
              <c:layout>
                <c:manualLayout>
                  <c:x val="3.3695479146768391E-3"/>
                  <c:y val="0.647907021604938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R$</a:t>
                    </a:r>
                    <a:r>
                      <a:rPr lang="en-US" sz="1100" baseline="0" dirty="0">
                        <a:solidFill>
                          <a:schemeClr val="tx1"/>
                        </a:solidFill>
                      </a:rPr>
                      <a:t> </a:t>
                    </a:r>
                    <a:fld id="{3A128D18-ADFE-4D58-9CA6-854C21814A6E}" type="VALUE">
                      <a:rPr lang="en-US" sz="1100" smtClean="0">
                        <a:solidFill>
                          <a:schemeClr val="tx1"/>
                        </a:solidFill>
                      </a:rPr>
                      <a:pPr>
                        <a:defRPr sz="1400" b="1">
                          <a:solidFill>
                            <a:schemeClr val="tx1"/>
                          </a:solidFill>
                          <a:latin typeface="Helvetica" pitchFamily="2" charset="0"/>
                        </a:defRPr>
                      </a:pPr>
                      <a:t>[VALOR]</a:t>
                    </a:fld>
                    <a:endParaRPr lang="en-US" sz="110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4670752414305419"/>
                      <c:h val="7.66869212962962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D32-2B4A-AFB4-440E32AD4987}"/>
                </c:ext>
              </c:extLst>
            </c:dLbl>
            <c:dLbl>
              <c:idx val="1"/>
              <c:layout>
                <c:manualLayout>
                  <c:x val="1.179295341186447E-2"/>
                  <c:y val="0.2348780864197530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400" b="1" i="0" u="none" strike="noStrike" kern="1200" baseline="0">
                        <a:solidFill>
                          <a:schemeClr val="bg1"/>
                        </a:solidFill>
                        <a:latin typeface="Helvetica" pitchFamily="2" charset="0"/>
                        <a:ea typeface="+mn-ea"/>
                        <a:cs typeface="+mn-cs"/>
                      </a:defRPr>
                    </a:pPr>
                    <a:r>
                      <a:rPr lang="en-US" sz="1100" dirty="0">
                        <a:solidFill>
                          <a:schemeClr val="tx1"/>
                        </a:solidFill>
                      </a:rPr>
                      <a:t>R$ </a:t>
                    </a:r>
                    <a:fld id="{2903242B-7048-8D47-82E4-95D612007A86}" type="VALUE">
                      <a:rPr lang="en-US" sz="1100" smtClean="0">
                        <a:solidFill>
                          <a:schemeClr val="tx1"/>
                        </a:solidFill>
                      </a:rPr>
                      <a:pPr algn="l">
                        <a:defRPr sz="1400" b="1">
                          <a:solidFill>
                            <a:schemeClr val="bg1"/>
                          </a:solidFill>
                          <a:latin typeface="Helvetica" pitchFamily="2" charset="0"/>
                        </a:defRPr>
                      </a:pPr>
                      <a:t>[VALOR]</a:t>
                    </a:fld>
                    <a:endParaRPr lang="en-US" sz="110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400" b="1" i="0" u="none" strike="noStrike" kern="1200" baseline="0">
                      <a:solidFill>
                        <a:schemeClr val="bg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6355460044571793"/>
                      <c:h val="7.66869212962962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32-2B4A-AFB4-440E32AD498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dados!$M$2:$N$2</c:f>
              <c:strCache>
                <c:ptCount val="2"/>
                <c:pt idx="0">
                  <c:v>Regime atual</c:v>
                </c:pt>
                <c:pt idx="1">
                  <c:v>Nova Previdência</c:v>
                </c:pt>
              </c:strCache>
            </c:strRef>
          </c:cat>
          <c:val>
            <c:numRef>
              <c:f>(dados!$I$7,dados!$K$7)</c:f>
              <c:numCache>
                <c:formatCode>#,##0</c:formatCode>
                <c:ptCount val="2"/>
                <c:pt idx="0">
                  <c:v>4480606.6612529485</c:v>
                </c:pt>
                <c:pt idx="1">
                  <c:v>1569259.5851557187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D32-2B4A-AFB4-440E32AD49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8831520"/>
        <c:axId val="298832640"/>
      </c:barChart>
      <c:catAx>
        <c:axId val="29883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98832640"/>
        <c:crosses val="autoZero"/>
        <c:auto val="1"/>
        <c:lblAlgn val="ctr"/>
        <c:lblOffset val="100"/>
        <c:noMultiLvlLbl val="0"/>
      </c:catAx>
      <c:valAx>
        <c:axId val="29883264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29883152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857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159658024077236E-4"/>
          <c:y val="0"/>
          <c:w val="0.99981840341975925"/>
          <c:h val="0.76989024240305948"/>
        </c:manualLayout>
      </c:layout>
      <c:lineChart>
        <c:grouping val="standard"/>
        <c:varyColors val="0"/>
        <c:ser>
          <c:idx val="1"/>
          <c:order val="0"/>
          <c:tx>
            <c:v>Com reforma da Previdência</c:v>
          </c:tx>
          <c:spPr>
            <a:ln w="31750" cap="rnd">
              <a:solidFill>
                <a:srgbClr val="395539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395539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395539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gráficos!$C$6:$C$16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gráficos!$E$6:$E$16</c:f>
              <c:numCache>
                <c:formatCode>General</c:formatCode>
                <c:ptCount val="11"/>
                <c:pt idx="5" formatCode="0.0">
                  <c:v>1.1175791817495062</c:v>
                </c:pt>
                <c:pt idx="6" formatCode="0.0">
                  <c:v>2.87323</c:v>
                </c:pt>
                <c:pt idx="7" formatCode="0.0">
                  <c:v>2.87697</c:v>
                </c:pt>
                <c:pt idx="8" formatCode="0.0">
                  <c:v>2.9275099999999998</c:v>
                </c:pt>
                <c:pt idx="9" formatCode="0.0">
                  <c:v>3.0823399999999999</c:v>
                </c:pt>
                <c:pt idx="10" formatCode="0.0">
                  <c:v>3.25238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BA-494A-AB9A-7F46158C6330}"/>
            </c:ext>
          </c:extLst>
        </c:ser>
        <c:ser>
          <c:idx val="2"/>
          <c:order val="1"/>
          <c:tx>
            <c:v>Sem reforma da Previdência</c:v>
          </c:tx>
          <c:spPr>
            <a:ln w="31750" cap="rnd">
              <a:solidFill>
                <a:srgbClr val="54291F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54291F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54291F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gráficos!$C$6:$C$16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gráficos!$F$6:$F$16</c:f>
              <c:numCache>
                <c:formatCode>General</c:formatCode>
                <c:ptCount val="11"/>
                <c:pt idx="5" formatCode="0.0">
                  <c:v>1.1175791817495062</c:v>
                </c:pt>
                <c:pt idx="6" formatCode="0.0">
                  <c:v>0.7762</c:v>
                </c:pt>
                <c:pt idx="7" formatCode="0.0">
                  <c:v>0.27839999999999954</c:v>
                </c:pt>
                <c:pt idx="8" formatCode="0.0">
                  <c:v>-0.45262000000000002</c:v>
                </c:pt>
                <c:pt idx="9" formatCode="0.0">
                  <c:v>-1.0969000000000007</c:v>
                </c:pt>
                <c:pt idx="10" formatCode="0.0">
                  <c:v>-1.8098200000000002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BA-494A-AB9A-7F46158C6330}"/>
            </c:ext>
          </c:extLst>
        </c:ser>
        <c:ser>
          <c:idx val="3"/>
          <c:order val="2"/>
          <c:tx>
            <c:v>Realizado</c:v>
          </c:tx>
          <c:spPr>
            <a:ln w="31750" cap="rnd">
              <a:solidFill>
                <a:srgbClr val="3A6D88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3A6D88"/>
              </a:solidFill>
              <a:ln>
                <a:noFill/>
              </a:ln>
              <a:effectLst/>
            </c:spPr>
          </c:marker>
          <c:dPt>
            <c:idx val="4"/>
            <c:marker>
              <c:symbol val="circle"/>
              <c:size val="7"/>
              <c:spPr>
                <a:solidFill>
                  <a:srgbClr val="3A6D88"/>
                </a:solidFill>
                <a:ln>
                  <a:noFill/>
                </a:ln>
                <a:effectLst/>
              </c:spPr>
            </c:marker>
            <c:bubble3D val="0"/>
            <c:spPr>
              <a:ln w="31750" cap="rnd">
                <a:solidFill>
                  <a:srgbClr val="3A6D8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04BA-494A-AB9A-7F46158C6330}"/>
              </c:ext>
            </c:extLst>
          </c:dPt>
          <c:dLbls>
            <c:dLbl>
              <c:idx val="2"/>
              <c:layout>
                <c:manualLayout>
                  <c:x val="-1.3646666266872694E-2"/>
                  <c:y val="-5.81093917237641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BA-494A-AB9A-7F46158C6330}"/>
                </c:ext>
              </c:extLst>
            </c:dLbl>
            <c:dLbl>
              <c:idx val="3"/>
              <c:layout>
                <c:manualLayout>
                  <c:x val="-3.5100401792991724E-2"/>
                  <c:y val="-5.1156411933941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BA-494A-AB9A-7F46158C63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BA-494A-AB9A-7F46158C63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94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gráficos!$C$6:$C$16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gráficos!$G$6:$G$16</c:f>
              <c:numCache>
                <c:formatCode>0.0</c:formatCode>
                <c:ptCount val="11"/>
                <c:pt idx="0">
                  <c:v>3</c:v>
                </c:pt>
                <c:pt idx="1">
                  <c:v>0.5</c:v>
                </c:pt>
                <c:pt idx="2">
                  <c:v>-3.5</c:v>
                </c:pt>
                <c:pt idx="3">
                  <c:v>-3.3</c:v>
                </c:pt>
                <c:pt idx="4">
                  <c:v>1.0638612600035069</c:v>
                </c:pt>
                <c:pt idx="5">
                  <c:v>1.1175791817495062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4BA-494A-AB9A-7F46158C633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37356288"/>
        <c:axId val="437357408"/>
      </c:lineChart>
      <c:catAx>
        <c:axId val="43735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bg2">
                    <a:lumMod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pt-BR"/>
          </a:p>
        </c:txPr>
        <c:crossAx val="437357408"/>
        <c:crosses val="autoZero"/>
        <c:auto val="1"/>
        <c:lblAlgn val="ctr"/>
        <c:lblOffset val="100"/>
        <c:noMultiLvlLbl val="0"/>
      </c:catAx>
      <c:valAx>
        <c:axId val="43735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735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535109376042598E-4"/>
          <c:y val="0.92872210253729015"/>
          <c:w val="0.9980781166336572"/>
          <c:h val="6.7261583070134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25000"/>
                </a:schemeClr>
              </a:solidFill>
              <a:latin typeface="Helvetica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0.71014</cdr:x>
      <cdr:y>0.18925</cdr:y>
    </cdr:from>
    <cdr:to>
      <cdr:x>0.96504</cdr:x>
      <cdr:y>0.73578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874903" y="1022301"/>
          <a:ext cx="2826645" cy="2952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600" dirty="0"/>
            <a:t>Gasto com previdência e BPC correspondeu a 56,4%;</a:t>
          </a:r>
        </a:p>
        <a:p xmlns:a="http://schemas.openxmlformats.org/drawingml/2006/main">
          <a:pPr algn="ctr"/>
          <a:r>
            <a:rPr lang="pt-BR" sz="1600" dirty="0"/>
            <a:t>O gasto previdenciário correspondeu a quase 6 vezes o gasto com saúde e mais de 7 vezes o gasto com educação. </a:t>
          </a:r>
        </a:p>
        <a:p xmlns:a="http://schemas.openxmlformats.org/drawingml/2006/main">
          <a:pPr algn="ctr"/>
          <a:r>
            <a:rPr lang="pt-BR" sz="1600" dirty="0"/>
            <a:t>Previdência + assistência + FAT: 62,9%</a:t>
          </a:r>
        </a:p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0.07551</cdr:x>
      <cdr:y>0.51763</cdr:y>
    </cdr:from>
    <cdr:to>
      <cdr:x>0.97542</cdr:x>
      <cdr:y>0.51763</cdr:y>
    </cdr:to>
    <cdr:cxnSp macro="">
      <cdr:nvCxnSpPr>
        <cdr:cNvPr id="3" name="Conector reto 2">
          <a:extLst xmlns:a="http://schemas.openxmlformats.org/drawingml/2006/main">
            <a:ext uri="{FF2B5EF4-FFF2-40B4-BE49-F238E27FC236}">
              <a16:creationId xmlns:a16="http://schemas.microsoft.com/office/drawing/2014/main" id="{234D1A46-2157-4106-A78A-73AFD9488ED2}"/>
            </a:ext>
          </a:extLst>
        </cdr:cNvPr>
        <cdr:cNvCxnSpPr/>
      </cdr:nvCxnSpPr>
      <cdr:spPr>
        <a:xfrm xmlns:a="http://schemas.openxmlformats.org/drawingml/2006/main">
          <a:off x="728135" y="3107266"/>
          <a:ext cx="8678333" cy="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0.31607</cdr:x>
      <cdr:y>0.13399</cdr:y>
    </cdr:from>
    <cdr:to>
      <cdr:x>0.31607</cdr:x>
      <cdr:y>0.89563</cdr:y>
    </cdr:to>
    <cdr:cxnSp macro="">
      <cdr:nvCxnSpPr>
        <cdr:cNvPr id="5" name="Conector reto 4">
          <a:extLst xmlns:a="http://schemas.openxmlformats.org/drawingml/2006/main">
            <a:ext uri="{FF2B5EF4-FFF2-40B4-BE49-F238E27FC236}">
              <a16:creationId xmlns:a16="http://schemas.microsoft.com/office/drawing/2014/main" id="{F889065F-E024-4BF2-8CAB-3407C1F7E663}"/>
            </a:ext>
          </a:extLst>
        </cdr:cNvPr>
        <cdr:cNvCxnSpPr/>
      </cdr:nvCxnSpPr>
      <cdr:spPr>
        <a:xfrm xmlns:a="http://schemas.openxmlformats.org/drawingml/2006/main">
          <a:off x="3048000" y="804333"/>
          <a:ext cx="0" cy="4572000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0.13872</cdr:x>
      <cdr:y>0.69958</cdr:y>
    </cdr:from>
    <cdr:to>
      <cdr:x>0.28534</cdr:x>
      <cdr:y>0.79126</cdr:y>
    </cdr:to>
    <cdr:sp macro="" textlink="">
      <cdr:nvSpPr>
        <cdr:cNvPr id="6" name="CaixaDeTexto 5"/>
        <cdr:cNvSpPr txBox="1"/>
      </cdr:nvSpPr>
      <cdr:spPr>
        <a:xfrm xmlns:a="http://schemas.openxmlformats.org/drawingml/2006/main">
          <a:off x="1337734" y="4199466"/>
          <a:ext cx="1413934" cy="550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100" dirty="0">
              <a:solidFill>
                <a:schemeClr val="bg2"/>
              </a:solidFill>
            </a:rPr>
            <a:t>Países mais jovens</a:t>
          </a:r>
          <a:r>
            <a:rPr lang="pt-BR" sz="1100" baseline="0" dirty="0">
              <a:solidFill>
                <a:schemeClr val="bg2"/>
              </a:solidFill>
            </a:rPr>
            <a:t> que o Brasil</a:t>
          </a:r>
          <a:endParaRPr lang="pt-BR" sz="11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0.74539</cdr:x>
      <cdr:y>0.29337</cdr:y>
    </cdr:from>
    <cdr:to>
      <cdr:x>0.964</cdr:x>
      <cdr:y>0.38505</cdr:y>
    </cdr:to>
    <cdr:sp macro="" textlink="">
      <cdr:nvSpPr>
        <cdr:cNvPr id="7" name="CaixaDeTexto 6"/>
        <cdr:cNvSpPr txBox="1"/>
      </cdr:nvSpPr>
      <cdr:spPr>
        <a:xfrm xmlns:a="http://schemas.openxmlformats.org/drawingml/2006/main">
          <a:off x="7188200" y="1761065"/>
          <a:ext cx="2108200" cy="550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t-BR" sz="1100" dirty="0">
              <a:solidFill>
                <a:schemeClr val="tx1"/>
              </a:solidFill>
            </a:rPr>
            <a:t>Países com gasto</a:t>
          </a:r>
          <a:r>
            <a:rPr lang="pt-BR" sz="1100" baseline="0" dirty="0">
              <a:solidFill>
                <a:schemeClr val="tx1"/>
              </a:solidFill>
            </a:rPr>
            <a:t> com Previdência superior ao do Brasil</a:t>
          </a:r>
          <a:endParaRPr lang="pt-B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0.3266</cdr:x>
      <cdr:y>0.35713</cdr:y>
    </cdr:from>
    <cdr:to>
      <cdr:x>0.6</cdr:x>
      <cdr:y>0.50635</cdr:y>
    </cdr:to>
    <cdr:cxnSp macro="">
      <cdr:nvCxnSpPr>
        <cdr:cNvPr id="9" name="Conector de seta reta 8">
          <a:extLst xmlns:a="http://schemas.openxmlformats.org/drawingml/2006/main">
            <a:ext uri="{FF2B5EF4-FFF2-40B4-BE49-F238E27FC236}">
              <a16:creationId xmlns:a16="http://schemas.microsoft.com/office/drawing/2014/main" id="{5535AC6C-1FBB-4863-A010-F061EF9EF8D9}"/>
            </a:ext>
          </a:extLst>
        </cdr:cNvPr>
        <cdr:cNvCxnSpPr/>
      </cdr:nvCxnSpPr>
      <cdr:spPr>
        <a:xfrm xmlns:a="http://schemas.openxmlformats.org/drawingml/2006/main" flipV="1">
          <a:off x="3174905" y="1851134"/>
          <a:ext cx="2657743" cy="77347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0.61481</cdr:x>
      <cdr:y>0.21821</cdr:y>
    </cdr:from>
    <cdr:to>
      <cdr:x>0.91852</cdr:x>
      <cdr:y>0.34324</cdr:y>
    </cdr:to>
    <cdr:cxnSp macro="">
      <cdr:nvCxnSpPr>
        <cdr:cNvPr id="11" name="Conector de seta reta 10">
          <a:extLst xmlns:a="http://schemas.openxmlformats.org/drawingml/2006/main">
            <a:ext uri="{FF2B5EF4-FFF2-40B4-BE49-F238E27FC236}">
              <a16:creationId xmlns:a16="http://schemas.microsoft.com/office/drawing/2014/main" id="{A8D40F68-17D5-470C-9E10-ECD25E3DAB4C}"/>
            </a:ext>
          </a:extLst>
        </cdr:cNvPr>
        <cdr:cNvCxnSpPr/>
      </cdr:nvCxnSpPr>
      <cdr:spPr>
        <a:xfrm xmlns:a="http://schemas.openxmlformats.org/drawingml/2006/main" flipV="1">
          <a:off x="5976664" y="1131054"/>
          <a:ext cx="2952328" cy="648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0.08057</cdr:x>
      <cdr:y>0.19367</cdr:y>
    </cdr:from>
    <cdr:to>
      <cdr:x>0.31517</cdr:x>
      <cdr:y>0.34684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777240" y="1165860"/>
          <a:ext cx="2263140" cy="922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400" b="1" dirty="0">
              <a:solidFill>
                <a:schemeClr val="tx1"/>
              </a:solidFill>
            </a:rPr>
            <a:t>Em 2018, a despesa previdenciária total do</a:t>
          </a:r>
          <a:r>
            <a:rPr lang="pt-BR" sz="1400" b="1" baseline="0" dirty="0">
              <a:solidFill>
                <a:schemeClr val="tx1"/>
              </a:solidFill>
            </a:rPr>
            <a:t> Brasil ficou em 14,6% do PIB</a:t>
          </a:r>
          <a:endParaRPr lang="pt-BR" sz="1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0.10346</cdr:x>
      <cdr:y>0.02177</cdr:y>
    </cdr:from>
    <cdr:to>
      <cdr:x>0.90675</cdr:x>
      <cdr:y>0.24078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id="{66117EAC-4575-E34D-9B35-9DBD4CEDE8D2}"/>
            </a:ext>
          </a:extLst>
        </cdr:cNvPr>
        <cdr:cNvSpPr txBox="1"/>
      </cdr:nvSpPr>
      <cdr:spPr>
        <a:xfrm xmlns:a="http://schemas.openxmlformats.org/drawingml/2006/main">
          <a:off x="389577" y="75259"/>
          <a:ext cx="3024778" cy="7569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dirty="0">
              <a:solidFill>
                <a:schemeClr val="tx1"/>
              </a:solidFill>
            </a:rPr>
            <a:t>Simulação</a:t>
          </a:r>
          <a:r>
            <a:rPr lang="pt-BR" sz="2000" baseline="0" dirty="0">
              <a:solidFill>
                <a:schemeClr val="tx1"/>
              </a:solidFill>
            </a:rPr>
            <a:t> com </a:t>
          </a:r>
        </a:p>
        <a:p xmlns:a="http://schemas.openxmlformats.org/drawingml/2006/main">
          <a:pPr algn="ctr"/>
          <a:r>
            <a:rPr lang="pt-BR" sz="2000" baseline="0" dirty="0">
              <a:solidFill>
                <a:schemeClr val="tx1"/>
              </a:solidFill>
            </a:rPr>
            <a:t>1 Salário </a:t>
          </a:r>
          <a:r>
            <a:rPr lang="pt-BR" sz="2000" dirty="0">
              <a:solidFill>
                <a:schemeClr val="tx1"/>
              </a:solidFill>
            </a:rPr>
            <a:t>M</a:t>
          </a:r>
          <a:r>
            <a:rPr lang="pt-BR" sz="2000" baseline="0" dirty="0">
              <a:solidFill>
                <a:schemeClr val="tx1"/>
              </a:solidFill>
            </a:rPr>
            <a:t>ínimo (R$ 998)</a:t>
          </a:r>
          <a:endParaRPr lang="pt-BR" sz="20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0.01631</cdr:x>
      <cdr:y>0.00282</cdr:y>
    </cdr:from>
    <cdr:to>
      <cdr:x>0.99063</cdr:x>
      <cdr:y>0.18188</cdr:y>
    </cdr:to>
    <cdr:sp macro="" textlink="">
      <cdr:nvSpPr>
        <cdr:cNvPr id="9" name="CaixaDeTexto 2">
          <a:extLst xmlns:a="http://schemas.openxmlformats.org/drawingml/2006/main">
            <a:ext uri="{FF2B5EF4-FFF2-40B4-BE49-F238E27FC236}">
              <a16:creationId xmlns:a16="http://schemas.microsoft.com/office/drawing/2014/main" id="{66117EAC-4575-E34D-9B35-9DBD4CEDE8D2}"/>
            </a:ext>
          </a:extLst>
        </cdr:cNvPr>
        <cdr:cNvSpPr txBox="1"/>
      </cdr:nvSpPr>
      <cdr:spPr>
        <a:xfrm xmlns:a="http://schemas.openxmlformats.org/drawingml/2006/main">
          <a:off x="61472" y="14619"/>
          <a:ext cx="3672408" cy="9282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2000" dirty="0">
              <a:solidFill>
                <a:schemeClr val="tx1"/>
              </a:solidFill>
            </a:rPr>
            <a:t>Simulação</a:t>
          </a:r>
          <a:r>
            <a:rPr lang="pt-BR" sz="2000" baseline="0" dirty="0">
              <a:solidFill>
                <a:schemeClr val="tx1"/>
              </a:solidFill>
            </a:rPr>
            <a:t> com salários acima de R$ 25.000 no setor público</a:t>
          </a:r>
          <a:endParaRPr lang="pt-BR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4819C5-54D3-4C5C-886D-D86AA1025590}" type="datetimeFigureOut">
              <a:rPr lang="pt-BR"/>
              <a:pPr>
                <a:defRPr/>
              </a:pPr>
              <a:t>24/05/2019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112BA32-6421-4DB7-87CE-E73533FDFA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331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9FE4BC-E22D-4983-BDB8-2066AFEFB11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28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Países mais velhos que o Brasil, mas com gasto com Previdência inferior</a:t>
            </a:r>
          </a:p>
        </p:txBody>
      </p:sp>
    </p:spTree>
    <p:extLst>
      <p:ext uri="{BB962C8B-B14F-4D97-AF65-F5344CB8AC3E}">
        <p14:creationId xmlns:p14="http://schemas.microsoft.com/office/powerpoint/2010/main" val="106540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706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C41846-5F2F-42BF-A22A-B717174489BF}" type="slidenum"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  <a:sym typeface="Calibri" panose="020F050202020403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85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/>
          </a:p>
        </p:txBody>
      </p:sp>
      <p:sp>
        <p:nvSpPr>
          <p:cNvPr id="5939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2A72A9-C50B-419D-B43C-C5549267BD35}" type="slidenum">
              <a:rPr lang="pt-B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69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6944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3247" y="1628801"/>
            <a:ext cx="10363200" cy="147002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356992"/>
            <a:ext cx="8534400" cy="228180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517219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17219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17219"/>
            <a:ext cx="2743200" cy="365125"/>
          </a:xfrm>
          <a:prstGeom prst="rect">
            <a:avLst/>
          </a:prstGeom>
        </p:spPr>
        <p:txBody>
          <a:bodyPr/>
          <a:lstStyle/>
          <a:p>
            <a:fld id="{4470ED08-7C12-4715-8FB0-4AD2A85E3F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85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498979" cy="245644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9" y="803186"/>
            <a:ext cx="6281873" cy="5248623"/>
          </a:xfrm>
        </p:spPr>
        <p:txBody>
          <a:bodyPr anchor="ctr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470-C8FF-4C64-B19F-7F4498613752}" type="datetimeFigureOut">
              <a:rPr lang="pt-BR" smtClean="0"/>
              <a:t>24/05/2019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3BDA3-85BB-4023-BCF9-A085C652AE0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656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6940D5-65DA-426E-A537-FD4C4E5CEF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0A7DB-B9EF-463D-A23A-153A47F7F8C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797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649C5D-03E8-4AD0-A54E-0363E596A9FD}" type="datetimeFigureOut">
              <a:rPr lang="pt-BR"/>
              <a:pPr>
                <a:defRPr/>
              </a:pPr>
              <a:t>24/05/2019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847C3A-45D9-4690-BF5E-4228023900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3763" y="398726"/>
            <a:ext cx="7728964" cy="1757236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solidFill>
                  <a:schemeClr val="bg1"/>
                </a:solidFill>
              </a:rPr>
              <a:t>A NOVA PREVIDÊNCIA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2995" y="4102443"/>
            <a:ext cx="4431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Leonardo Rolim</a:t>
            </a:r>
          </a:p>
          <a:p>
            <a:r>
              <a:rPr lang="pt-BR" sz="1600" dirty="0">
                <a:solidFill>
                  <a:schemeClr val="bg1"/>
                </a:solidFill>
              </a:rPr>
              <a:t>Secretário Previdência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69916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9-05-07 às 13.18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268760"/>
            <a:ext cx="7847012" cy="4281159"/>
          </a:xfrm>
          <a:prstGeom prst="rect">
            <a:avLst/>
          </a:prstGeom>
        </p:spPr>
      </p:pic>
      <p:sp>
        <p:nvSpPr>
          <p:cNvPr id="20" name="Shape"/>
          <p:cNvSpPr/>
          <p:nvPr/>
        </p:nvSpPr>
        <p:spPr>
          <a:xfrm>
            <a:off x="-960784" y="1199675"/>
            <a:ext cx="4512306" cy="4284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46" h="20976" extrusionOk="0">
                <a:moveTo>
                  <a:pt x="8957" y="37"/>
                </a:moveTo>
                <a:cubicBezTo>
                  <a:pt x="5199" y="477"/>
                  <a:pt x="3378" y="4223"/>
                  <a:pt x="1890" y="7512"/>
                </a:cubicBezTo>
                <a:cubicBezTo>
                  <a:pt x="636" y="10282"/>
                  <a:pt x="-783" y="13433"/>
                  <a:pt x="513" y="16582"/>
                </a:cubicBezTo>
                <a:cubicBezTo>
                  <a:pt x="2241" y="20778"/>
                  <a:pt x="6990" y="21233"/>
                  <a:pt x="11120" y="20881"/>
                </a:cubicBezTo>
                <a:cubicBezTo>
                  <a:pt x="13882" y="20646"/>
                  <a:pt x="16770" y="20173"/>
                  <a:pt x="18804" y="18098"/>
                </a:cubicBezTo>
                <a:cubicBezTo>
                  <a:pt x="19766" y="17116"/>
                  <a:pt x="20439" y="15837"/>
                  <a:pt x="20714" y="14404"/>
                </a:cubicBezTo>
                <a:cubicBezTo>
                  <a:pt x="20817" y="13149"/>
                  <a:pt x="20669" y="11906"/>
                  <a:pt x="20297" y="10746"/>
                </a:cubicBezTo>
                <a:cubicBezTo>
                  <a:pt x="19631" y="8670"/>
                  <a:pt x="18306" y="6978"/>
                  <a:pt x="17020" y="5323"/>
                </a:cubicBezTo>
                <a:cubicBezTo>
                  <a:pt x="14914" y="2612"/>
                  <a:pt x="12409" y="-367"/>
                  <a:pt x="8957" y="37"/>
                </a:cubicBezTo>
                <a:close/>
              </a:path>
            </a:pathLst>
          </a:custGeom>
          <a:gradFill>
            <a:gsLst>
              <a:gs pos="0">
                <a:srgbClr val="127A0E">
                  <a:alpha val="80000"/>
                </a:srgbClr>
              </a:gs>
              <a:gs pos="100000">
                <a:srgbClr val="E2BB19"/>
              </a:gs>
            </a:gsLst>
            <a:lin ang="2700000"/>
          </a:gra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3" name="Regras…"/>
          <p:cNvSpPr txBox="1">
            <a:spLocks noGrp="1"/>
          </p:cNvSpPr>
          <p:nvPr/>
        </p:nvSpPr>
        <p:spPr>
          <a:xfrm>
            <a:off x="551528" y="2708920"/>
            <a:ext cx="3953868" cy="1360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Titillium"/>
                <a:ea typeface="Titillium"/>
                <a:cs typeface="Titillium"/>
                <a:sym typeface="Titillium"/>
              </a:defRPr>
            </a:pPr>
            <a:r>
              <a:rPr kumimoji="0" lang="x-none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sym typeface="Titillium"/>
              </a:rPr>
              <a:t>Impacto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sym typeface="Titillium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00">
                <a:latin typeface="Titillium"/>
                <a:ea typeface="Titillium"/>
                <a:cs typeface="Titillium"/>
                <a:sym typeface="Titillium"/>
              </a:defRPr>
            </a:pPr>
            <a:r>
              <a:rPr lang="en-US" sz="5100" dirty="0">
                <a:solidFill>
                  <a:schemeClr val="bg1"/>
                </a:solidFill>
                <a:latin typeface="Titillium"/>
                <a:sym typeface="Titillium"/>
              </a:rPr>
              <a:t>p</a:t>
            </a:r>
            <a:r>
              <a:rPr kumimoji="0" lang="x-none" sz="5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tillium"/>
                <a:sym typeface="Titillium"/>
              </a:rPr>
              <a:t>er capita</a:t>
            </a:r>
            <a:endParaRPr kumimoji="0" sz="5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tillium"/>
              <a:sym typeface="Titillium"/>
            </a:endParaRPr>
          </a:p>
        </p:txBody>
      </p:sp>
      <p:sp>
        <p:nvSpPr>
          <p:cNvPr id="24" name="Rectangle"/>
          <p:cNvSpPr/>
          <p:nvPr/>
        </p:nvSpPr>
        <p:spPr>
          <a:xfrm>
            <a:off x="619159" y="4196389"/>
            <a:ext cx="691244" cy="254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solidFill>
                  <a:srgbClr val="FFFFFF"/>
                </a:solidFill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5" name="Text Box 4" descr="TextBox 9">
            <a:extLst>
              <a:ext uri="{FF2B5EF4-FFF2-40B4-BE49-F238E27FC236}">
                <a16:creationId xmlns:a16="http://schemas.microsoft.com/office/drawing/2014/main" id="{FCC1CBE8-9B48-4DD5-AB28-4AA432159C0D}"/>
              </a:ext>
            </a:extLst>
          </p:cNvPr>
          <p:cNvSpPr txBox="1">
            <a:spLocks/>
          </p:cNvSpPr>
          <p:nvPr/>
        </p:nvSpPr>
        <p:spPr bwMode="auto">
          <a:xfrm>
            <a:off x="4151784" y="5589240"/>
            <a:ext cx="432048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Calibri" panose="020F0502020204030204" pitchFamily="34" charset="0"/>
                <a:sym typeface="Helvetica" panose="020B0604020202020204" pitchFamily="34" charset="0"/>
              </a:rPr>
              <a:t>* Atualizado de acordo com os parâmetros do PLDO 2020.</a:t>
            </a:r>
          </a:p>
        </p:txBody>
      </p:sp>
      <p:sp>
        <p:nvSpPr>
          <p:cNvPr id="27" name="AutoShape 32">
            <a:extLst>
              <a:ext uri="{FF2B5EF4-FFF2-40B4-BE49-F238E27FC236}">
                <a16:creationId xmlns:a16="http://schemas.microsoft.com/office/drawing/2014/main" id="{3B70B4ED-D194-4E34-9DD6-4450248D9EB3}"/>
              </a:ext>
            </a:extLst>
          </p:cNvPr>
          <p:cNvSpPr>
            <a:spLocks/>
          </p:cNvSpPr>
          <p:nvPr/>
        </p:nvSpPr>
        <p:spPr bwMode="auto">
          <a:xfrm rot="18900000">
            <a:off x="9642475" y="-1233488"/>
            <a:ext cx="2462213" cy="2460626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C3C7C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" name="AutoShape 33">
            <a:extLst>
              <a:ext uri="{FF2B5EF4-FFF2-40B4-BE49-F238E27FC236}">
                <a16:creationId xmlns:a16="http://schemas.microsoft.com/office/drawing/2014/main" id="{A039C988-DA21-4465-97E8-34DACDDE432C}"/>
              </a:ext>
            </a:extLst>
          </p:cNvPr>
          <p:cNvSpPr>
            <a:spLocks/>
          </p:cNvSpPr>
          <p:nvPr/>
        </p:nvSpPr>
        <p:spPr bwMode="auto">
          <a:xfrm rot="18900000">
            <a:off x="11560175" y="708025"/>
            <a:ext cx="2462213" cy="2462213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E2BB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" name="AutoShape 34">
            <a:extLst>
              <a:ext uri="{FF2B5EF4-FFF2-40B4-BE49-F238E27FC236}">
                <a16:creationId xmlns:a16="http://schemas.microsoft.com/office/drawing/2014/main" id="{E2C23514-8F6C-4D00-8520-D2475A9B9F4F}"/>
              </a:ext>
            </a:extLst>
          </p:cNvPr>
          <p:cNvSpPr>
            <a:spLocks/>
          </p:cNvSpPr>
          <p:nvPr/>
        </p:nvSpPr>
        <p:spPr bwMode="auto">
          <a:xfrm rot="18900000">
            <a:off x="11560175" y="-1233488"/>
            <a:ext cx="2462213" cy="2460626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3855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4C1CC58B-F66E-4714-A241-24FF59A952D5}"/>
              </a:ext>
            </a:extLst>
          </p:cNvPr>
          <p:cNvSpPr txBox="1"/>
          <p:nvPr/>
        </p:nvSpPr>
        <p:spPr>
          <a:xfrm>
            <a:off x="512574" y="313698"/>
            <a:ext cx="1504897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216">
              <a:defRPr sz="1100" spc="150">
                <a:solidFill>
                  <a:srgbClr val="333B3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NOVA PREVIDÊNCIA</a:t>
            </a:r>
            <a:endParaRPr dirty="0"/>
          </a:p>
        </p:txBody>
      </p:sp>
      <p:sp>
        <p:nvSpPr>
          <p:cNvPr id="2" name="Rectangle 1"/>
          <p:cNvSpPr/>
          <p:nvPr/>
        </p:nvSpPr>
        <p:spPr bwMode="auto">
          <a:xfrm>
            <a:off x="5951984" y="2996952"/>
            <a:ext cx="1728192" cy="1260026"/>
          </a:xfrm>
          <a:prstGeom prst="rect">
            <a:avLst/>
          </a:prstGeom>
          <a:solidFill>
            <a:srgbClr val="E1BA1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52592" y="3266400"/>
            <a:ext cx="16081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404040"/>
                </a:solidFill>
                <a:latin typeface="Myriad Pro"/>
                <a:cs typeface="Myriad Pro"/>
              </a:rPr>
              <a:t>ECONOMIA EM</a:t>
            </a:r>
          </a:p>
          <a:p>
            <a:pPr algn="ctr"/>
            <a:r>
              <a:rPr lang="en-US" sz="1400" b="1" dirty="0">
                <a:solidFill>
                  <a:srgbClr val="404040"/>
                </a:solidFill>
                <a:latin typeface="Myriad Pro"/>
                <a:cs typeface="Myriad Pro"/>
              </a:rPr>
              <a:t>10 ANOS</a:t>
            </a:r>
          </a:p>
          <a:p>
            <a:pPr algn="ctr"/>
            <a:r>
              <a:rPr lang="en-US" sz="1400" b="1" dirty="0">
                <a:solidFill>
                  <a:srgbClr val="404040"/>
                </a:solidFill>
                <a:latin typeface="Myriad Pro"/>
                <a:cs typeface="Myriad Pro"/>
              </a:rPr>
              <a:t>R$ 807,9 BILHÕES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9840416" y="2996952"/>
            <a:ext cx="1728000" cy="1260000"/>
          </a:xfrm>
          <a:prstGeom prst="rect">
            <a:avLst/>
          </a:prstGeom>
          <a:solidFill>
            <a:srgbClr val="E1BA19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1556" y="3266400"/>
            <a:ext cx="14670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ECONOMIA EM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10 ANOS</a:t>
            </a:r>
          </a:p>
          <a:p>
            <a:pPr algn="ctr"/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yriad Pro"/>
                <a:cs typeface="Myriad Pro"/>
              </a:rPr>
              <a:t>R$ 224 BILHÕES</a:t>
            </a:r>
          </a:p>
        </p:txBody>
      </p:sp>
      <p:pic>
        <p:nvPicPr>
          <p:cNvPr id="17" name="Picture 16" descr="Captura de Tela 2019-05-07 às 13.1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0" t="85747" r="67091" b="8038"/>
          <a:stretch/>
        </p:blipFill>
        <p:spPr>
          <a:xfrm>
            <a:off x="5231904" y="4941168"/>
            <a:ext cx="1656184" cy="2660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9914" y="4905187"/>
            <a:ext cx="5158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badi MT Condensed"/>
                <a:cs typeface="Abadi MT Condensed"/>
              </a:rPr>
              <a:t>R$ </a:t>
            </a:r>
          </a:p>
        </p:txBody>
      </p:sp>
      <p:pic>
        <p:nvPicPr>
          <p:cNvPr id="18" name="Picture 17" descr="Captura de Tela 2019-05-07 às 13.18.0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4" t="85973" r="16595" b="6822"/>
          <a:stretch/>
        </p:blipFill>
        <p:spPr>
          <a:xfrm>
            <a:off x="9364279" y="4941168"/>
            <a:ext cx="1360714" cy="30843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64279" y="4880990"/>
            <a:ext cx="900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badi MT Condensed"/>
                <a:cs typeface="Abadi MT Condensed"/>
              </a:rPr>
              <a:t>R$ </a:t>
            </a:r>
          </a:p>
        </p:txBody>
      </p:sp>
    </p:spTree>
    <p:extLst>
      <p:ext uri="{BB962C8B-B14F-4D97-AF65-F5344CB8AC3E}">
        <p14:creationId xmlns:p14="http://schemas.microsoft.com/office/powerpoint/2010/main" val="40463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524933" y="0"/>
            <a:ext cx="9110134" cy="908720"/>
          </a:xfrm>
          <a:prstGeom prst="rect">
            <a:avLst/>
          </a:prstGeom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909208" y="-43439"/>
            <a:ext cx="8341584" cy="90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Desconstitucionalização de Parâmetros</a:t>
            </a:r>
          </a:p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Todos os direitos estão sendo mantidos na Constituição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15874" y="1007003"/>
            <a:ext cx="10969915" cy="551021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/>
              <a:t>Foram analisados 92 Constituições de diferentes continentes. </a:t>
            </a:r>
          </a:p>
          <a:p>
            <a:r>
              <a:rPr lang="pt-BR" sz="2400" dirty="0"/>
              <a:t>Desse total: </a:t>
            </a:r>
          </a:p>
          <a:p>
            <a:pPr lvl="1"/>
            <a:r>
              <a:rPr lang="pt-BR" sz="2200" dirty="0"/>
              <a:t>78 mencionam o direito à previdência social no texto constitucional (PEC 06/2019 mantém);</a:t>
            </a:r>
          </a:p>
          <a:p>
            <a:pPr lvl="1"/>
            <a:r>
              <a:rPr lang="pt-BR" sz="2200" dirty="0"/>
              <a:t>62 dispõem sobre a previdência como direito fundamental ou social (PEC 06/2019 mantém); </a:t>
            </a:r>
          </a:p>
          <a:p>
            <a:pPr lvl="1"/>
            <a:r>
              <a:rPr lang="pt-BR" sz="2200" dirty="0"/>
              <a:t>38 elencam os benefícios ou riscos cobertos (a PEC 06/2019 mantém); </a:t>
            </a:r>
          </a:p>
          <a:p>
            <a:pPr lvl="1"/>
            <a:r>
              <a:rPr lang="pt-BR" sz="2200" dirty="0"/>
              <a:t>30 estabelecem regras de repartição de competência legislativa (PEC 06/2019 mantém);</a:t>
            </a:r>
          </a:p>
          <a:p>
            <a:pPr lvl="1"/>
            <a:r>
              <a:rPr lang="pt-BR" sz="2200" dirty="0"/>
              <a:t> 21 disciplinam os princípios do sistema de previdência social (PEC 06/2019 mantém);</a:t>
            </a:r>
          </a:p>
          <a:p>
            <a:pPr lvl="1"/>
            <a:r>
              <a:rPr lang="pt-BR" sz="2200" dirty="0"/>
              <a:t>17 estabelecem regras de financiamento ou orçamento (PEC 06/2019 mantém);</a:t>
            </a:r>
          </a:p>
          <a:p>
            <a:pPr lvl="1"/>
            <a:r>
              <a:rPr lang="pt-BR" sz="2200" dirty="0"/>
              <a:t>3 tratam da regra de reajustamento dos benefícios (INPC em lei complementar);</a:t>
            </a:r>
          </a:p>
          <a:p>
            <a:pPr lvl="1"/>
            <a:r>
              <a:rPr lang="pt-BR" sz="2200" dirty="0"/>
              <a:t>2 dispõem sobre o piso previdenciário (PEC 06/2019 mantém);</a:t>
            </a:r>
          </a:p>
          <a:p>
            <a:pPr lvl="1"/>
            <a:r>
              <a:rPr lang="pt-BR" sz="2200" dirty="0"/>
              <a:t>1 trata de condições de acesso a benefícios (Gana);</a:t>
            </a:r>
          </a:p>
          <a:p>
            <a:pPr lvl="1"/>
            <a:r>
              <a:rPr lang="pt-BR" sz="2200" dirty="0"/>
              <a:t>Nenhuma outra trata de regra de cálculo.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613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5">
            <a:extLst>
              <a:ext uri="{FF2B5EF4-FFF2-40B4-BE49-F238E27FC236}">
                <a16:creationId xmlns:a16="http://schemas.microsoft.com/office/drawing/2014/main" id="{B760D407-F6B6-2346-BDE8-802E1FE78089}"/>
              </a:ext>
            </a:extLst>
          </p:cNvPr>
          <p:cNvSpPr>
            <a:spLocks/>
          </p:cNvSpPr>
          <p:nvPr/>
        </p:nvSpPr>
        <p:spPr bwMode="auto">
          <a:xfrm>
            <a:off x="582613" y="1424551"/>
            <a:ext cx="692150" cy="25400"/>
          </a:xfrm>
          <a:prstGeom prst="rect">
            <a:avLst/>
          </a:prstGeom>
          <a:gradFill rotWithShape="0">
            <a:gsLst>
              <a:gs pos="0">
                <a:srgbClr val="183C17"/>
              </a:gs>
              <a:gs pos="100000">
                <a:srgbClr val="E2BB19">
                  <a:alpha val="79999"/>
                </a:srgbClr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pt-BR" altLang="pt-BR">
              <a:solidFill>
                <a:schemeClr val="bg2"/>
              </a:solidFill>
            </a:endParaRPr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918386"/>
              </p:ext>
            </p:extLst>
          </p:nvPr>
        </p:nvGraphicFramePr>
        <p:xfrm>
          <a:off x="1919536" y="3140968"/>
          <a:ext cx="376548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856702"/>
              </p:ext>
            </p:extLst>
          </p:nvPr>
        </p:nvGraphicFramePr>
        <p:xfrm>
          <a:off x="6547889" y="198083"/>
          <a:ext cx="3765488" cy="639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1" name="Agrupar 10">
            <a:extLst>
              <a:ext uri="{FF2B5EF4-FFF2-40B4-BE49-F238E27FC236}">
                <a16:creationId xmlns:a16="http://schemas.microsoft.com/office/drawing/2014/main" id="{E055237C-397E-4FE0-990C-08D74FC35555}"/>
              </a:ext>
            </a:extLst>
          </p:cNvPr>
          <p:cNvGrpSpPr/>
          <p:nvPr/>
        </p:nvGrpSpPr>
        <p:grpSpPr>
          <a:xfrm>
            <a:off x="8256240" y="5133636"/>
            <a:ext cx="572617" cy="486469"/>
            <a:chOff x="314628" y="298670"/>
            <a:chExt cx="263996" cy="270933"/>
          </a:xfrm>
          <a:solidFill>
            <a:srgbClr val="002942"/>
          </a:solidFill>
        </p:grpSpPr>
        <p:sp>
          <p:nvSpPr>
            <p:cNvPr id="13" name="Triângulo 25">
              <a:extLst>
                <a:ext uri="{FF2B5EF4-FFF2-40B4-BE49-F238E27FC236}">
                  <a16:creationId xmlns:a16="http://schemas.microsoft.com/office/drawing/2014/main" id="{4854133E-D995-4F4E-9666-5F5A52F0EBE7}"/>
                </a:ext>
              </a:extLst>
            </p:cNvPr>
            <p:cNvSpPr/>
            <p:nvPr/>
          </p:nvSpPr>
          <p:spPr>
            <a:xfrm rot="5400000">
              <a:off x="354083" y="345062"/>
              <a:ext cx="270933" cy="17814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1100"/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3B0AA0F1-E8D6-4328-895B-AFB62C97856B}"/>
                </a:ext>
              </a:extLst>
            </p:cNvPr>
            <p:cNvSpPr/>
            <p:nvPr/>
          </p:nvSpPr>
          <p:spPr>
            <a:xfrm>
              <a:off x="314628" y="355436"/>
              <a:ext cx="151039" cy="15094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1100"/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2E638B78-C232-2F40-88DF-E75F5BB27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542" y="3933057"/>
            <a:ext cx="3703481" cy="1872208"/>
          </a:xfrm>
          <a:prstGeom prst="rect">
            <a:avLst/>
          </a:prstGeom>
        </p:spPr>
      </p:pic>
      <p:sp>
        <p:nvSpPr>
          <p:cNvPr id="18" name="Seta para a Direita 17">
            <a:extLst>
              <a:ext uri="{FF2B5EF4-FFF2-40B4-BE49-F238E27FC236}">
                <a16:creationId xmlns:a16="http://schemas.microsoft.com/office/drawing/2014/main" id="{0A4A1BFA-D52B-B24E-B251-6B0BBFECFEDB}"/>
              </a:ext>
            </a:extLst>
          </p:cNvPr>
          <p:cNvSpPr/>
          <p:nvPr/>
        </p:nvSpPr>
        <p:spPr bwMode="auto">
          <a:xfrm>
            <a:off x="3514248" y="5733256"/>
            <a:ext cx="576064" cy="473191"/>
          </a:xfrm>
          <a:prstGeom prst="rightArrow">
            <a:avLst>
              <a:gd name="adj1" fmla="val 50000"/>
              <a:gd name="adj2" fmla="val 80312"/>
            </a:avLst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5" name="Picture 35" descr="bg livre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22955"/>
          <a:stretch/>
        </p:blipFill>
        <p:spPr>
          <a:xfrm>
            <a:off x="119337" y="74743"/>
            <a:ext cx="6264696" cy="745124"/>
          </a:xfrm>
          <a:prstGeom prst="rect">
            <a:avLst/>
          </a:prstGeom>
        </p:spPr>
      </p:pic>
      <p:sp>
        <p:nvSpPr>
          <p:cNvPr id="7" name="Text Box 1" descr="TextBox 9">
            <a:extLst>
              <a:ext uri="{FF2B5EF4-FFF2-40B4-BE49-F238E27FC236}">
                <a16:creationId xmlns:a16="http://schemas.microsoft.com/office/drawing/2014/main" id="{A099BE48-6F29-BB47-8BFF-0FEA23510163}"/>
              </a:ext>
            </a:extLst>
          </p:cNvPr>
          <p:cNvSpPr txBox="1">
            <a:spLocks/>
          </p:cNvSpPr>
          <p:nvPr/>
        </p:nvSpPr>
        <p:spPr bwMode="auto">
          <a:xfrm>
            <a:off x="1233011" y="180201"/>
            <a:ext cx="539908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pt-BR" altLang="pt-BR" sz="2800" b="1" dirty="0">
                <a:solidFill>
                  <a:schemeClr val="bg1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Subsídios</a:t>
            </a:r>
          </a:p>
        </p:txBody>
      </p:sp>
    </p:spTree>
    <p:extLst>
      <p:ext uri="{BB962C8B-B14F-4D97-AF65-F5344CB8AC3E}">
        <p14:creationId xmlns:p14="http://schemas.microsoft.com/office/powerpoint/2010/main" val="4242909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Espaço Reservado para Conteúdo 3">
            <a:extLst/>
          </p:cNvPr>
          <p:cNvGraphicFramePr>
            <a:graphicFrameLocks/>
          </p:cNvGraphicFramePr>
          <p:nvPr>
            <p:extLst/>
          </p:nvPr>
        </p:nvGraphicFramePr>
        <p:xfrm>
          <a:off x="5370462" y="2540829"/>
          <a:ext cx="4325937" cy="320898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71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9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RGPS e RPPS da União</a:t>
                      </a:r>
                      <a:endParaRPr lang="pt-BR" sz="1200" b="1" kern="1200" baseline="30000" dirty="0">
                        <a:solidFill>
                          <a:srgbClr val="007033"/>
                        </a:solidFill>
                        <a:latin typeface="Helvetica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696" marR="63696" marT="42464" marB="42464" anchor="ctr">
                    <a:solidFill>
                      <a:srgbClr val="E2BB1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Faixa Salarial (R$)</a:t>
                      </a:r>
                      <a:endParaRPr kumimoji="0" lang="pt-BR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Alíquota efetiva </a:t>
                      </a:r>
                      <a:endParaRPr kumimoji="0" lang="pt-BR" sz="12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33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Até 1 Salário Mínimo (SM)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Helvetica" panose="020B0604020202020204" pitchFamily="34" charset="0"/>
                        </a:rPr>
                        <a:t>7,5%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96" marR="63696" marT="42464" marB="42464" anchor="ctr">
                    <a:solidFill>
                      <a:srgbClr val="F2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998,01 a 2.000,00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Helvetica" panose="020B0604020202020204" pitchFamily="34" charset="0"/>
                        </a:rPr>
                        <a:t>7,5% a 8,25%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96" marR="63696" marT="42464" marB="42464" anchor="ctr">
                    <a:solidFill>
                      <a:srgbClr val="F7E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2.000,01 a 3.000,00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Helvetica" panose="020B0604020202020204" pitchFamily="34" charset="0"/>
                        </a:rPr>
                        <a:t>8,25% a 9,5%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96" marR="63696" marT="42464" marB="42464" anchor="ctr">
                    <a:solidFill>
                      <a:srgbClr val="F2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3.000,01 a 5.839,45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latin typeface="Helvetica" panose="020B0604020202020204" pitchFamily="34" charset="0"/>
                        </a:rPr>
                        <a:t>9,5% a 11,69%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696" marR="63696" marT="42464" marB="42464" anchor="ctr">
                    <a:solidFill>
                      <a:srgbClr val="F7E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5.839,46 a 10.000,00*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11,69% a 12,86%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10.000,01 a 20.000,00*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12,86% a 14,68%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20.000,01 a 39.000,00*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14,68% a 16,79%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2DF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Acima de 39.000,00*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charset="0"/>
                        </a:rPr>
                        <a:t>+ de 16,79%</a:t>
                      </a:r>
                      <a:endParaRPr kumimoji="0" lang="pt-B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anose="020B0604020202020204" pitchFamily="34" charset="0"/>
                        <a:cs typeface="Arial" charset="0"/>
                      </a:endParaRPr>
                    </a:p>
                  </a:txBody>
                  <a:tcPr marL="63696" marR="63696" marT="42464" marB="42464" anchor="ctr" horzOverflow="overflow">
                    <a:solidFill>
                      <a:srgbClr val="F7EA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>
            <a:cxnSpLocks/>
          </p:cNvCxnSpPr>
          <p:nvPr/>
        </p:nvCxnSpPr>
        <p:spPr>
          <a:xfrm>
            <a:off x="5229063" y="2208058"/>
            <a:ext cx="113" cy="3544556"/>
          </a:xfrm>
          <a:prstGeom prst="line">
            <a:avLst/>
          </a:prstGeom>
          <a:ln w="22225">
            <a:solidFill>
              <a:srgbClr val="E2BB1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785" name="Group 14"/>
          <p:cNvGrpSpPr>
            <a:grpSpLocks/>
          </p:cNvGrpSpPr>
          <p:nvPr/>
        </p:nvGrpSpPr>
        <p:grpSpPr bwMode="auto">
          <a:xfrm>
            <a:off x="5087888" y="2068769"/>
            <a:ext cx="1604293" cy="544068"/>
            <a:chOff x="71901" y="2243311"/>
            <a:chExt cx="1414618" cy="584742"/>
          </a:xfrm>
          <a:solidFill>
            <a:srgbClr val="E2BB19"/>
          </a:solidFill>
        </p:grpSpPr>
        <p:sp>
          <p:nvSpPr>
            <p:cNvPr id="16" name="Rectangle 9"/>
            <p:cNvSpPr/>
            <p:nvPr/>
          </p:nvSpPr>
          <p:spPr>
            <a:xfrm>
              <a:off x="73489" y="2675925"/>
              <a:ext cx="127014" cy="152128"/>
            </a:xfrm>
            <a:custGeom>
              <a:avLst/>
              <a:gdLst>
                <a:gd name="connsiteX0" fmla="*/ 0 w 108621"/>
                <a:gd name="connsiteY0" fmla="*/ 0 h 150404"/>
                <a:gd name="connsiteX1" fmla="*/ 108621 w 108621"/>
                <a:gd name="connsiteY1" fmla="*/ 0 h 150404"/>
                <a:gd name="connsiteX2" fmla="*/ 108621 w 108621"/>
                <a:gd name="connsiteY2" fmla="*/ 150404 h 150404"/>
                <a:gd name="connsiteX3" fmla="*/ 0 w 108621"/>
                <a:gd name="connsiteY3" fmla="*/ 150404 h 150404"/>
                <a:gd name="connsiteX4" fmla="*/ 0 w 108621"/>
                <a:gd name="connsiteY4" fmla="*/ 0 h 150404"/>
                <a:gd name="connsiteX0" fmla="*/ 19012 w 127633"/>
                <a:gd name="connsiteY0" fmla="*/ 1690 h 152094"/>
                <a:gd name="connsiteX1" fmla="*/ 127633 w 127633"/>
                <a:gd name="connsiteY1" fmla="*/ 1690 h 152094"/>
                <a:gd name="connsiteX2" fmla="*/ 127633 w 127633"/>
                <a:gd name="connsiteY2" fmla="*/ 152094 h 152094"/>
                <a:gd name="connsiteX3" fmla="*/ 0 w 127633"/>
                <a:gd name="connsiteY3" fmla="*/ 0 h 152094"/>
                <a:gd name="connsiteX4" fmla="*/ 19012 w 127633"/>
                <a:gd name="connsiteY4" fmla="*/ 1690 h 15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633" h="152094">
                  <a:moveTo>
                    <a:pt x="19012" y="1690"/>
                  </a:moveTo>
                  <a:lnTo>
                    <a:pt x="127633" y="1690"/>
                  </a:lnTo>
                  <a:lnTo>
                    <a:pt x="127633" y="152094"/>
                  </a:lnTo>
                  <a:lnTo>
                    <a:pt x="0" y="0"/>
                  </a:lnTo>
                  <a:lnTo>
                    <a:pt x="19012" y="169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Pentagon 16"/>
            <p:cNvSpPr/>
            <p:nvPr/>
          </p:nvSpPr>
          <p:spPr>
            <a:xfrm>
              <a:off x="71901" y="2243311"/>
              <a:ext cx="1414618" cy="437368"/>
            </a:xfrm>
            <a:prstGeom prst="homePlat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5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elvetica" panose="020B0604020202020204" pitchFamily="34" charset="0"/>
                  <a:cs typeface="Calibri"/>
                </a:rPr>
                <a:t>Proposta</a:t>
              </a:r>
            </a:p>
          </p:txBody>
        </p:sp>
      </p:grpSp>
      <p:sp>
        <p:nvSpPr>
          <p:cNvPr id="73790" name="CaixaDeTexto 4"/>
          <p:cNvSpPr txBox="1">
            <a:spLocks noChangeArrowheads="1"/>
          </p:cNvSpPr>
          <p:nvPr/>
        </p:nvSpPr>
        <p:spPr bwMode="auto">
          <a:xfrm>
            <a:off x="3388543" y="6279110"/>
            <a:ext cx="8611657" cy="31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r>
              <a:rPr lang="pt-BR" sz="1600" b="1" dirty="0">
                <a:solidFill>
                  <a:srgbClr val="595959"/>
                </a:solidFill>
                <a:latin typeface="Helvetica" panose="020B0604020202020204" pitchFamily="34" charset="0"/>
              </a:rPr>
              <a:t>Alíquota efetiva resulta da aplicação da alíquota progressiva sobre cada faixa salarial</a:t>
            </a:r>
          </a:p>
        </p:txBody>
      </p:sp>
      <p:sp>
        <p:nvSpPr>
          <p:cNvPr id="18" name="TextBox 33"/>
          <p:cNvSpPr txBox="1"/>
          <p:nvPr/>
        </p:nvSpPr>
        <p:spPr>
          <a:xfrm>
            <a:off x="512574" y="313698"/>
            <a:ext cx="1753363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216">
              <a:defRPr sz="1100" spc="150">
                <a:solidFill>
                  <a:srgbClr val="333B3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NOVA PREVIDÊNCIA</a:t>
            </a:r>
          </a:p>
        </p:txBody>
      </p:sp>
      <p:sp>
        <p:nvSpPr>
          <p:cNvPr id="22" name="Rectangle 110">
            <a:extLst>
              <a:ext uri="{FF2B5EF4-FFF2-40B4-BE49-F238E27FC236}">
                <a16:creationId xmlns:a16="http://schemas.microsoft.com/office/drawing/2014/main" id="{16B1639F-BB7F-458D-B2F4-2FD477657D22}"/>
              </a:ext>
            </a:extLst>
          </p:cNvPr>
          <p:cNvSpPr>
            <a:spLocks/>
          </p:cNvSpPr>
          <p:nvPr/>
        </p:nvSpPr>
        <p:spPr bwMode="auto">
          <a:xfrm>
            <a:off x="580902" y="2420888"/>
            <a:ext cx="690562" cy="25400"/>
          </a:xfrm>
          <a:prstGeom prst="rect">
            <a:avLst/>
          </a:prstGeom>
          <a:gradFill rotWithShape="0">
            <a:gsLst>
              <a:gs pos="0">
                <a:srgbClr val="183C17"/>
              </a:gs>
              <a:gs pos="100000">
                <a:srgbClr val="E2BB19">
                  <a:alpha val="79999"/>
                </a:srgbClr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pt-BR" altLang="pt-BR"/>
          </a:p>
        </p:txBody>
      </p:sp>
      <p:sp>
        <p:nvSpPr>
          <p:cNvPr id="23" name="AutoShape 112">
            <a:extLst>
              <a:ext uri="{FF2B5EF4-FFF2-40B4-BE49-F238E27FC236}">
                <a16:creationId xmlns:a16="http://schemas.microsoft.com/office/drawing/2014/main" id="{08FF2129-ADF6-499A-BF37-92D5A4BDB4FE}"/>
              </a:ext>
            </a:extLst>
          </p:cNvPr>
          <p:cNvSpPr>
            <a:spLocks/>
          </p:cNvSpPr>
          <p:nvPr/>
        </p:nvSpPr>
        <p:spPr bwMode="auto">
          <a:xfrm rot="18900000">
            <a:off x="-1498600" y="3578225"/>
            <a:ext cx="2460625" cy="2462213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C3C7C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pt-BR" altLang="pt-BR"/>
          </a:p>
        </p:txBody>
      </p:sp>
      <p:sp>
        <p:nvSpPr>
          <p:cNvPr id="24" name="AutoShape 113">
            <a:extLst>
              <a:ext uri="{FF2B5EF4-FFF2-40B4-BE49-F238E27FC236}">
                <a16:creationId xmlns:a16="http://schemas.microsoft.com/office/drawing/2014/main" id="{3094113C-B45E-463F-B2DD-0BAA29390E29}"/>
              </a:ext>
            </a:extLst>
          </p:cNvPr>
          <p:cNvSpPr>
            <a:spLocks/>
          </p:cNvSpPr>
          <p:nvPr/>
        </p:nvSpPr>
        <p:spPr bwMode="auto">
          <a:xfrm rot="18900000">
            <a:off x="417513" y="5521325"/>
            <a:ext cx="2462212" cy="2462213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E2BB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pt-BR" altLang="pt-BR"/>
          </a:p>
        </p:txBody>
      </p:sp>
      <p:sp>
        <p:nvSpPr>
          <p:cNvPr id="25" name="AutoShape 114">
            <a:extLst>
              <a:ext uri="{FF2B5EF4-FFF2-40B4-BE49-F238E27FC236}">
                <a16:creationId xmlns:a16="http://schemas.microsoft.com/office/drawing/2014/main" id="{F375A69A-0E23-4D04-ABF2-B81603E12CEF}"/>
              </a:ext>
            </a:extLst>
          </p:cNvPr>
          <p:cNvSpPr>
            <a:spLocks/>
          </p:cNvSpPr>
          <p:nvPr/>
        </p:nvSpPr>
        <p:spPr bwMode="auto">
          <a:xfrm rot="18900000">
            <a:off x="417513" y="3578225"/>
            <a:ext cx="2462212" cy="2462213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3855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endParaRPr lang="pt-BR" altLang="pt-BR"/>
          </a:p>
        </p:txBody>
      </p:sp>
      <p:sp>
        <p:nvSpPr>
          <p:cNvPr id="26" name="CaixaDeTexto 5"/>
          <p:cNvSpPr txBox="1">
            <a:spLocks noChangeArrowheads="1"/>
          </p:cNvSpPr>
          <p:nvPr/>
        </p:nvSpPr>
        <p:spPr bwMode="auto">
          <a:xfrm>
            <a:off x="479375" y="1052736"/>
            <a:ext cx="56451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tx1"/>
                </a:solidFill>
                <a:latin typeface="Helvetica" panose="020B0604020202020204" pitchFamily="34" charset="0"/>
                <a:cs typeface="Calibri (Body)"/>
              </a:rPr>
              <a:t>Alíquotas progressivas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1745" y="1700808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1"/>
                </a:solidFill>
                <a:latin typeface="Helvetica" panose="020B0604020202020204" pitchFamily="34" charset="0"/>
              </a:rPr>
              <a:t>Quem ganha mais paga mais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2395BE6-1926-4260-B1C9-1E0087D72D88}"/>
              </a:ext>
            </a:extLst>
          </p:cNvPr>
          <p:cNvSpPr/>
          <p:nvPr/>
        </p:nvSpPr>
        <p:spPr>
          <a:xfrm>
            <a:off x="5258824" y="5783774"/>
            <a:ext cx="1574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i="1" dirty="0">
                <a:solidFill>
                  <a:srgbClr val="595959"/>
                </a:solidFill>
                <a:latin typeface="Helvetica" panose="020B0604020202020204" pitchFamily="34" charset="0"/>
              </a:rPr>
              <a:t>*Apenas para RPPS</a:t>
            </a:r>
          </a:p>
        </p:txBody>
      </p:sp>
    </p:spTree>
    <p:extLst>
      <p:ext uri="{BB962C8B-B14F-4D97-AF65-F5344CB8AC3E}">
        <p14:creationId xmlns:p14="http://schemas.microsoft.com/office/powerpoint/2010/main" val="67215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11628" y="1438293"/>
            <a:ext cx="8799334" cy="48399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1600" dirty="0">
              <a:solidFill>
                <a:srgbClr val="595959"/>
              </a:solidFill>
            </a:endParaRPr>
          </a:p>
          <a:p>
            <a:pPr marL="0" indent="0" algn="just">
              <a:buFont typeface="Wingdings" pitchFamily="2" charset="2"/>
              <a:buChar char="ü"/>
            </a:pPr>
            <a:r>
              <a:rPr lang="pt-BR" sz="2600" dirty="0"/>
              <a:t> Envelhecimento é um processo global. Mundo vive uma onda de reformas previdenciárias;</a:t>
            </a:r>
          </a:p>
          <a:p>
            <a:pPr marL="0" indent="0" algn="just">
              <a:buNone/>
            </a:pPr>
            <a:endParaRPr lang="pt-BR" sz="2600" dirty="0"/>
          </a:p>
          <a:p>
            <a:pPr marL="0" indent="0" algn="just">
              <a:buFont typeface="Wingdings" pitchFamily="2" charset="2"/>
              <a:buChar char="ü"/>
            </a:pPr>
            <a:r>
              <a:rPr lang="pt-BR" sz="2600" dirty="0"/>
              <a:t>Entre 1995 e 2018, 78 países aumentaram  as taxas de contribuição, 57 aumentaram a idade legal de aposentadoria e 61 mudaram a regra de cálculo/indexação dos benefícios;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sz="2600" dirty="0"/>
          </a:p>
          <a:p>
            <a:pPr marL="0" indent="0" algn="just">
              <a:buFont typeface="Wingdings" pitchFamily="2" charset="2"/>
              <a:buChar char="ü"/>
            </a:pPr>
            <a:r>
              <a:rPr lang="pt-BR" sz="2600" dirty="0"/>
              <a:t>Alguns países, como Grécia e Portugal, cortaram benefícios, desrespeitando a direitos adquiridos;</a:t>
            </a:r>
          </a:p>
          <a:p>
            <a:pPr marL="0" indent="0" algn="just">
              <a:buFont typeface="Wingdings" pitchFamily="2" charset="2"/>
              <a:buChar char="ü"/>
            </a:pPr>
            <a:endParaRPr lang="pt-BR" sz="2600" dirty="0"/>
          </a:p>
          <a:p>
            <a:pPr marL="0" indent="0"/>
            <a:endParaRPr lang="pt-BR" sz="1600" dirty="0">
              <a:solidFill>
                <a:srgbClr val="595959"/>
              </a:solidFill>
            </a:endParaRPr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30828"/>
          <a:stretch/>
        </p:blipFill>
        <p:spPr>
          <a:xfrm>
            <a:off x="1524001" y="0"/>
            <a:ext cx="9174589" cy="133629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819575" y="1054552"/>
            <a:ext cx="8171634" cy="0"/>
          </a:xfrm>
          <a:prstGeom prst="line">
            <a:avLst/>
          </a:prstGeom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1886148" y="452304"/>
            <a:ext cx="8243970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Experiência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3265711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F1EA8EF-C00B-A647-94C8-BA84376DAB5E}"/>
              </a:ext>
            </a:extLst>
          </p:cNvPr>
          <p:cNvSpPr txBox="1"/>
          <p:nvPr/>
        </p:nvSpPr>
        <p:spPr>
          <a:xfrm>
            <a:off x="470517" y="2101718"/>
            <a:ext cx="2673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Crescimento do PIB (%a.a.)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Cenários</a:t>
            </a:r>
          </a:p>
        </p:txBody>
      </p:sp>
      <p:sp>
        <p:nvSpPr>
          <p:cNvPr id="7" name="Text Box 1" descr="TextBox 9">
            <a:extLst>
              <a:ext uri="{FF2B5EF4-FFF2-40B4-BE49-F238E27FC236}">
                <a16:creationId xmlns:a16="http://schemas.microsoft.com/office/drawing/2014/main" id="{A099BE48-6F29-BB47-8BFF-0FEA23510163}"/>
              </a:ext>
            </a:extLst>
          </p:cNvPr>
          <p:cNvSpPr txBox="1">
            <a:spLocks/>
          </p:cNvSpPr>
          <p:nvPr/>
        </p:nvSpPr>
        <p:spPr bwMode="auto">
          <a:xfrm>
            <a:off x="554038" y="847725"/>
            <a:ext cx="53990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Calibri" panose="020F0502020204030204" pitchFamily="34" charset="0"/>
                <a:sym typeface="Helvetica" panose="020B0604020202020204" pitchFamily="34" charset="0"/>
              </a:rPr>
              <a:t>Com a Nova Previdência, projeção do crescimento do PIB é maior</a:t>
            </a:r>
          </a:p>
        </p:txBody>
      </p:sp>
      <p:sp>
        <p:nvSpPr>
          <p:cNvPr id="38" name="AutoShape 32">
            <a:extLst>
              <a:ext uri="{FF2B5EF4-FFF2-40B4-BE49-F238E27FC236}">
                <a16:creationId xmlns:a16="http://schemas.microsoft.com/office/drawing/2014/main" id="{561C2159-4157-4B47-A4D2-7BFD9E17FC4E}"/>
              </a:ext>
            </a:extLst>
          </p:cNvPr>
          <p:cNvSpPr>
            <a:spLocks/>
          </p:cNvSpPr>
          <p:nvPr/>
        </p:nvSpPr>
        <p:spPr bwMode="auto">
          <a:xfrm rot="-2700000">
            <a:off x="9642475" y="-1233488"/>
            <a:ext cx="2462213" cy="2460626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C3C7C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9" name="AutoShape 33">
            <a:extLst>
              <a:ext uri="{FF2B5EF4-FFF2-40B4-BE49-F238E27FC236}">
                <a16:creationId xmlns:a16="http://schemas.microsoft.com/office/drawing/2014/main" id="{F9B902AE-6E09-4A4E-9AC3-A6C35A45B5AC}"/>
              </a:ext>
            </a:extLst>
          </p:cNvPr>
          <p:cNvSpPr>
            <a:spLocks/>
          </p:cNvSpPr>
          <p:nvPr/>
        </p:nvSpPr>
        <p:spPr bwMode="auto">
          <a:xfrm rot="-2700000">
            <a:off x="11560175" y="708025"/>
            <a:ext cx="2462213" cy="2462213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E2BB1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" name="AutoShape 34">
            <a:extLst>
              <a:ext uri="{FF2B5EF4-FFF2-40B4-BE49-F238E27FC236}">
                <a16:creationId xmlns:a16="http://schemas.microsoft.com/office/drawing/2014/main" id="{F2D5A943-4F7C-6C4F-AC69-195767B6164C}"/>
              </a:ext>
            </a:extLst>
          </p:cNvPr>
          <p:cNvSpPr>
            <a:spLocks/>
          </p:cNvSpPr>
          <p:nvPr/>
        </p:nvSpPr>
        <p:spPr bwMode="auto">
          <a:xfrm rot="-2700000">
            <a:off x="11560175" y="-1233488"/>
            <a:ext cx="2462213" cy="2460626"/>
          </a:xfrm>
          <a:prstGeom prst="roundRect">
            <a:avLst>
              <a:gd name="adj" fmla="val 30000"/>
            </a:avLst>
          </a:prstGeom>
          <a:noFill/>
          <a:ln w="12700">
            <a:solidFill>
              <a:srgbClr val="38553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B760D407-F6B6-2346-BDE8-802E1FE78089}"/>
              </a:ext>
            </a:extLst>
          </p:cNvPr>
          <p:cNvSpPr>
            <a:spLocks/>
          </p:cNvSpPr>
          <p:nvPr/>
        </p:nvSpPr>
        <p:spPr bwMode="auto">
          <a:xfrm>
            <a:off x="582613" y="1901825"/>
            <a:ext cx="692150" cy="25400"/>
          </a:xfrm>
          <a:prstGeom prst="rect">
            <a:avLst/>
          </a:prstGeom>
          <a:gradFill rotWithShape="0">
            <a:gsLst>
              <a:gs pos="0">
                <a:srgbClr val="183C17"/>
              </a:gs>
              <a:gs pos="100000">
                <a:srgbClr val="E2BB19">
                  <a:alpha val="79999"/>
                </a:srgbClr>
              </a:gs>
            </a:gsLst>
            <a:lin ang="27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6C67CFD6-C715-A74A-8541-7AC43B8EB31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27448" y="2348880"/>
          <a:ext cx="9865096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8" name="CaixaDeTexto 47">
            <a:extLst>
              <a:ext uri="{FF2B5EF4-FFF2-40B4-BE49-F238E27FC236}">
                <a16:creationId xmlns:a16="http://schemas.microsoft.com/office/drawing/2014/main" id="{1C87848F-6199-D042-96D4-20E63A0DA1CC}"/>
              </a:ext>
            </a:extLst>
          </p:cNvPr>
          <p:cNvSpPr txBox="1"/>
          <p:nvPr/>
        </p:nvSpPr>
        <p:spPr>
          <a:xfrm>
            <a:off x="6384032" y="6510536"/>
            <a:ext cx="56166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Fonte: IBGE. Elaboração SPE/ME</a:t>
            </a:r>
          </a:p>
        </p:txBody>
      </p:sp>
      <p:sp>
        <p:nvSpPr>
          <p:cNvPr id="11" name="TextBox 33">
            <a:extLst>
              <a:ext uri="{FF2B5EF4-FFF2-40B4-BE49-F238E27FC236}">
                <a16:creationId xmlns:a16="http://schemas.microsoft.com/office/drawing/2014/main" id="{C7C815E2-6AA8-48AA-9117-333B32CB5FDB}"/>
              </a:ext>
            </a:extLst>
          </p:cNvPr>
          <p:cNvSpPr txBox="1"/>
          <p:nvPr/>
        </p:nvSpPr>
        <p:spPr>
          <a:xfrm>
            <a:off x="512574" y="313698"/>
            <a:ext cx="1504897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216">
              <a:defRPr sz="1100" spc="150">
                <a:solidFill>
                  <a:srgbClr val="333B3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NOVA PREVIDÊNCIA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93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1"/>
          <p:cNvSpPr txBox="1">
            <a:spLocks noChangeArrowheads="1"/>
          </p:cNvSpPr>
          <p:nvPr/>
        </p:nvSpPr>
        <p:spPr bwMode="auto">
          <a:xfrm>
            <a:off x="-73201" y="6543830"/>
            <a:ext cx="89916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pt-BR" altLang="pt-BR" sz="1000" dirty="0">
                <a:latin typeface="Arial" panose="020B0604020202020204" pitchFamily="34" charset="0"/>
                <a:cs typeface="Arial" panose="020B0604020202020204" pitchFamily="34" charset="0"/>
              </a:rPr>
              <a:t>Fonte: Elaboração a partir da Projeção da População de 2018 do IBGE.</a:t>
            </a:r>
            <a:endParaRPr lang="pt-BR" altLang="pt-BR" sz="1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3392" y="1220755"/>
            <a:ext cx="468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b="1" dirty="0">
                <a:ea typeface="+mj-ea"/>
                <a:cs typeface="+mj-cs"/>
              </a:rPr>
              <a:t>Projeções da População Brasileira </a:t>
            </a:r>
            <a:r>
              <a:rPr lang="pt-BR" b="1" dirty="0"/>
              <a:t>(em milhões de pessoas)</a:t>
            </a:r>
          </a:p>
        </p:txBody>
      </p:sp>
      <p:sp>
        <p:nvSpPr>
          <p:cNvPr id="13" name="Elipse 12"/>
          <p:cNvSpPr/>
          <p:nvPr/>
        </p:nvSpPr>
        <p:spPr>
          <a:xfrm>
            <a:off x="3780877" y="5145244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783632" y="5151120"/>
            <a:ext cx="864096" cy="379532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1011573" y="5684337"/>
            <a:ext cx="10369151" cy="1008112"/>
          </a:xfrm>
        </p:spPr>
        <p:txBody>
          <a:bodyPr>
            <a:noAutofit/>
          </a:bodyPr>
          <a:lstStyle/>
          <a:p>
            <a:r>
              <a:rPr lang="pt-BR" altLang="pt-BR" sz="1800" b="1" dirty="0">
                <a:solidFill>
                  <a:schemeClr val="tx1"/>
                </a:solidFill>
                <a:latin typeface="+mn-lt"/>
              </a:rPr>
              <a:t>As projeções populacionais mostram que, em 2060, haverá menos pessoas em idade ativa que hoje (- 5,7%, com respeito a 2018). Ao mesmo tempo, o número de idosos irá triplicar.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8607436" y="6753583"/>
            <a:ext cx="2743200" cy="365125"/>
          </a:xfrm>
        </p:spPr>
        <p:txBody>
          <a:bodyPr/>
          <a:lstStyle/>
          <a:p>
            <a:fld id="{27F55F68-5307-4DDE-8056-FCD594EC0B00}" type="slidenum">
              <a:rPr lang="pt-BR" smtClean="0"/>
              <a:t>2</a:t>
            </a:fld>
            <a:endParaRPr lang="pt-BR"/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8DF01F4B-D27F-4BD9-BEBD-0158821D7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67" y="524920"/>
            <a:ext cx="10081119" cy="66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733" b="1" dirty="0"/>
              <a:t>Demografia impõe reforma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53F84AC-7588-2245-B49A-E8DB19432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1168683"/>
            <a:ext cx="6120680" cy="6976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just"/>
            <a:r>
              <a:rPr lang="pt-BR" altLang="pt-BR" dirty="0"/>
              <a:t>A taxa de fecundidade caiu 71,8% entre 1960 e 2018. A projeção é que essa relação caia abaixo de 1,7 até 2040.</a:t>
            </a:r>
          </a:p>
        </p:txBody>
      </p:sp>
      <p:sp>
        <p:nvSpPr>
          <p:cNvPr id="20" name="Retângulo de cantos arredondados 8">
            <a:extLst>
              <a:ext uri="{FF2B5EF4-FFF2-40B4-BE49-F238E27FC236}">
                <a16:creationId xmlns:a16="http://schemas.microsoft.com/office/drawing/2014/main" id="{1F1DE8EA-38EE-9F45-BB4B-B94213A451BF}"/>
              </a:ext>
            </a:extLst>
          </p:cNvPr>
          <p:cNvSpPr/>
          <p:nvPr/>
        </p:nvSpPr>
        <p:spPr>
          <a:xfrm>
            <a:off x="0" y="1"/>
            <a:ext cx="12192000" cy="4445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pt-B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44" y="1937832"/>
            <a:ext cx="5634743" cy="3707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1934384"/>
            <a:ext cx="5616624" cy="362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22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F19ED408-197D-463F-95EB-D5039B493242}"/>
              </a:ext>
            </a:extLst>
          </p:cNvPr>
          <p:cNvSpPr/>
          <p:nvPr/>
        </p:nvSpPr>
        <p:spPr>
          <a:xfrm rot="18900000">
            <a:off x="10827839" y="4200797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C3C7C3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11F631B0-A888-4102-9F33-87559541B412}"/>
              </a:ext>
            </a:extLst>
          </p:cNvPr>
          <p:cNvSpPr/>
          <p:nvPr/>
        </p:nvSpPr>
        <p:spPr>
          <a:xfrm rot="18900000">
            <a:off x="10827839" y="2260906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E2BB19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8BEE948-8C28-4BA4-BEB7-F40B97A7C67B}"/>
              </a:ext>
            </a:extLst>
          </p:cNvPr>
          <p:cNvSpPr/>
          <p:nvPr/>
        </p:nvSpPr>
        <p:spPr>
          <a:xfrm rot="18900000">
            <a:off x="10827839" y="317971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385539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A9F23888-DE98-4F66-A343-EF296DB5ED40}"/>
              </a:ext>
            </a:extLst>
          </p:cNvPr>
          <p:cNvSpPr/>
          <p:nvPr/>
        </p:nvSpPr>
        <p:spPr>
          <a:xfrm rot="18900000">
            <a:off x="9992839" y="317970"/>
            <a:ext cx="2462597" cy="2462598"/>
          </a:xfrm>
          <a:prstGeom prst="roundRect">
            <a:avLst>
              <a:gd name="adj" fmla="val 30000"/>
            </a:avLst>
          </a:prstGeom>
          <a:gradFill>
            <a:gsLst>
              <a:gs pos="0">
                <a:srgbClr val="E2BB19"/>
              </a:gs>
              <a:gs pos="100000">
                <a:srgbClr val="127A0E">
                  <a:alpha val="80000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TextBox 151">
            <a:extLst>
              <a:ext uri="{FF2B5EF4-FFF2-40B4-BE49-F238E27FC236}">
                <a16:creationId xmlns:a16="http://schemas.microsoft.com/office/drawing/2014/main" id="{41997858-088E-4C09-9804-DD8C2A63E446}"/>
              </a:ext>
            </a:extLst>
          </p:cNvPr>
          <p:cNvSpPr txBox="1"/>
          <p:nvPr/>
        </p:nvSpPr>
        <p:spPr>
          <a:xfrm>
            <a:off x="619806" y="908720"/>
            <a:ext cx="10660769" cy="79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24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O Brasil está envelhecendo rapidamente </a:t>
            </a:r>
          </a:p>
          <a:p>
            <a:r>
              <a:rPr lang="pt-BR" b="1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É insustentável manter o sistema atual</a:t>
            </a:r>
            <a:endParaRPr b="1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">
            <a:extLst>
              <a:ext uri="{FF2B5EF4-FFF2-40B4-BE49-F238E27FC236}">
                <a16:creationId xmlns:a16="http://schemas.microsoft.com/office/drawing/2014/main" id="{1F009CC3-FFA5-4288-9572-2DB2E406855D}"/>
              </a:ext>
            </a:extLst>
          </p:cNvPr>
          <p:cNvSpPr/>
          <p:nvPr/>
        </p:nvSpPr>
        <p:spPr>
          <a:xfrm>
            <a:off x="567039" y="1819423"/>
            <a:ext cx="691244" cy="25401"/>
          </a:xfrm>
          <a:prstGeom prst="rect">
            <a:avLst/>
          </a:prstGeom>
          <a:gradFill>
            <a:gsLst>
              <a:gs pos="0">
                <a:srgbClr val="183C17">
                  <a:alpha val="80000"/>
                </a:srgbClr>
              </a:gs>
              <a:gs pos="100000">
                <a:srgbClr val="E2BB19"/>
              </a:gs>
            </a:gsLst>
            <a:lin ang="1375190"/>
          </a:gra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Text Box 36" descr="TextBox 33">
            <a:extLst>
              <a:ext uri="{FF2B5EF4-FFF2-40B4-BE49-F238E27FC236}">
                <a16:creationId xmlns:a16="http://schemas.microsoft.com/office/drawing/2014/main" id="{95ABD45B-EE6D-4FC4-9A74-28510DAD30C5}"/>
              </a:ext>
            </a:extLst>
          </p:cNvPr>
          <p:cNvSpPr txBox="1">
            <a:spLocks/>
          </p:cNvSpPr>
          <p:nvPr/>
        </p:nvSpPr>
        <p:spPr bwMode="auto">
          <a:xfrm>
            <a:off x="511175" y="312738"/>
            <a:ext cx="11971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2860" tIns="22860" rIns="22860" bIns="22860">
            <a:spAutoFit/>
          </a:bodyPr>
          <a:lstStyle>
            <a:lvl1pPr defTabSz="9128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pt-BR" altLang="pt-BR" sz="1100" dirty="0">
                <a:solidFill>
                  <a:srgbClr val="333B3B"/>
                </a:solidFill>
                <a:latin typeface="+mn-lt"/>
                <a:sym typeface="Helvetica" panose="020B0604020202020204" pitchFamily="34" charset="0"/>
              </a:rPr>
              <a:t>NOVA PREVIDÊNCIA</a:t>
            </a:r>
          </a:p>
        </p:txBody>
      </p:sp>
      <p:sp>
        <p:nvSpPr>
          <p:cNvPr id="15" name="TextBox 151">
            <a:extLst>
              <a:ext uri="{FF2B5EF4-FFF2-40B4-BE49-F238E27FC236}">
                <a16:creationId xmlns:a16="http://schemas.microsoft.com/office/drawing/2014/main" id="{F0A53E09-8440-46E5-BA26-4FCEC98C675C}"/>
              </a:ext>
            </a:extLst>
          </p:cNvPr>
          <p:cNvSpPr txBox="1"/>
          <p:nvPr/>
        </p:nvSpPr>
        <p:spPr>
          <a:xfrm>
            <a:off x="912661" y="2702138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1980</a:t>
            </a:r>
            <a:endParaRPr dirty="0"/>
          </a:p>
        </p:txBody>
      </p:sp>
      <p:sp>
        <p:nvSpPr>
          <p:cNvPr id="16" name="TextBox 151">
            <a:extLst>
              <a:ext uri="{FF2B5EF4-FFF2-40B4-BE49-F238E27FC236}">
                <a16:creationId xmlns:a16="http://schemas.microsoft.com/office/drawing/2014/main" id="{DECDB93D-686F-4A1C-9525-931547041272}"/>
              </a:ext>
            </a:extLst>
          </p:cNvPr>
          <p:cNvSpPr txBox="1"/>
          <p:nvPr/>
        </p:nvSpPr>
        <p:spPr>
          <a:xfrm>
            <a:off x="923302" y="3601755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2000</a:t>
            </a:r>
            <a:endParaRPr dirty="0"/>
          </a:p>
        </p:txBody>
      </p:sp>
      <p:sp>
        <p:nvSpPr>
          <p:cNvPr id="17" name="TextBox 151">
            <a:extLst>
              <a:ext uri="{FF2B5EF4-FFF2-40B4-BE49-F238E27FC236}">
                <a16:creationId xmlns:a16="http://schemas.microsoft.com/office/drawing/2014/main" id="{985D7C13-0A72-46DF-A81F-EB7853DF76E1}"/>
              </a:ext>
            </a:extLst>
          </p:cNvPr>
          <p:cNvSpPr txBox="1"/>
          <p:nvPr/>
        </p:nvSpPr>
        <p:spPr>
          <a:xfrm>
            <a:off x="923302" y="4558679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2020</a:t>
            </a:r>
            <a:endParaRPr dirty="0"/>
          </a:p>
        </p:txBody>
      </p:sp>
      <p:sp>
        <p:nvSpPr>
          <p:cNvPr id="18" name="TextBox 151">
            <a:extLst>
              <a:ext uri="{FF2B5EF4-FFF2-40B4-BE49-F238E27FC236}">
                <a16:creationId xmlns:a16="http://schemas.microsoft.com/office/drawing/2014/main" id="{ADA8018E-51D9-4BD5-AED2-6A24E9B88A85}"/>
              </a:ext>
            </a:extLst>
          </p:cNvPr>
          <p:cNvSpPr txBox="1"/>
          <p:nvPr/>
        </p:nvSpPr>
        <p:spPr>
          <a:xfrm>
            <a:off x="923302" y="5467859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2060</a:t>
            </a:r>
            <a:endParaRPr dirty="0"/>
          </a:p>
        </p:txBody>
      </p:sp>
      <p:sp>
        <p:nvSpPr>
          <p:cNvPr id="19" name="Rectangle">
            <a:extLst>
              <a:ext uri="{FF2B5EF4-FFF2-40B4-BE49-F238E27FC236}">
                <a16:creationId xmlns:a16="http://schemas.microsoft.com/office/drawing/2014/main" id="{E6BBBA40-1E5C-4409-9109-5ED5E343A5CB}"/>
              </a:ext>
            </a:extLst>
          </p:cNvPr>
          <p:cNvSpPr/>
          <p:nvPr/>
        </p:nvSpPr>
        <p:spPr>
          <a:xfrm rot="5400000" flipV="1">
            <a:off x="91023" y="4236220"/>
            <a:ext cx="3436821" cy="27326"/>
          </a:xfrm>
          <a:prstGeom prst="rect">
            <a:avLst/>
          </a:prstGeom>
          <a:gradFill>
            <a:gsLst>
              <a:gs pos="0">
                <a:srgbClr val="183C17">
                  <a:alpha val="80000"/>
                </a:srgbClr>
              </a:gs>
              <a:gs pos="100000">
                <a:srgbClr val="E2BB19"/>
              </a:gs>
            </a:gsLst>
            <a:lin ang="1375190"/>
          </a:gra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pic>
        <p:nvPicPr>
          <p:cNvPr id="20" name="Imagem 6" descr="Imagem 6">
            <a:extLst>
              <a:ext uri="{FF2B5EF4-FFF2-40B4-BE49-F238E27FC236}">
                <a16:creationId xmlns:a16="http://schemas.microsoft.com/office/drawing/2014/main" id="{D7AE0CD1-FF20-45A8-ADED-5D1BF1300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8358" y="24208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Imagem 6" descr="Imagem 6">
            <a:extLst>
              <a:ext uri="{FF2B5EF4-FFF2-40B4-BE49-F238E27FC236}">
                <a16:creationId xmlns:a16="http://schemas.microsoft.com/office/drawing/2014/main" id="{DF5D8B14-BBB2-404D-9619-E56EC4924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4070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Imagem 6" descr="Imagem 6">
            <a:extLst>
              <a:ext uri="{FF2B5EF4-FFF2-40B4-BE49-F238E27FC236}">
                <a16:creationId xmlns:a16="http://schemas.microsoft.com/office/drawing/2014/main" id="{7E14171D-4304-410B-BAAB-2B7900468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781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m 6" descr="Imagem 6">
            <a:extLst>
              <a:ext uri="{FF2B5EF4-FFF2-40B4-BE49-F238E27FC236}">
                <a16:creationId xmlns:a16="http://schemas.microsoft.com/office/drawing/2014/main" id="{1BDD95D6-FE3F-4256-B86F-9C36E0E2E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5492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Imagem 6" descr="Imagem 6">
            <a:extLst>
              <a:ext uri="{FF2B5EF4-FFF2-40B4-BE49-F238E27FC236}">
                <a16:creationId xmlns:a16="http://schemas.microsoft.com/office/drawing/2014/main" id="{48F26DE0-30DA-4494-AF93-75388A5D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1202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Imagem 6" descr="Imagem 6">
            <a:extLst>
              <a:ext uri="{FF2B5EF4-FFF2-40B4-BE49-F238E27FC236}">
                <a16:creationId xmlns:a16="http://schemas.microsoft.com/office/drawing/2014/main" id="{68B67270-41E5-4FE2-A8B7-C93C1AB43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913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m 6" descr="Imagem 6">
            <a:extLst>
              <a:ext uri="{FF2B5EF4-FFF2-40B4-BE49-F238E27FC236}">
                <a16:creationId xmlns:a16="http://schemas.microsoft.com/office/drawing/2014/main" id="{3475608E-8C1A-4C77-9B8B-FFCECDBE3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798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Imagem 6" descr="Imagem 6">
            <a:extLst>
              <a:ext uri="{FF2B5EF4-FFF2-40B4-BE49-F238E27FC236}">
                <a16:creationId xmlns:a16="http://schemas.microsoft.com/office/drawing/2014/main" id="{6C8EA3D9-CAAC-4DB5-8403-9CFBAA983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509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m 6" descr="Imagem 6">
            <a:extLst>
              <a:ext uri="{FF2B5EF4-FFF2-40B4-BE49-F238E27FC236}">
                <a16:creationId xmlns:a16="http://schemas.microsoft.com/office/drawing/2014/main" id="{2C4EE4A7-32F4-46A5-AAA7-AF45CF104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7132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m 6" descr="Imagem 6">
            <a:extLst>
              <a:ext uri="{FF2B5EF4-FFF2-40B4-BE49-F238E27FC236}">
                <a16:creationId xmlns:a16="http://schemas.microsoft.com/office/drawing/2014/main" id="{7B0F4788-9906-4004-8D8A-92CC2614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842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m 6" descr="Imagem 6">
            <a:extLst>
              <a:ext uri="{FF2B5EF4-FFF2-40B4-BE49-F238E27FC236}">
                <a16:creationId xmlns:a16="http://schemas.microsoft.com/office/drawing/2014/main" id="{56C71B6D-E2E6-49E7-B87F-3DB0CFBB2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58553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m 6" descr="Imagem 6">
            <a:extLst>
              <a:ext uri="{FF2B5EF4-FFF2-40B4-BE49-F238E27FC236}">
                <a16:creationId xmlns:a16="http://schemas.microsoft.com/office/drawing/2014/main" id="{3FA748F6-7A4C-48A8-A0D1-AA1459CA8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64264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m 6" descr="Imagem 6">
            <a:extLst>
              <a:ext uri="{FF2B5EF4-FFF2-40B4-BE49-F238E27FC236}">
                <a16:creationId xmlns:a16="http://schemas.microsoft.com/office/drawing/2014/main" id="{6A1EA759-8EDA-4FC6-BE5B-2AF3B59D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6887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Imagem 6" descr="Imagem 6">
            <a:extLst>
              <a:ext uri="{FF2B5EF4-FFF2-40B4-BE49-F238E27FC236}">
                <a16:creationId xmlns:a16="http://schemas.microsoft.com/office/drawing/2014/main" id="{2D074815-9847-4570-ADD0-55B11F958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62597" y="2430468"/>
            <a:ext cx="422202" cy="793281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extBox 151">
            <a:extLst>
              <a:ext uri="{FF2B5EF4-FFF2-40B4-BE49-F238E27FC236}">
                <a16:creationId xmlns:a16="http://schemas.microsoft.com/office/drawing/2014/main" id="{52BFC073-87DF-46FF-846C-789C14E13FA3}"/>
              </a:ext>
            </a:extLst>
          </p:cNvPr>
          <p:cNvSpPr txBox="1"/>
          <p:nvPr/>
        </p:nvSpPr>
        <p:spPr>
          <a:xfrm>
            <a:off x="8043940" y="2672491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14</a:t>
            </a:r>
            <a:endParaRPr dirty="0"/>
          </a:p>
        </p:txBody>
      </p:sp>
      <p:pic>
        <p:nvPicPr>
          <p:cNvPr id="42" name="Imagem 6" descr="Imagem 6">
            <a:extLst>
              <a:ext uri="{FF2B5EF4-FFF2-40B4-BE49-F238E27FC236}">
                <a16:creationId xmlns:a16="http://schemas.microsoft.com/office/drawing/2014/main" id="{AFB0B48B-0CC4-4BA7-A2F3-AD1648F20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8358" y="335020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Imagem 6" descr="Imagem 6">
            <a:extLst>
              <a:ext uri="{FF2B5EF4-FFF2-40B4-BE49-F238E27FC236}">
                <a16:creationId xmlns:a16="http://schemas.microsoft.com/office/drawing/2014/main" id="{A29DED89-8840-4ACF-9339-48B5E23BF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4070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Imagem 6" descr="Imagem 6">
            <a:extLst>
              <a:ext uri="{FF2B5EF4-FFF2-40B4-BE49-F238E27FC236}">
                <a16:creationId xmlns:a16="http://schemas.microsoft.com/office/drawing/2014/main" id="{E329DE7E-99B4-40D1-BAA8-94457A1112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781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m 6" descr="Imagem 6">
            <a:extLst>
              <a:ext uri="{FF2B5EF4-FFF2-40B4-BE49-F238E27FC236}">
                <a16:creationId xmlns:a16="http://schemas.microsoft.com/office/drawing/2014/main" id="{552ED37B-5BAB-4D2C-BC11-032BE4BF4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5492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Imagem 6" descr="Imagem 6">
            <a:extLst>
              <a:ext uri="{FF2B5EF4-FFF2-40B4-BE49-F238E27FC236}">
                <a16:creationId xmlns:a16="http://schemas.microsoft.com/office/drawing/2014/main" id="{AEE3E53D-2D90-4A65-AADC-692303CC2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1202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Imagem 6" descr="Imagem 6">
            <a:extLst>
              <a:ext uri="{FF2B5EF4-FFF2-40B4-BE49-F238E27FC236}">
                <a16:creationId xmlns:a16="http://schemas.microsoft.com/office/drawing/2014/main" id="{D1B4651A-212B-4BD9-83E5-DD8CC5A7C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913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m 6" descr="Imagem 6">
            <a:extLst>
              <a:ext uri="{FF2B5EF4-FFF2-40B4-BE49-F238E27FC236}">
                <a16:creationId xmlns:a16="http://schemas.microsoft.com/office/drawing/2014/main" id="{D2CABCD5-455C-4D32-9D15-2F27F734A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798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Imagem 6" descr="Imagem 6">
            <a:extLst>
              <a:ext uri="{FF2B5EF4-FFF2-40B4-BE49-F238E27FC236}">
                <a16:creationId xmlns:a16="http://schemas.microsoft.com/office/drawing/2014/main" id="{198F8ABF-7B5F-422E-971C-EA82E15D5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4509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m 6" descr="Imagem 6">
            <a:extLst>
              <a:ext uri="{FF2B5EF4-FFF2-40B4-BE49-F238E27FC236}">
                <a16:creationId xmlns:a16="http://schemas.microsoft.com/office/drawing/2014/main" id="{EA575EE1-D27C-487B-BD99-4F7D6F308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7132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m 6" descr="Imagem 6">
            <a:extLst>
              <a:ext uri="{FF2B5EF4-FFF2-40B4-BE49-F238E27FC236}">
                <a16:creationId xmlns:a16="http://schemas.microsoft.com/office/drawing/2014/main" id="{D9B2BACE-7238-4F35-A0F9-68162E56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2842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Imagem 6" descr="Imagem 6">
            <a:extLst>
              <a:ext uri="{FF2B5EF4-FFF2-40B4-BE49-F238E27FC236}">
                <a16:creationId xmlns:a16="http://schemas.microsoft.com/office/drawing/2014/main" id="{3E7738E7-C573-4502-B290-B4A673DA6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1910" y="3359788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m 6" descr="Imagem 6">
            <a:extLst>
              <a:ext uri="{FF2B5EF4-FFF2-40B4-BE49-F238E27FC236}">
                <a16:creationId xmlns:a16="http://schemas.microsoft.com/office/drawing/2014/main" id="{44541928-428B-4075-B9F0-ABB83998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8358" y="427952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Imagem 6" descr="Imagem 6">
            <a:extLst>
              <a:ext uri="{FF2B5EF4-FFF2-40B4-BE49-F238E27FC236}">
                <a16:creationId xmlns:a16="http://schemas.microsoft.com/office/drawing/2014/main" id="{5401BE3E-3191-4138-B95C-AEB34C69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4070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Imagem 6" descr="Imagem 6">
            <a:extLst>
              <a:ext uri="{FF2B5EF4-FFF2-40B4-BE49-F238E27FC236}">
                <a16:creationId xmlns:a16="http://schemas.microsoft.com/office/drawing/2014/main" id="{464C0DEC-AAEB-43BD-BB3C-BAFF1865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9781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m 6" descr="Imagem 6">
            <a:extLst>
              <a:ext uri="{FF2B5EF4-FFF2-40B4-BE49-F238E27FC236}">
                <a16:creationId xmlns:a16="http://schemas.microsoft.com/office/drawing/2014/main" id="{7110A467-E177-4DD3-9642-B136F1327B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5492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m 6" descr="Imagem 6">
            <a:extLst>
              <a:ext uri="{FF2B5EF4-FFF2-40B4-BE49-F238E27FC236}">
                <a16:creationId xmlns:a16="http://schemas.microsoft.com/office/drawing/2014/main" id="{108DD0CA-5EAD-4F9C-952F-405D8294E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1202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m 6" descr="Imagem 6">
            <a:extLst>
              <a:ext uri="{FF2B5EF4-FFF2-40B4-BE49-F238E27FC236}">
                <a16:creationId xmlns:a16="http://schemas.microsoft.com/office/drawing/2014/main" id="{24E714E5-4AA4-49AC-B63B-2319F6D0BD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16913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m 6" descr="Imagem 6">
            <a:extLst>
              <a:ext uri="{FF2B5EF4-FFF2-40B4-BE49-F238E27FC236}">
                <a16:creationId xmlns:a16="http://schemas.microsoft.com/office/drawing/2014/main" id="{C4281D5F-6599-4109-A7BE-8A3EF163A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798" y="4289107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Imagem 6" descr="Imagem 6">
            <a:extLst>
              <a:ext uri="{FF2B5EF4-FFF2-40B4-BE49-F238E27FC236}">
                <a16:creationId xmlns:a16="http://schemas.microsoft.com/office/drawing/2014/main" id="{7F7D7234-BA7C-4943-8F7A-F3E352DA6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88358" y="5218426"/>
            <a:ext cx="422202" cy="793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m 6" descr="Imagem 6">
            <a:extLst>
              <a:ext uri="{FF2B5EF4-FFF2-40B4-BE49-F238E27FC236}">
                <a16:creationId xmlns:a16="http://schemas.microsoft.com/office/drawing/2014/main" id="{C569DE11-6124-4659-AD84-2B6118F24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4070" y="5228007"/>
            <a:ext cx="422202" cy="79328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extBox 151">
            <a:extLst>
              <a:ext uri="{FF2B5EF4-FFF2-40B4-BE49-F238E27FC236}">
                <a16:creationId xmlns:a16="http://schemas.microsoft.com/office/drawing/2014/main" id="{94E382B0-057A-4049-95E1-C31FCABEE8E3}"/>
              </a:ext>
            </a:extLst>
          </p:cNvPr>
          <p:cNvSpPr txBox="1"/>
          <p:nvPr/>
        </p:nvSpPr>
        <p:spPr>
          <a:xfrm>
            <a:off x="7104663" y="3601755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11,5</a:t>
            </a:r>
            <a:endParaRPr dirty="0"/>
          </a:p>
        </p:txBody>
      </p:sp>
      <p:sp>
        <p:nvSpPr>
          <p:cNvPr id="87" name="TextBox 151">
            <a:extLst>
              <a:ext uri="{FF2B5EF4-FFF2-40B4-BE49-F238E27FC236}">
                <a16:creationId xmlns:a16="http://schemas.microsoft.com/office/drawing/2014/main" id="{B16C3E1E-62ED-4F90-B375-9BCF71F11B94}"/>
              </a:ext>
            </a:extLst>
          </p:cNvPr>
          <p:cNvSpPr txBox="1"/>
          <p:nvPr/>
        </p:nvSpPr>
        <p:spPr>
          <a:xfrm>
            <a:off x="5373033" y="4558679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7</a:t>
            </a:r>
            <a:endParaRPr dirty="0"/>
          </a:p>
        </p:txBody>
      </p:sp>
      <p:sp>
        <p:nvSpPr>
          <p:cNvPr id="88" name="TextBox 151">
            <a:extLst>
              <a:ext uri="{FF2B5EF4-FFF2-40B4-BE49-F238E27FC236}">
                <a16:creationId xmlns:a16="http://schemas.microsoft.com/office/drawing/2014/main" id="{45331167-4632-46C7-8F3B-60BB58E7BD6C}"/>
              </a:ext>
            </a:extLst>
          </p:cNvPr>
          <p:cNvSpPr txBox="1"/>
          <p:nvPr/>
        </p:nvSpPr>
        <p:spPr>
          <a:xfrm>
            <a:off x="3252868" y="5467859"/>
            <a:ext cx="647521" cy="313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>
              <a:defRPr sz="16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2,35</a:t>
            </a:r>
          </a:p>
        </p:txBody>
      </p:sp>
      <p:sp>
        <p:nvSpPr>
          <p:cNvPr id="89" name="Retângulo 88">
            <a:extLst>
              <a:ext uri="{FF2B5EF4-FFF2-40B4-BE49-F238E27FC236}">
                <a16:creationId xmlns:a16="http://schemas.microsoft.com/office/drawing/2014/main" id="{62426BB0-32BC-4C3A-B383-EE338280DCC7}"/>
              </a:ext>
            </a:extLst>
          </p:cNvPr>
          <p:cNvSpPr/>
          <p:nvPr/>
        </p:nvSpPr>
        <p:spPr bwMode="auto">
          <a:xfrm>
            <a:off x="6893010" y="3350208"/>
            <a:ext cx="211102" cy="881888"/>
          </a:xfrm>
          <a:prstGeom prst="rect">
            <a:avLst/>
          </a:prstGeom>
          <a:solidFill>
            <a:srgbClr val="FFFFFF">
              <a:alpha val="80000"/>
            </a:srgbClr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C6C2F1DC-B852-4663-A490-F2FE42EFD38F}"/>
              </a:ext>
            </a:extLst>
          </p:cNvPr>
          <p:cNvGrpSpPr/>
          <p:nvPr/>
        </p:nvGrpSpPr>
        <p:grpSpPr>
          <a:xfrm>
            <a:off x="7673698" y="5260507"/>
            <a:ext cx="3431582" cy="870264"/>
            <a:chOff x="6668078" y="5301208"/>
            <a:chExt cx="3431582" cy="870264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F31D1386-0825-4CC7-848E-718B05760990}"/>
                </a:ext>
              </a:extLst>
            </p:cNvPr>
            <p:cNvGrpSpPr/>
            <p:nvPr/>
          </p:nvGrpSpPr>
          <p:grpSpPr>
            <a:xfrm>
              <a:off x="6668078" y="5445224"/>
              <a:ext cx="531823" cy="591763"/>
              <a:chOff x="6926262" y="5579709"/>
              <a:chExt cx="273639" cy="273639"/>
            </a:xfrm>
          </p:grpSpPr>
          <p:pic>
            <p:nvPicPr>
              <p:cNvPr id="91" name="Imagem 6" descr="Imagem 6">
                <a:extLst>
                  <a:ext uri="{FF2B5EF4-FFF2-40B4-BE49-F238E27FC236}">
                    <a16:creationId xmlns:a16="http://schemas.microsoft.com/office/drawing/2014/main" id="{492064DD-8355-49D5-9863-36F882E7FA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/>
              </a:blip>
              <a:srcRect b="56438"/>
              <a:stretch/>
            </p:blipFill>
            <p:spPr>
              <a:xfrm>
                <a:off x="6938580" y="5579709"/>
                <a:ext cx="244737" cy="273639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90" name="Retângulo 89">
                <a:extLst>
                  <a:ext uri="{FF2B5EF4-FFF2-40B4-BE49-F238E27FC236}">
                    <a16:creationId xmlns:a16="http://schemas.microsoft.com/office/drawing/2014/main" id="{10926336-E52D-4CE7-9A6F-3E9C8F858D57}"/>
                  </a:ext>
                </a:extLst>
              </p:cNvPr>
              <p:cNvSpPr/>
              <p:nvPr/>
            </p:nvSpPr>
            <p:spPr bwMode="auto">
              <a:xfrm>
                <a:off x="6926262" y="5579709"/>
                <a:ext cx="273639" cy="273639"/>
              </a:xfrm>
              <a:prstGeom prst="rect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sp>
          <p:nvSpPr>
            <p:cNvPr id="92" name="TextBox 151">
              <a:extLst>
                <a:ext uri="{FF2B5EF4-FFF2-40B4-BE49-F238E27FC236}">
                  <a16:creationId xmlns:a16="http://schemas.microsoft.com/office/drawing/2014/main" id="{2D9104B9-4489-4A2B-98D4-A7DF728356F5}"/>
                </a:ext>
              </a:extLst>
            </p:cNvPr>
            <p:cNvSpPr txBox="1"/>
            <p:nvPr/>
          </p:nvSpPr>
          <p:spPr>
            <a:xfrm>
              <a:off x="7319719" y="5301208"/>
              <a:ext cx="2779941" cy="8702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45719" rIns="45719"/>
            <a:lstStyle>
              <a:lvl1pPr>
                <a:defRPr sz="1600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rPr lang="pt-BR" sz="1800" dirty="0"/>
                <a:t>N° de pessoas em idade ativa (15 a 64 anos) em relação a cada idoso (65+).</a:t>
              </a:r>
              <a:endParaRPr sz="1800" dirty="0"/>
            </a:p>
          </p:txBody>
        </p:sp>
      </p:grpSp>
      <p:pic>
        <p:nvPicPr>
          <p:cNvPr id="60" name="Imagem 6" descr="Imagem 6">
            <a:extLst>
              <a:ext uri="{FF2B5EF4-FFF2-40B4-BE49-F238E27FC236}">
                <a16:creationId xmlns:a16="http://schemas.microsoft.com/office/drawing/2014/main" id="{B8404613-5391-4BCC-862A-5F14CED81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9862" y="3356992"/>
            <a:ext cx="422202" cy="7932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31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87" y="548680"/>
            <a:ext cx="9247031" cy="5898524"/>
          </a:xfrm>
          <a:prstGeom prst="rect">
            <a:avLst/>
          </a:prstGeom>
        </p:spPr>
      </p:pic>
      <p:pic>
        <p:nvPicPr>
          <p:cNvPr id="3" name="Picture 7" descr="bg livre.png">
            <a:extLst>
              <a:ext uri="{FF2B5EF4-FFF2-40B4-BE49-F238E27FC236}">
                <a16:creationId xmlns:a16="http://schemas.microsoft.com/office/drawing/2014/main" id="{699BBFE8-290B-4562-AD18-7E18036D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28114"/>
          <a:stretch/>
        </p:blipFill>
        <p:spPr>
          <a:xfrm>
            <a:off x="960001" y="116632"/>
            <a:ext cx="9367802" cy="1070757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07398" y="236511"/>
            <a:ext cx="90730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</a:rPr>
              <a:t>Diferença da idade média de óbito entre as aposentadorias por idade urbana e rural caiu de 6,7 anos em 2000 para 1,8 em 2018.</a:t>
            </a:r>
          </a:p>
        </p:txBody>
      </p:sp>
    </p:spTree>
    <p:extLst>
      <p:ext uri="{BB962C8B-B14F-4D97-AF65-F5344CB8AC3E}">
        <p14:creationId xmlns:p14="http://schemas.microsoft.com/office/powerpoint/2010/main" val="34757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761" y="6447778"/>
            <a:ext cx="100822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000" dirty="0">
                <a:latin typeface="Arial" panose="020B0604020202020204" pitchFamily="34" charset="0"/>
                <a:cs typeface="Times New Roman" panose="02020603050405020304" pitchFamily="18" charset="0"/>
              </a:rPr>
              <a:t>Fontes: Fluxo de Caixa do INSS. Elaboração: SPREV/ME.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" y="1082353"/>
            <a:ext cx="12121768" cy="5365425"/>
          </a:xfrm>
          <a:prstGeom prst="rect">
            <a:avLst/>
          </a:prstGeom>
        </p:spPr>
      </p:pic>
      <p:pic>
        <p:nvPicPr>
          <p:cNvPr id="6" name="Picture 7" descr="bg livre.png">
            <a:extLst>
              <a:ext uri="{FF2B5EF4-FFF2-40B4-BE49-F238E27FC236}">
                <a16:creationId xmlns:a16="http://schemas.microsoft.com/office/drawing/2014/main" id="{699BBFE8-290B-4562-AD18-7E18036D2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28114"/>
          <a:stretch/>
        </p:blipFill>
        <p:spPr>
          <a:xfrm>
            <a:off x="1192694" y="81352"/>
            <a:ext cx="9367802" cy="1070757"/>
          </a:xfrm>
          <a:prstGeom prst="rect">
            <a:avLst/>
          </a:prstGeom>
        </p:spPr>
      </p:pic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-528736" y="118840"/>
            <a:ext cx="1199589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Arrecadação Líquida, Despesa e Resultado do RGPS em relação ao PIB – 1995 a 2018</a:t>
            </a:r>
            <a:endParaRPr lang="pt-BR" altLang="pt-BR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1340091" y="457746"/>
            <a:ext cx="907300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 dirty="0">
                <a:solidFill>
                  <a:schemeClr val="bg1"/>
                </a:solidFill>
                <a:latin typeface="Arial" panose="020B0604020202020204" pitchFamily="34" charset="0"/>
              </a:rPr>
              <a:t>Entre 1995 e 2018, a arrecadação líquida do RGPS passou de 4,6% do PIB para 5,7%.  Já a despesa do RGPS passou de 4,6% do PIB para 8,6%, e o déficit do RGPS foi de 0,1% do PIB, em 1995, para 2,9%, em 2018. Nos últimos 10 anos a despesa cresceu em uma média de 5,2% ao ano</a:t>
            </a:r>
            <a:r>
              <a:rPr lang="pt-BR" altLang="pt-BR" sz="120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17311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CEB8DDA1-E710-3743-B46E-4B4C998668A1}"/>
              </a:ext>
            </a:extLst>
          </p:cNvPr>
          <p:cNvSpPr txBox="1"/>
          <p:nvPr/>
        </p:nvSpPr>
        <p:spPr>
          <a:xfrm>
            <a:off x="4295800" y="2958973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Despesa Exceto serviço da dívida: R$ 1,34 trilhão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6271736"/>
              </p:ext>
            </p:extLst>
          </p:nvPr>
        </p:nvGraphicFramePr>
        <p:xfrm>
          <a:off x="-2367" y="1030844"/>
          <a:ext cx="11089232" cy="556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623392" y="6597352"/>
            <a:ext cx="52565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Relatório Resumido de Execução Orçamentária 6º bimestre de 2018 – STN.</a:t>
            </a:r>
          </a:p>
        </p:txBody>
      </p:sp>
      <p:pic>
        <p:nvPicPr>
          <p:cNvPr id="8" name="Picture 7" descr="bg livre.png">
            <a:extLst>
              <a:ext uri="{FF2B5EF4-FFF2-40B4-BE49-F238E27FC236}">
                <a16:creationId xmlns:a16="http://schemas.microsoft.com/office/drawing/2014/main" id="{699BBFE8-290B-4562-AD18-7E18036D24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28114"/>
          <a:stretch/>
        </p:blipFill>
        <p:spPr>
          <a:xfrm>
            <a:off x="479376" y="132509"/>
            <a:ext cx="8064896" cy="652114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69FF5FD-2534-CF41-8A0C-14534D98E517}"/>
              </a:ext>
            </a:extLst>
          </p:cNvPr>
          <p:cNvSpPr txBox="1"/>
          <p:nvPr/>
        </p:nvSpPr>
        <p:spPr>
          <a:xfrm>
            <a:off x="623392" y="21523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DISTRIBUIÇÃO DOS GASTOS DA UNIÃO EM 2018</a:t>
            </a:r>
          </a:p>
        </p:txBody>
      </p:sp>
    </p:spTree>
    <p:extLst>
      <p:ext uri="{BB962C8B-B14F-4D97-AF65-F5344CB8AC3E}">
        <p14:creationId xmlns:p14="http://schemas.microsoft.com/office/powerpoint/2010/main" val="30075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">
            <a:extLst>
              <a:ext uri="{FF2B5EF4-FFF2-40B4-BE49-F238E27FC236}">
                <a16:creationId xmlns:a16="http://schemas.microsoft.com/office/drawing/2014/main" id="{F19ED408-197D-463F-95EB-D5039B493242}"/>
              </a:ext>
            </a:extLst>
          </p:cNvPr>
          <p:cNvSpPr/>
          <p:nvPr/>
        </p:nvSpPr>
        <p:spPr>
          <a:xfrm rot="18900000">
            <a:off x="10827839" y="4200797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C3C7C3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11F631B0-A888-4102-9F33-87559541B412}"/>
              </a:ext>
            </a:extLst>
          </p:cNvPr>
          <p:cNvSpPr/>
          <p:nvPr/>
        </p:nvSpPr>
        <p:spPr>
          <a:xfrm rot="18900000">
            <a:off x="10827839" y="2260906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E2BB19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A8BEE948-8C28-4BA4-BEB7-F40B97A7C67B}"/>
              </a:ext>
            </a:extLst>
          </p:cNvPr>
          <p:cNvSpPr/>
          <p:nvPr/>
        </p:nvSpPr>
        <p:spPr>
          <a:xfrm rot="18900000">
            <a:off x="10827839" y="317971"/>
            <a:ext cx="2462597" cy="2462598"/>
          </a:xfrm>
          <a:prstGeom prst="roundRect">
            <a:avLst>
              <a:gd name="adj" fmla="val 30000"/>
            </a:avLst>
          </a:prstGeom>
          <a:ln w="12700">
            <a:solidFill>
              <a:srgbClr val="385539"/>
            </a:solidFill>
            <a:miter/>
          </a:ln>
        </p:spPr>
        <p:txBody>
          <a:bodyPr lIns="0" tIns="0" rIns="0" bIns="0"/>
          <a:lstStyle/>
          <a:p>
            <a:endParaRPr/>
          </a:p>
        </p:txBody>
      </p:sp>
      <p:graphicFrame>
        <p:nvGraphicFramePr>
          <p:cNvPr id="60" name="Gráfico 59">
            <a:extLst>
              <a:ext uri="{FF2B5EF4-FFF2-40B4-BE49-F238E27FC236}">
                <a16:creationId xmlns:a16="http://schemas.microsoft.com/office/drawing/2014/main" id="{B10BBEA5-D2C7-44EF-AB6F-4B107D2B4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59279"/>
              </p:ext>
            </p:extLst>
          </p:nvPr>
        </p:nvGraphicFramePr>
        <p:xfrm>
          <a:off x="623392" y="1184810"/>
          <a:ext cx="9694426" cy="5627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" name="TextBox 33">
            <a:extLst>
              <a:ext uri="{FF2B5EF4-FFF2-40B4-BE49-F238E27FC236}">
                <a16:creationId xmlns:a16="http://schemas.microsoft.com/office/drawing/2014/main" id="{7581197C-5566-4729-9790-A1C48E57320E}"/>
              </a:ext>
            </a:extLst>
          </p:cNvPr>
          <p:cNvSpPr txBox="1"/>
          <p:nvPr/>
        </p:nvSpPr>
        <p:spPr>
          <a:xfrm>
            <a:off x="512574" y="313698"/>
            <a:ext cx="1504897" cy="215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2859" tIns="22859" rIns="22859" bIns="22859">
            <a:spAutoFit/>
          </a:bodyPr>
          <a:lstStyle>
            <a:lvl1pPr defTabSz="914216">
              <a:defRPr sz="1100" spc="150">
                <a:solidFill>
                  <a:srgbClr val="333B3B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lang="pt-BR" dirty="0"/>
              <a:t>NOVA PREVIDÊNCIA</a:t>
            </a:r>
            <a:endParaRPr dirty="0"/>
          </a:p>
        </p:txBody>
      </p:sp>
      <p:pic>
        <p:nvPicPr>
          <p:cNvPr id="9" name="Picture 7" descr="bg livre.png">
            <a:extLst>
              <a:ext uri="{FF2B5EF4-FFF2-40B4-BE49-F238E27FC236}">
                <a16:creationId xmlns:a16="http://schemas.microsoft.com/office/drawing/2014/main" id="{699BBFE8-290B-4562-AD18-7E18036D24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8" r="397" b="28114"/>
          <a:stretch/>
        </p:blipFill>
        <p:spPr>
          <a:xfrm>
            <a:off x="479376" y="132509"/>
            <a:ext cx="8064896" cy="652114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D69FF5FD-2534-CF41-8A0C-14534D98E517}"/>
              </a:ext>
            </a:extLst>
          </p:cNvPr>
          <p:cNvSpPr txBox="1"/>
          <p:nvPr/>
        </p:nvSpPr>
        <p:spPr>
          <a:xfrm>
            <a:off x="623392" y="21523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Brasil é muito jovem para gastar tanto com Previdência</a:t>
            </a:r>
          </a:p>
        </p:txBody>
      </p:sp>
    </p:spTree>
    <p:extLst>
      <p:ext uri="{BB962C8B-B14F-4D97-AF65-F5344CB8AC3E}">
        <p14:creationId xmlns:p14="http://schemas.microsoft.com/office/powerpoint/2010/main" val="282237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F3EFF-9904-46D8-B353-A03427DBF4F0}" type="slidenum">
              <a:rPr lang="pt-BR" smtClean="0"/>
              <a:pPr>
                <a:defRPr/>
              </a:pPr>
              <a:t>8</a:t>
            </a:fld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9321801" y="5283200"/>
            <a:ext cx="1159933" cy="169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5" descr="bg livr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" t="43519" r="397" b="32258"/>
          <a:stretch/>
        </p:blipFill>
        <p:spPr>
          <a:xfrm>
            <a:off x="524933" y="0"/>
            <a:ext cx="9110134" cy="1292642"/>
          </a:xfrm>
          <a:prstGeom prst="rect">
            <a:avLst/>
          </a:prstGeom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861683" y="60728"/>
            <a:ext cx="8341584" cy="5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1323" tIns="35662" rIns="71323" bIns="35662"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(Body)"/>
                <a:cs typeface="Calibri (Body)"/>
              </a:rPr>
              <a:t>Déficit Atuarial dos RPPS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35BCBDA-EE48-467D-AB97-6754D5A89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107642"/>
              </p:ext>
            </p:extLst>
          </p:nvPr>
        </p:nvGraphicFramePr>
        <p:xfrm>
          <a:off x="1199455" y="1659100"/>
          <a:ext cx="9433049" cy="3469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8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2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4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56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 Grupo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Ativos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Aposentados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Pensionistas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Relação ativos / apos. + Pens.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 Déficit atuarial   (R$ trilhões)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</a:rPr>
                        <a:t> Relação </a:t>
                      </a:r>
                      <a:r>
                        <a:rPr lang="pt-BR" sz="1800" u="none" strike="noStrike" dirty="0" err="1">
                          <a:effectLst/>
                        </a:rPr>
                        <a:t>defícit</a:t>
                      </a:r>
                      <a:r>
                        <a:rPr lang="pt-BR" sz="1800" u="none" strike="noStrike" dirty="0">
                          <a:effectLst/>
                        </a:rPr>
                        <a:t> / segurados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União (1)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688.778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446.852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294.145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1.429.775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1,20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839 mil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Estados/DF (2)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2.454.573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1.671.827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503.908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4.630.308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2,10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454 mil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43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 dirty="0">
                          <a:effectLst/>
                        </a:rPr>
                        <a:t>Municípios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2.593.884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710.490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176.841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3.481.215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2,9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800" u="none" strike="noStrike" dirty="0">
                          <a:effectLst/>
                          <a:latin typeface="+mn-lt"/>
                        </a:rPr>
                        <a:t>1,03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296 mil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127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800" u="none" strike="noStrike">
                          <a:effectLst/>
                        </a:rPr>
                        <a:t>TOTAL RPPS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5.737.235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2.829.169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974.894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9.541.298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</a:t>
                      </a:r>
                    </a:p>
                  </a:txBody>
                  <a:tcPr marL="8997" marR="8997" marT="899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4,33</a:t>
                      </a: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u="none" strike="noStrike" dirty="0">
                          <a:effectLst/>
                        </a:rPr>
                        <a:t>454 mil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1762572" y="5494576"/>
            <a:ext cx="75338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pt-BR" sz="1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Observações:</a:t>
            </a:r>
            <a:r>
              <a:rPr lang="pt-BR" altLang="pt-BR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altLang="pt-BR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1 - União: Considera apenas os servidores civis</a:t>
            </a:r>
            <a:r>
              <a:rPr lang="pt-BR" altLang="pt-BR" sz="1000" dirty="0">
                <a:solidFill>
                  <a:schemeClr val="accent1">
                    <a:lumMod val="50000"/>
                  </a:schemeClr>
                </a:solidFill>
              </a:rPr>
              <a:t>. Relatório da Avaliação Atuarial de 2019 (Anexo IV.6 PLDO 2020)</a:t>
            </a:r>
            <a:endParaRPr lang="pt-BR" altLang="pt-BR" sz="1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Estados/DF: </a:t>
            </a:r>
            <a:r>
              <a:rPr lang="pt-BR" sz="1000" dirty="0">
                <a:solidFill>
                  <a:srgbClr val="000000"/>
                </a:solidFill>
              </a:rPr>
              <a:t>Demonstrativo de Informações Previdenciárias e Repasses (DIPR) e Demonstrativo dos Resultados da Avaliação Atuarial (DRAA), com aplicação da mesma taxa de desconto da União. </a:t>
            </a:r>
            <a:r>
              <a:rPr lang="pt-BR" altLang="pt-BR" sz="1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Inclui os servidores civis e, quando declarados, os policiais e bombeiros militares dos Estados. 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847591" y="572553"/>
            <a:ext cx="8787476" cy="6707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1800" b="0" dirty="0">
                <a:solidFill>
                  <a:schemeClr val="bg1"/>
                </a:solidFill>
              </a:rPr>
              <a:t>Dívida da geração atual dos Regimes Próprios de Previdência dos servidores públicos corresponde a 64% do PIB.</a:t>
            </a:r>
          </a:p>
        </p:txBody>
      </p:sp>
    </p:spTree>
    <p:extLst>
      <p:ext uri="{BB962C8B-B14F-4D97-AF65-F5344CB8AC3E}">
        <p14:creationId xmlns:p14="http://schemas.microsoft.com/office/powerpoint/2010/main" val="2424402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613879" y="1052736"/>
            <a:ext cx="90494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Nova Previdência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71492" y="2252632"/>
            <a:ext cx="648072" cy="30963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1691241" y="5172585"/>
            <a:ext cx="1008112" cy="49679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1703512" y="2180624"/>
            <a:ext cx="8784976" cy="144016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187845" y="2324640"/>
            <a:ext cx="648072" cy="3120583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6883117" y="2324640"/>
            <a:ext cx="648072" cy="309634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9603808" y="2324640"/>
            <a:ext cx="648072" cy="3088356"/>
          </a:xfrm>
          <a:prstGeom prst="rect">
            <a:avLst/>
          </a:prstGeom>
          <a:gradFill flip="none" rotWithShape="1">
            <a:gsLst>
              <a:gs pos="0">
                <a:srgbClr val="833AC6">
                  <a:shade val="30000"/>
                  <a:satMod val="115000"/>
                </a:srgbClr>
              </a:gs>
              <a:gs pos="50000">
                <a:srgbClr val="833AC6">
                  <a:shade val="67500"/>
                  <a:satMod val="115000"/>
                </a:srgbClr>
              </a:gs>
              <a:gs pos="100000">
                <a:srgbClr val="833AC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4007711" y="5172585"/>
            <a:ext cx="1008112" cy="49679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708068" y="5172585"/>
            <a:ext cx="1008112" cy="49679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9423788" y="5173043"/>
            <a:ext cx="1008112" cy="496798"/>
          </a:xfrm>
          <a:prstGeom prst="rect">
            <a:avLst/>
          </a:prstGeom>
          <a:gradFill flip="none" rotWithShape="1">
            <a:gsLst>
              <a:gs pos="0">
                <a:srgbClr val="833AC6">
                  <a:shade val="30000"/>
                  <a:satMod val="115000"/>
                </a:srgbClr>
              </a:gs>
              <a:gs pos="50000">
                <a:srgbClr val="833AC6">
                  <a:shade val="67500"/>
                  <a:satMod val="115000"/>
                </a:srgbClr>
              </a:gs>
              <a:gs pos="100000">
                <a:srgbClr val="833AC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 rot="16200000">
            <a:off x="5710338" y="3579474"/>
            <a:ext cx="29844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Cobrança da Dívida</a:t>
            </a:r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1144004" y="3518868"/>
            <a:ext cx="2049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PEC 06/2019</a:t>
            </a:r>
          </a:p>
        </p:txBody>
      </p:sp>
      <p:sp>
        <p:nvSpPr>
          <p:cNvPr id="18" name="CaixaDeTexto 17"/>
          <p:cNvSpPr txBox="1"/>
          <p:nvPr/>
        </p:nvSpPr>
        <p:spPr>
          <a:xfrm rot="16200000">
            <a:off x="8334236" y="3650599"/>
            <a:ext cx="3210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Projeto dos Militares</a:t>
            </a:r>
          </a:p>
        </p:txBody>
      </p:sp>
      <p:sp>
        <p:nvSpPr>
          <p:cNvPr id="8" name="CaixaDeTexto 7"/>
          <p:cNvSpPr txBox="1"/>
          <p:nvPr/>
        </p:nvSpPr>
        <p:spPr>
          <a:xfrm rot="16200000">
            <a:off x="2993886" y="3618185"/>
            <a:ext cx="2989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+mn-lt"/>
              </a:rPr>
              <a:t>Combate a Fraudes</a:t>
            </a:r>
          </a:p>
        </p:txBody>
      </p:sp>
    </p:spTree>
    <p:extLst>
      <p:ext uri="{BB962C8B-B14F-4D97-AF65-F5344CB8AC3E}">
        <p14:creationId xmlns:p14="http://schemas.microsoft.com/office/powerpoint/2010/main" val="281604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7961</TotalTime>
  <Words>1050</Words>
  <Application>Microsoft Office PowerPoint</Application>
  <PresentationFormat>Widescreen</PresentationFormat>
  <Paragraphs>176</Paragraphs>
  <Slides>15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4" baseType="lpstr">
      <vt:lpstr>Abadi MT Condensed</vt:lpstr>
      <vt:lpstr>Arial</vt:lpstr>
      <vt:lpstr>Calibri</vt:lpstr>
      <vt:lpstr>Calibri (Body)</vt:lpstr>
      <vt:lpstr>Helvetica</vt:lpstr>
      <vt:lpstr>Myriad Pro</vt:lpstr>
      <vt:lpstr>Titillium</vt:lpstr>
      <vt:lpstr>Wingdings</vt:lpstr>
      <vt:lpstr>Tema do Office</vt:lpstr>
      <vt:lpstr>A NOVA PREVIDÊNCIA</vt:lpstr>
      <vt:lpstr>As projeções populacionais mostram que, em 2060, haverá menos pessoas em idade ativa que hoje (- 5,7%, com respeito a 2018). Ao mesmo tempo, o número de idosos irá triplicar.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Dívida da geração atual dos Regimes Próprios de Previdência dos servidores públicos corresponde a 64% do PIB.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Memolo Portela</dc:creator>
  <cp:lastModifiedBy>Leonardo Rolim</cp:lastModifiedBy>
  <cp:revision>231</cp:revision>
  <cp:lastPrinted>2019-05-15T15:18:11Z</cp:lastPrinted>
  <dcterms:created xsi:type="dcterms:W3CDTF">2017-07-04T19:41:26Z</dcterms:created>
  <dcterms:modified xsi:type="dcterms:W3CDTF">2019-05-24T08:48:10Z</dcterms:modified>
</cp:coreProperties>
</file>